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3" r:id="rId4"/>
    <p:sldId id="284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50" d="100"/>
          <a:sy n="50" d="100"/>
        </p:scale>
        <p:origin x="-254" y="-23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21" Type="http://schemas.openxmlformats.org/officeDocument/2006/relationships/comments" Target="../comments/comment1.xml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audio" Target="../media/audio1.wav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19" Type="http://schemas.openxmlformats.org/officeDocument/2006/relationships/image" Target="../media/image12.png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3.png"/><Relationship Id="rId18" Type="http://schemas.microsoft.com/office/2007/relationships/hdphoto" Target="../media/hdphoto8.wdp"/><Relationship Id="rId3" Type="http://schemas.openxmlformats.org/officeDocument/2006/relationships/image" Target="../media/image7.png"/><Relationship Id="rId21" Type="http://schemas.openxmlformats.org/officeDocument/2006/relationships/comments" Target="../comments/comment2.xml"/><Relationship Id="rId7" Type="http://schemas.openxmlformats.org/officeDocument/2006/relationships/image" Target="../media/image4.png"/><Relationship Id="rId12" Type="http://schemas.microsoft.com/office/2007/relationships/hdphoto" Target="../media/hdphoto3.wdp"/><Relationship Id="rId17" Type="http://schemas.openxmlformats.org/officeDocument/2006/relationships/image" Target="../media/image11.png"/><Relationship Id="rId2" Type="http://schemas.openxmlformats.org/officeDocument/2006/relationships/audio" Target="../media/audio2.wav"/><Relationship Id="rId16" Type="http://schemas.microsoft.com/office/2007/relationships/hdphoto" Target="../media/hdphoto6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5" Type="http://schemas.openxmlformats.org/officeDocument/2006/relationships/image" Target="../media/image9.png"/><Relationship Id="rId10" Type="http://schemas.microsoft.com/office/2007/relationships/hdphoto" Target="../media/hdphoto2.wdp"/><Relationship Id="rId19" Type="http://schemas.openxmlformats.org/officeDocument/2006/relationships/image" Target="../media/image12.png"/><Relationship Id="rId4" Type="http://schemas.microsoft.com/office/2007/relationships/hdphoto" Target="../media/hdphoto4.wdp"/><Relationship Id="rId9" Type="http://schemas.openxmlformats.org/officeDocument/2006/relationships/image" Target="../media/image5.png"/><Relationship Id="rId14" Type="http://schemas.microsoft.com/office/2007/relationships/hdphoto" Target="../media/hdphoto10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Poznej materiál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4540" b="93215" l="3623" r="79952">
                        <a14:foregroundMark x1="14614" y1="78514" x2="13768" y2="24394"/>
                        <a14:foregroundMark x1="17874" y1="68174" x2="58213" y2="37480"/>
                        <a14:foregroundMark x1="70894" y1="39095" x2="47705" y2="57189"/>
                        <a14:foregroundMark x1="68841" y1="50565" x2="54227" y2="61066"/>
                        <a14:foregroundMark x1="63527" y1="35380" x2="46377" y2="59935"/>
                        <a14:foregroundMark x1="25242" y1="42488" x2="43961" y2="71890"/>
                        <a14:foregroundMark x1="26812" y1="59935" x2="39855" y2="43457"/>
                        <a14:foregroundMark x1="17391" y1="67044" x2="16184" y2="528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740" t="19078" r="23624" b="10611"/>
          <a:stretch/>
        </p:blipFill>
        <p:spPr>
          <a:xfrm rot="5400000">
            <a:off x="6108835" y="378093"/>
            <a:ext cx="2227579" cy="180990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563" b="94036" l="15355" r="58957">
                        <a14:backgroundMark x1="57156" y1="71193" x2="51280" y2="204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656" t="12266" r="42296" b="10796"/>
          <a:stretch/>
        </p:blipFill>
        <p:spPr>
          <a:xfrm rot="5400000">
            <a:off x="9321224" y="23907"/>
            <a:ext cx="1623505" cy="25182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28" b="96927" l="21033" r="664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021" t="13774" r="32377" b="8817"/>
          <a:stretch/>
        </p:blipFill>
        <p:spPr>
          <a:xfrm rot="5400000">
            <a:off x="716152" y="2581561"/>
            <a:ext cx="1938127" cy="251240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422" b="88310" l="30362" r="6488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57" t="4374" r="33724" b="13334"/>
          <a:stretch/>
        </p:blipFill>
        <p:spPr>
          <a:xfrm rot="5400000">
            <a:off x="581594" y="-601414"/>
            <a:ext cx="1773478" cy="293666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820" b="96681" l="38720" r="68640">
                        <a14:backgroundMark x1="60960" y1="75161" x2="57200" y2="955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820" t="2731" r="31122" b="5396"/>
          <a:stretch/>
        </p:blipFill>
        <p:spPr>
          <a:xfrm>
            <a:off x="9478851" y="2935885"/>
            <a:ext cx="1309337" cy="28929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6732" b="86161" l="41180" r="592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017" t="17551" r="38401" b="13182"/>
          <a:stretch/>
        </p:blipFill>
        <p:spPr>
          <a:xfrm rot="5400000">
            <a:off x="2505937" y="4100659"/>
            <a:ext cx="1607359" cy="368256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35494" b="62326" l="24842" r="632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86" t="35408" r="36447" b="37213"/>
          <a:stretch/>
        </p:blipFill>
        <p:spPr>
          <a:xfrm rot="5400000">
            <a:off x="3222505" y="1486849"/>
            <a:ext cx="2316841" cy="121589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24833" b="61478" l="26652" r="72805">
                        <a14:foregroundMark x1="47919" y1="58571" x2="34299" y2="33677"/>
                        <a14:foregroundMark x1="31946" y1="54815" x2="37602" y2="30345"/>
                        <a14:foregroundMark x1="39095" y1="29013" x2="51041" y2="29921"/>
                        <a14:foregroundMark x1="37104" y1="59237" x2="48054" y2="59661"/>
                        <a14:foregroundMark x1="30814" y1="51484" x2="29955" y2="43004"/>
                        <a14:foregroundMark x1="67466" y1="53907" x2="69819" y2="505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628" t="20377" r="24226" b="33856"/>
          <a:stretch/>
        </p:blipFill>
        <p:spPr>
          <a:xfrm rot="5400000">
            <a:off x="6696308" y="4832834"/>
            <a:ext cx="2256224" cy="156935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6535" b="78074" l="27557" r="72851">
                        <a14:foregroundMark x1="64570" y1="42338" x2="64887" y2="42762"/>
                        <a14:foregroundMark x1="64072" y1="40581" x2="64072" y2="40581"/>
                        <a14:backgroundMark x1="63575" y1="49909" x2="61267" y2="36342"/>
                        <a14:backgroundMark x1="66878" y1="47244" x2="65249" y2="367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811" t="16603" r="27095" b="22222"/>
          <a:stretch/>
        </p:blipFill>
        <p:spPr>
          <a:xfrm rot="5400000">
            <a:off x="4793387" y="3241149"/>
            <a:ext cx="1820005" cy="1844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422" b="88310" l="30362" r="6488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57" t="4374" r="33724" b="13334"/>
          <a:stretch/>
        </p:blipFill>
        <p:spPr>
          <a:xfrm rot="5400000">
            <a:off x="1703564" y="68789"/>
            <a:ext cx="1773478" cy="293666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5494" b="62326" l="24842" r="632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86" t="35408" r="36447" b="37213"/>
          <a:stretch/>
        </p:blipFill>
        <p:spPr>
          <a:xfrm rot="5400000">
            <a:off x="4179210" y="530651"/>
            <a:ext cx="2316841" cy="12158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4540" b="93215" l="3623" r="79952">
                        <a14:foregroundMark x1="14614" y1="78514" x2="13768" y2="24394"/>
                        <a14:foregroundMark x1="17874" y1="68174" x2="58213" y2="37480"/>
                        <a14:foregroundMark x1="70894" y1="39095" x2="47705" y2="57189"/>
                        <a14:foregroundMark x1="68841" y1="50565" x2="54227" y2="61066"/>
                        <a14:foregroundMark x1="63527" y1="35380" x2="46377" y2="59935"/>
                        <a14:foregroundMark x1="25242" y1="42488" x2="43961" y2="71890"/>
                        <a14:foregroundMark x1="26812" y1="59935" x2="39855" y2="43457"/>
                        <a14:foregroundMark x1="17391" y1="67044" x2="16184" y2="528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740" t="19078" r="23624" b="10611"/>
          <a:stretch/>
        </p:blipFill>
        <p:spPr>
          <a:xfrm rot="5400000">
            <a:off x="6597606" y="724657"/>
            <a:ext cx="2227579" cy="180990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2563" b="94036" l="15355" r="58957">
                        <a14:backgroundMark x1="57156" y1="71193" x2="51280" y2="204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656" t="12266" r="42296" b="10796"/>
          <a:stretch/>
        </p:blipFill>
        <p:spPr>
          <a:xfrm rot="5400000">
            <a:off x="9809995" y="370471"/>
            <a:ext cx="1623505" cy="251827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28" b="96927" l="21033" r="664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021" t="13774" r="32377" b="8817"/>
          <a:stretch/>
        </p:blipFill>
        <p:spPr>
          <a:xfrm rot="5400000">
            <a:off x="1204923" y="2928125"/>
            <a:ext cx="1938127" cy="251240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820" b="96681" l="38720" r="68640">
                        <a14:backgroundMark x1="60960" y1="75161" x2="57200" y2="955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820" t="2731" r="31122" b="5396"/>
          <a:stretch/>
        </p:blipFill>
        <p:spPr>
          <a:xfrm>
            <a:off x="9526088" y="3360365"/>
            <a:ext cx="1309337" cy="289292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6732" b="86161" l="41180" r="592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017" t="17551" r="38401" b="13182"/>
          <a:stretch/>
        </p:blipFill>
        <p:spPr>
          <a:xfrm rot="5400000">
            <a:off x="2994708" y="4447223"/>
            <a:ext cx="1607359" cy="368256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24833" b="61478" l="26652" r="72805">
                        <a14:foregroundMark x1="47919" y1="58571" x2="34299" y2="33677"/>
                        <a14:foregroundMark x1="31946" y1="54815" x2="37602" y2="30345"/>
                        <a14:foregroundMark x1="39095" y1="29013" x2="51041" y2="29921"/>
                        <a14:foregroundMark x1="37104" y1="59237" x2="48054" y2="59661"/>
                        <a14:foregroundMark x1="30814" y1="51484" x2="29955" y2="43004"/>
                        <a14:foregroundMark x1="67466" y1="53907" x2="69819" y2="505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628" t="20377" r="24226" b="33856"/>
          <a:stretch/>
        </p:blipFill>
        <p:spPr>
          <a:xfrm rot="5400000">
            <a:off x="7078399" y="3882705"/>
            <a:ext cx="2256224" cy="15693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6535" b="78074" l="27557" r="72851">
                        <a14:foregroundMark x1="64570" y1="42338" x2="64887" y2="42762"/>
                        <a14:foregroundMark x1="64072" y1="40581" x2="64072" y2="40581"/>
                        <a14:backgroundMark x1="63575" y1="49909" x2="61267" y2="36342"/>
                        <a14:backgroundMark x1="66878" y1="47244" x2="65249" y2="367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811" t="16603" r="27095" b="22222"/>
          <a:stretch/>
        </p:blipFill>
        <p:spPr>
          <a:xfrm rot="5400000">
            <a:off x="4427627" y="2782572"/>
            <a:ext cx="1820005" cy="1844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638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Prezentace obsahuje dva obrázky s jednoduchým úkolem poznej co shoří, co se rozbije.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Odhalit podstatné znaky. 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č.2 děti hledají obrázky, které shoří. Zpětnou vazbou je zvukový a vizuální efekt.</a:t>
            </a:r>
          </a:p>
          <a:p>
            <a:r>
              <a:rPr lang="cs-CZ" dirty="0" smtClean="0"/>
              <a:t>Na snímku č.3 hledají co se rozbije. Kliknutím se dětem vybaví zpětná vazba.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Oblast: Dítě a jeho psychika – </a:t>
            </a:r>
            <a:r>
              <a:rPr lang="cs-CZ" dirty="0" err="1" smtClean="0"/>
              <a:t>VNÍMÁNí</a:t>
            </a:r>
            <a:endParaRPr lang="cs-CZ" dirty="0" smtClean="0"/>
          </a:p>
          <a:p>
            <a:r>
              <a:rPr lang="cs-CZ" dirty="0" smtClean="0"/>
              <a:t>Integrovaný blok: Vlastnosti materiálů.</a:t>
            </a:r>
          </a:p>
          <a:p>
            <a:r>
              <a:rPr lang="cs-CZ" dirty="0" smtClean="0"/>
              <a:t>Výstupy:</a:t>
            </a:r>
          </a:p>
          <a:p>
            <a:r>
              <a:rPr lang="cs-CZ" dirty="0" smtClean="0"/>
              <a:t> pozitivní  vztah k učení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rozpoznat odlišnosti předmětů</a:t>
            </a:r>
            <a:r>
              <a:rPr lang="cs-CZ" dirty="0" smtClean="0"/>
              <a:t> </a:t>
            </a:r>
          </a:p>
          <a:p>
            <a:r>
              <a:rPr lang="cs-CZ" dirty="0"/>
              <a:t>z</a:t>
            </a:r>
            <a:r>
              <a:rPr lang="cs-CZ" dirty="0" smtClean="0"/>
              <a:t>acházet s předměty </a:t>
            </a:r>
            <a:r>
              <a:rPr lang="cs-CZ" dirty="0" err="1" smtClean="0"/>
              <a:t>dig</a:t>
            </a:r>
            <a:r>
              <a:rPr lang="cs-CZ" dirty="0" smtClean="0"/>
              <a:t>. technologie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238</Words>
  <Application>Microsoft Office PowerPoint</Application>
  <PresentationFormat>Vlastní</PresentationFormat>
  <Paragraphs>48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Poznej materiál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2015-05-15T09:24:42Z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