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80" r:id="rId4"/>
    <p:sldId id="281" r:id="rId5"/>
    <p:sldId id="258" r:id="rId6"/>
    <p:sldId id="257" r:id="rId7"/>
    <p:sldId id="261" r:id="rId8"/>
    <p:sldId id="262" r:id="rId9"/>
    <p:sldId id="259" r:id="rId10"/>
    <p:sldId id="269" r:id="rId11"/>
    <p:sldId id="267" r:id="rId12"/>
    <p:sldId id="270" r:id="rId13"/>
    <p:sldId id="272" r:id="rId14"/>
    <p:sldId id="263" r:id="rId15"/>
    <p:sldId id="268" r:id="rId16"/>
    <p:sldId id="273" r:id="rId17"/>
    <p:sldId id="274" r:id="rId18"/>
    <p:sldId id="264" r:id="rId19"/>
    <p:sldId id="276" r:id="rId20"/>
    <p:sldId id="277" r:id="rId21"/>
    <p:sldId id="278" r:id="rId22"/>
    <p:sldId id="266" r:id="rId23"/>
    <p:sldId id="271" r:id="rId24"/>
    <p:sldId id="275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503580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972021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96613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861954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796711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920641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574035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703688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67769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983651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304016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82297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801326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144430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696522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952178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760482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984439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449439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815532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956638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447959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780961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4147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5806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01256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50730"/>
      </p:ext>
    </p:extLst>
  </p:cSld>
  <p:clrMapOvr>
    <a:masterClrMapping/>
  </p:clrMapOvr>
  <p:transition spd="slow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45432"/>
      </p:ext>
    </p:extLst>
  </p:cSld>
  <p:clrMapOvr>
    <a:masterClrMapping/>
  </p:clrMapOvr>
  <p:transition spd="slow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239571"/>
      </p:ext>
    </p:extLst>
  </p:cSld>
  <p:clrMapOvr>
    <a:masterClrMapping/>
  </p:clrMapOvr>
  <p:transition spd="slow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138802"/>
      </p:ext>
    </p:extLst>
  </p:cSld>
  <p:clrMapOvr>
    <a:masterClrMapping/>
  </p:clrMapOvr>
  <p:transition spd="slow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402457"/>
      </p:ext>
    </p:extLst>
  </p:cSld>
  <p:clrMapOvr>
    <a:masterClrMapping/>
  </p:clrMapOvr>
  <p:transition spd="slow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008480"/>
      </p:ext>
    </p:extLst>
  </p:cSld>
  <p:clrMapOvr>
    <a:masterClrMapping/>
  </p:clrMapOvr>
  <p:transition spd="slow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215702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766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01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44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6/Chaetophractus_villosus_distribution.sv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_-_Megatherium_americanum_2.jpg" TargetMode="External"/><Relationship Id="rId13" Type="http://schemas.openxmlformats.org/officeDocument/2006/relationships/hyperlink" Target="http://commons.wikimedia.org/wiki/File:Giant_Armadillo_area.png" TargetMode="External"/><Relationship Id="rId3" Type="http://schemas.openxmlformats.org/officeDocument/2006/relationships/hyperlink" Target="http://commons.wikimedia.org/wiki/File:Choloepus_didactylus.jpg" TargetMode="External"/><Relationship Id="rId7" Type="http://schemas.openxmlformats.org/officeDocument/2006/relationships/hyperlink" Target="http://commons.wikimedia.org/wiki/File:Pleistocene_SA.jpg" TargetMode="External"/><Relationship Id="rId12" Type="http://schemas.openxmlformats.org/officeDocument/2006/relationships/hyperlink" Target="http://commons.wikimedia.org/wiki/File:Priodontes_maximus,_museum_02.JPG" TargetMode="External"/><Relationship Id="rId2" Type="http://schemas.openxmlformats.org/officeDocument/2006/relationships/hyperlink" Target="http://commons.wikimedia.org/wiki/File:Armadill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adypus_tridactylus_skull.jpg" TargetMode="External"/><Relationship Id="rId11" Type="http://schemas.openxmlformats.org/officeDocument/2006/relationships/hyperlink" Target="http://commons.wikimedia.org/wiki/File:Tolypeutes_matacus,_Naturhistorisches_Museum_Wien.jpg" TargetMode="External"/><Relationship Id="rId5" Type="http://schemas.openxmlformats.org/officeDocument/2006/relationships/hyperlink" Target="http://commons.wikimedia.org/wiki/File:Dasypus_skeleton.jpg" TargetMode="External"/><Relationship Id="rId15" Type="http://schemas.openxmlformats.org/officeDocument/2006/relationships/hyperlink" Target="http://commons.wikimedia.org/wiki/File:Dasypus_novemcinctus,_museum_02.JPG" TargetMode="External"/><Relationship Id="rId10" Type="http://schemas.openxmlformats.org/officeDocument/2006/relationships/hyperlink" Target="http://commons.wikimedia.org/wiki/File:Cachicamogua.jpg" TargetMode="External"/><Relationship Id="rId4" Type="http://schemas.openxmlformats.org/officeDocument/2006/relationships/hyperlink" Target="http://commons.wikimedia.org/wiki/File:Giant_Anteater_Santa_Barbara_Zoo_2.jpg" TargetMode="External"/><Relationship Id="rId9" Type="http://schemas.openxmlformats.org/officeDocument/2006/relationships/hyperlink" Target="http://commons.wikimedia.org/wiki/File:Glyptodon_old_drawing.jpg" TargetMode="External"/><Relationship Id="rId14" Type="http://schemas.openxmlformats.org/officeDocument/2006/relationships/hyperlink" Target="http://commons.wikimedia.org/wiki/File:Nine-banded_Armadillo_(280204298)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loth1a.jpg" TargetMode="External"/><Relationship Id="rId13" Type="http://schemas.openxmlformats.org/officeDocument/2006/relationships/hyperlink" Target="http://commons.wikimedia.org/wiki/File:Collared_Anteater_area.png" TargetMode="External"/><Relationship Id="rId3" Type="http://schemas.openxmlformats.org/officeDocument/2006/relationships/hyperlink" Target="http://commons.wikimedia.org/wiki/File:Piche_Patagonico_1.jpg" TargetMode="External"/><Relationship Id="rId7" Type="http://schemas.openxmlformats.org/officeDocument/2006/relationships/hyperlink" Target="http://commons.wikimedia.org/wiki/File:Two_toed_sloth.JPG" TargetMode="External"/><Relationship Id="rId12" Type="http://schemas.openxmlformats.org/officeDocument/2006/relationships/hyperlink" Target="http://commons.wikimedia.org/wiki/File:9092_-_Milano_-_Museo_storia_naturale_-_Diorama_-_Bradypus_trydactilus_-_Foto_Giovanni_Dall'Orto_22-Apr-2007.jpg" TargetMode="External"/><Relationship Id="rId2" Type="http://schemas.openxmlformats.org/officeDocument/2006/relationships/hyperlink" Target="http://commons.wikimedia.org/wiki/File:Common_Long-nosed_Armadillo_are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nuel_Antonio_Aug2008_05.JPG" TargetMode="External"/><Relationship Id="rId11" Type="http://schemas.openxmlformats.org/officeDocument/2006/relationships/hyperlink" Target="http://commons.wikimedia.org/wiki/File:Linn%C3%A9's_Two-toed_Sloth_area.png" TargetMode="External"/><Relationship Id="rId5" Type="http://schemas.openxmlformats.org/officeDocument/2006/relationships/hyperlink" Target="http://commons.wikimedia.org/wiki/File:Chaetophractus_villosus_distribution.svg" TargetMode="External"/><Relationship Id="rId10" Type="http://schemas.openxmlformats.org/officeDocument/2006/relationships/hyperlink" Target="http://commons.wikimedia.org/wiki/File:Faultier.jpg" TargetMode="External"/><Relationship Id="rId4" Type="http://schemas.openxmlformats.org/officeDocument/2006/relationships/hyperlink" Target="http://commons.wikimedia.org/wiki/File:Armadello_in_desert.JPG" TargetMode="External"/><Relationship Id="rId9" Type="http://schemas.openxmlformats.org/officeDocument/2006/relationships/hyperlink" Target="http://commons.wikimedia.org/wiki/File:Choloepus_didactylus_2_-_Buffalo_Zoo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amandu%C3%A1_rio_aguape%C3%AD.jpg" TargetMode="External"/><Relationship Id="rId3" Type="http://schemas.openxmlformats.org/officeDocument/2006/relationships/hyperlink" Target="http://commons.wikimedia.org/wiki/File:Myrmecophaga_tridactyla_-_Copenhagen_Zoo_-_DSC09172.JPG" TargetMode="External"/><Relationship Id="rId7" Type="http://schemas.openxmlformats.org/officeDocument/2006/relationships/hyperlink" Target="http://commons.wikimedia.org/wiki/File:Gr._Ameisenb%C3%A4r_auf_Futtersuche.JPG" TargetMode="External"/><Relationship Id="rId2" Type="http://schemas.openxmlformats.org/officeDocument/2006/relationships/hyperlink" Target="http://commons.wikimedia.org/wiki/File:Tamand%C3%BA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iant_Anteater_area.png" TargetMode="External"/><Relationship Id="rId11" Type="http://schemas.openxmlformats.org/officeDocument/2006/relationships/hyperlink" Target="http://commons.wikimedia.org/wiki/File:T_tetradactyla_2.jpg" TargetMode="External"/><Relationship Id="rId5" Type="http://schemas.openxmlformats.org/officeDocument/2006/relationships/hyperlink" Target="http://commons.wikimedia.org/wiki/File:Myresluger2.jpg" TargetMode="External"/><Relationship Id="rId10" Type="http://schemas.openxmlformats.org/officeDocument/2006/relationships/hyperlink" Target="http://commons.wikimedia.org/wiki/File:T_tetradactyla_1.jpg" TargetMode="External"/><Relationship Id="rId4" Type="http://schemas.openxmlformats.org/officeDocument/2006/relationships/hyperlink" Target="http://commons.wikimedia.org/wiki/File:Giant_Anteater_(7006293080)_(2).jpg" TargetMode="External"/><Relationship Id="rId9" Type="http://schemas.openxmlformats.org/officeDocument/2006/relationships/hyperlink" Target="http://commons.wikimedia.org/wiki/File:Collared_Anteater_area.pn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8602033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VY_32_INOVACE_203_Savci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Říjen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27798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1538455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Chudozubí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66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CHUDOZUBÍ</a:t>
            </a:r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41222972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Chudozubí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starobylá, nesmírně zajímavá skupina</a:t>
            </a:r>
          </a:p>
          <a:p>
            <a:pPr marL="0" indent="0">
              <a:buNone/>
            </a:pPr>
            <a:r>
              <a:rPr lang="cs-CZ" sz="2400" b="1" dirty="0" smtClean="0"/>
              <a:t>- výskyt - pouze americké kontinenty</a:t>
            </a:r>
          </a:p>
          <a:p>
            <a:pPr marL="0" indent="0">
              <a:buNone/>
            </a:pPr>
            <a:r>
              <a:rPr lang="cs-CZ" sz="2400" b="1" dirty="0" smtClean="0"/>
              <a:t>- molekulární </a:t>
            </a:r>
            <a:r>
              <a:rPr lang="cs-CZ" sz="2400" b="1" dirty="0"/>
              <a:t>studie </a:t>
            </a:r>
            <a:r>
              <a:rPr lang="cs-CZ" sz="2400" b="1" dirty="0" smtClean="0"/>
              <a:t>- již nejsou nejprimitivnější žijící placentální savci (nyní afričtí savci)</a:t>
            </a:r>
          </a:p>
          <a:p>
            <a:pPr marL="0" indent="0">
              <a:buNone/>
            </a:pPr>
            <a:r>
              <a:rPr lang="cs-CZ" sz="2400" b="1" dirty="0" smtClean="0"/>
              <a:t>- 29 </a:t>
            </a:r>
            <a:r>
              <a:rPr lang="cs-CZ" sz="2400" b="1" dirty="0"/>
              <a:t>druhů ve 4 </a:t>
            </a:r>
            <a:r>
              <a:rPr lang="cs-CZ" sz="2400" b="1" dirty="0" smtClean="0"/>
              <a:t>čeledích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dobře přežívají i v současnosti - pásovci </a:t>
            </a:r>
            <a:r>
              <a:rPr lang="cs-CZ" sz="2400" b="1" dirty="0"/>
              <a:t>expandují </a:t>
            </a:r>
            <a:r>
              <a:rPr lang="cs-CZ" sz="2400" b="1" dirty="0" smtClean="0"/>
              <a:t>sever (pásovec devítipásý „zabydluje“ kanadské Ontario)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pomalý </a:t>
            </a:r>
            <a:r>
              <a:rPr lang="cs-CZ" sz="2400" b="1" dirty="0"/>
              <a:t>metabolismus</a:t>
            </a:r>
          </a:p>
          <a:p>
            <a:pPr marL="0" indent="0">
              <a:buNone/>
            </a:pPr>
            <a:r>
              <a:rPr lang="cs-CZ" sz="2400" b="1" dirty="0" smtClean="0"/>
              <a:t>- vynikající čich</a:t>
            </a:r>
          </a:p>
          <a:p>
            <a:pPr marL="0" indent="0">
              <a:buNone/>
            </a:pPr>
            <a:r>
              <a:rPr lang="cs-CZ" sz="2400" b="1" dirty="0"/>
              <a:t>- končetiny  se 3 </a:t>
            </a:r>
            <a:r>
              <a:rPr lang="cs-CZ" sz="2400" b="1" dirty="0" smtClean="0"/>
              <a:t>- </a:t>
            </a:r>
            <a:r>
              <a:rPr lang="cs-CZ" sz="2400" b="1" dirty="0"/>
              <a:t>5 prsty s velkými drápy 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05063"/>
            <a:ext cx="2016224" cy="1343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007714"/>
            <a:ext cx="2561861" cy="2085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395" y="3717032"/>
            <a:ext cx="1885743" cy="2835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65993" y="5134884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5877272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25395" y="6309320"/>
            <a:ext cx="11589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6289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Chudozubí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chudozubí - zcela ztratili chrup (většina mravenečníků) nebo alespoň sklovinu (lenochodi, pásovci)</a:t>
            </a:r>
          </a:p>
          <a:p>
            <a:pPr marL="0" indent="0">
              <a:buNone/>
            </a:pPr>
            <a:r>
              <a:rPr lang="cs-CZ" sz="2400" b="1" dirty="0"/>
              <a:t>- pásovci - extrémní počet zubů (cca 100, nemají mezi suchozemskými savci konkurenci)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Xenarthra</a:t>
            </a:r>
            <a:r>
              <a:rPr lang="cs-CZ" sz="2400" b="1" dirty="0" smtClean="0"/>
              <a:t> (překlad </a:t>
            </a:r>
            <a:r>
              <a:rPr lang="cs-CZ" sz="2400" b="1" dirty="0" smtClean="0"/>
              <a:t>„</a:t>
            </a:r>
            <a:r>
              <a:rPr lang="cs-CZ" sz="2400" b="1" dirty="0" smtClean="0"/>
              <a:t>divné skloubení“)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nestandardní páteř - zvláštní kloubní spojení </a:t>
            </a:r>
            <a:r>
              <a:rPr lang="cs-CZ" sz="2400" b="1" dirty="0"/>
              <a:t>mezi hrudním a bederním </a:t>
            </a:r>
            <a:r>
              <a:rPr lang="cs-CZ" sz="2400" b="1" dirty="0" smtClean="0"/>
              <a:t>oddílem</a:t>
            </a:r>
          </a:p>
          <a:p>
            <a:pPr marL="0" indent="0">
              <a:buNone/>
            </a:pPr>
            <a:r>
              <a:rPr lang="cs-CZ" sz="2400" b="1" dirty="0" smtClean="0"/>
              <a:t>- dvouprstí </a:t>
            </a:r>
            <a:r>
              <a:rPr lang="cs-CZ" sz="2400" b="1" dirty="0"/>
              <a:t>lenochodi </a:t>
            </a:r>
            <a:r>
              <a:rPr lang="cs-CZ" sz="2400" b="1" dirty="0" smtClean="0"/>
              <a:t>pouze </a:t>
            </a:r>
            <a:r>
              <a:rPr lang="cs-CZ" sz="2400" b="1" dirty="0"/>
              <a:t>6 krčních obratlů , tříprstí </a:t>
            </a:r>
            <a:r>
              <a:rPr lang="cs-CZ" sz="2400" b="1" dirty="0" smtClean="0"/>
              <a:t>9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3344192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08920"/>
            <a:ext cx="3800501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725144"/>
            <a:ext cx="62646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				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2837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Chudozubí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rozmanitosti dosahovali </a:t>
            </a:r>
            <a:r>
              <a:rPr lang="cs-CZ" sz="2400" b="1" dirty="0" smtClean="0"/>
              <a:t>ve </a:t>
            </a:r>
            <a:r>
              <a:rPr lang="cs-CZ" sz="2400" b="1" dirty="0"/>
              <a:t>třetihorách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před </a:t>
            </a:r>
            <a:r>
              <a:rPr lang="cs-CZ" sz="2400" b="1" dirty="0"/>
              <a:t>desíti tisíci lety </a:t>
            </a:r>
            <a:r>
              <a:rPr lang="cs-CZ" sz="2400" b="1" dirty="0" smtClean="0"/>
              <a:t>(při </a:t>
            </a:r>
            <a:r>
              <a:rPr lang="cs-CZ" sz="2400" b="1" dirty="0"/>
              <a:t>příchodu člověka) tvořili výraznou část americké megafauny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pásovec </a:t>
            </a:r>
            <a:r>
              <a:rPr lang="cs-CZ" sz="2400" b="1" dirty="0" err="1"/>
              <a:t>Glyptodon</a:t>
            </a:r>
            <a:r>
              <a:rPr lang="cs-CZ" sz="2400" b="1" dirty="0"/>
              <a:t> </a:t>
            </a:r>
            <a:r>
              <a:rPr lang="cs-CZ" sz="2400" b="1" dirty="0" smtClean="0"/>
              <a:t>- velikost jako </a:t>
            </a:r>
            <a:r>
              <a:rPr lang="cs-CZ" sz="2400" b="1" dirty="0" err="1"/>
              <a:t>třídvéřový</a:t>
            </a:r>
            <a:r>
              <a:rPr lang="cs-CZ" sz="2400" b="1" dirty="0"/>
              <a:t> </a:t>
            </a:r>
            <a:r>
              <a:rPr lang="cs-CZ" sz="2400" b="1" dirty="0" smtClean="0"/>
              <a:t>osobní automobil </a:t>
            </a:r>
          </a:p>
          <a:p>
            <a:pPr marL="0" indent="0">
              <a:buNone/>
            </a:pPr>
            <a:r>
              <a:rPr lang="cs-CZ" sz="2400" b="1" dirty="0" smtClean="0"/>
              <a:t>(hmotnost </a:t>
            </a:r>
            <a:r>
              <a:rPr lang="cs-CZ" sz="2400" b="1" dirty="0"/>
              <a:t>850 kilogramů)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pozemní lenochod </a:t>
            </a:r>
            <a:r>
              <a:rPr lang="cs-CZ" sz="2400" b="1" dirty="0" err="1" smtClean="0"/>
              <a:t>Megatherium</a:t>
            </a:r>
            <a:r>
              <a:rPr lang="cs-CZ" sz="2400" b="1" dirty="0" smtClean="0"/>
              <a:t> (6 m, 8 </a:t>
            </a:r>
            <a:r>
              <a:rPr lang="cs-CZ" sz="2400" b="1" dirty="0"/>
              <a:t>tun</a:t>
            </a:r>
            <a:r>
              <a:rPr lang="cs-CZ" sz="2400" b="1" dirty="0" smtClean="0"/>
              <a:t>!)</a:t>
            </a:r>
            <a:endParaRPr lang="cs-CZ" sz="2400" b="1" dirty="0"/>
          </a:p>
          <a:p>
            <a:endParaRPr lang="cs-CZ" sz="2400" b="1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4263716" cy="3043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5"/>
            <a:ext cx="4002021" cy="3043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381328"/>
            <a:ext cx="65527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			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2124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Pásovci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sesterská linie mravenečníků </a:t>
            </a:r>
            <a:r>
              <a:rPr lang="cs-CZ" sz="2400" b="1" dirty="0"/>
              <a:t>a </a:t>
            </a:r>
            <a:r>
              <a:rPr lang="cs-CZ" sz="2400" b="1" dirty="0" smtClean="0"/>
              <a:t>lenochodů</a:t>
            </a:r>
          </a:p>
          <a:p>
            <a:pPr marL="0" indent="0">
              <a:buNone/>
            </a:pPr>
            <a:r>
              <a:rPr lang="cs-CZ" sz="2400" b="1" dirty="0" smtClean="0"/>
              <a:t>- aktivnější </a:t>
            </a:r>
            <a:r>
              <a:rPr lang="cs-CZ" sz="2400" b="1" dirty="0"/>
              <a:t>než zbytek chudozubých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malý, jednoduchý mozek</a:t>
            </a:r>
          </a:p>
          <a:p>
            <a:pPr marL="0" indent="0">
              <a:buNone/>
            </a:pPr>
            <a:r>
              <a:rPr lang="cs-CZ" sz="2400" b="1" dirty="0"/>
              <a:t>- přední </a:t>
            </a:r>
            <a:r>
              <a:rPr lang="cs-CZ" sz="2400" b="1" dirty="0" smtClean="0"/>
              <a:t>končetiny uzpůsobené k hrabání</a:t>
            </a:r>
          </a:p>
          <a:p>
            <a:pPr marL="0" indent="0">
              <a:buNone/>
            </a:pPr>
            <a:r>
              <a:rPr lang="cs-CZ" sz="2400" b="1" dirty="0" smtClean="0"/>
              <a:t>- protáhlý </a:t>
            </a:r>
            <a:r>
              <a:rPr lang="cs-CZ" sz="2400" b="1" dirty="0"/>
              <a:t>čumák, dlouhý lepkavý jazyk</a:t>
            </a:r>
          </a:p>
          <a:p>
            <a:pPr marL="0" indent="0">
              <a:buNone/>
            </a:pPr>
            <a:r>
              <a:rPr lang="cs-CZ" sz="2400" b="1" dirty="0" smtClean="0"/>
              <a:t>- mají krunýř z kostěných destiček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709561"/>
            <a:ext cx="4320480" cy="272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09561"/>
            <a:ext cx="3634584" cy="272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6237312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8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7426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Pásovci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Obrana</a:t>
            </a:r>
          </a:p>
          <a:p>
            <a:pPr marL="0" indent="0">
              <a:buNone/>
            </a:pPr>
            <a:r>
              <a:rPr lang="cs-CZ" sz="2400" b="1" dirty="0" smtClean="0"/>
              <a:t>	- pasivní </a:t>
            </a:r>
            <a:r>
              <a:rPr lang="cs-CZ" sz="2400" b="1" dirty="0"/>
              <a:t>způsob obrany </a:t>
            </a:r>
            <a:r>
              <a:rPr lang="cs-CZ" sz="2400" b="1" dirty="0" smtClean="0"/>
              <a:t>- </a:t>
            </a:r>
            <a:r>
              <a:rPr lang="cs-CZ" sz="2400" b="1" dirty="0"/>
              <a:t>stáčí se do </a:t>
            </a:r>
            <a:r>
              <a:rPr lang="cs-CZ" sz="2400" b="1" dirty="0" smtClean="0"/>
              <a:t>klubíčka</a:t>
            </a:r>
          </a:p>
          <a:p>
            <a:pPr marL="0" indent="0">
              <a:buNone/>
            </a:pPr>
            <a:r>
              <a:rPr lang="cs-CZ" sz="2400" b="1" dirty="0" smtClean="0"/>
              <a:t>	- štítem odrážejí </a:t>
            </a:r>
            <a:r>
              <a:rPr lang="cs-CZ" sz="2400" b="1" dirty="0"/>
              <a:t>útok, ale zároveň prchají, </a:t>
            </a:r>
            <a:r>
              <a:rPr lang="cs-CZ" sz="2400" b="1" dirty="0" smtClean="0"/>
              <a:t>skáčou </a:t>
            </a:r>
            <a:r>
              <a:rPr lang="cs-CZ" sz="2400" b="1" dirty="0"/>
              <a:t>do </a:t>
            </a:r>
            <a:r>
              <a:rPr lang="cs-CZ" sz="2400" b="1" dirty="0" smtClean="0"/>
              <a:t>	výšky</a:t>
            </a:r>
            <a:r>
              <a:rPr lang="cs-CZ" sz="2400" b="1" dirty="0"/>
              <a:t>, snaží se </a:t>
            </a:r>
            <a:r>
              <a:rPr lang="cs-CZ" sz="2400" b="1" dirty="0" smtClean="0"/>
              <a:t>zahrabat</a:t>
            </a:r>
          </a:p>
          <a:p>
            <a:pPr marL="0" indent="0">
              <a:buNone/>
            </a:pPr>
            <a:r>
              <a:rPr lang="cs-CZ" sz="2400" b="1" dirty="0" smtClean="0"/>
              <a:t>	- umí se skrýt pod </a:t>
            </a:r>
            <a:r>
              <a:rPr lang="cs-CZ" sz="2400" b="1" dirty="0"/>
              <a:t>vodu (díky </a:t>
            </a:r>
            <a:r>
              <a:rPr lang="cs-CZ" sz="2400" b="1" dirty="0" smtClean="0"/>
              <a:t>hmotnosti jdou </a:t>
            </a:r>
            <a:r>
              <a:rPr lang="cs-CZ" sz="2400" b="1" dirty="0"/>
              <a:t>ke </a:t>
            </a:r>
            <a:r>
              <a:rPr lang="cs-CZ" sz="2400" b="1" dirty="0" smtClean="0"/>
              <a:t>dnu, 	tam vydrží mnoho minut)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běžně </a:t>
            </a:r>
            <a:r>
              <a:rPr lang="cs-CZ" sz="2400" b="1" dirty="0"/>
              <a:t>rodí čtyřčata až </a:t>
            </a:r>
            <a:r>
              <a:rPr lang="cs-CZ" sz="2400" b="1" dirty="0" err="1"/>
              <a:t>osmerčata</a:t>
            </a:r>
            <a:endParaRPr lang="cs-CZ" sz="2400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80952"/>
            <a:ext cx="5184576" cy="2845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6525344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53884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Pásovec velký (obrovský)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měří </a:t>
            </a:r>
            <a:r>
              <a:rPr lang="cs-CZ" sz="2400" b="1" dirty="0"/>
              <a:t>téměř </a:t>
            </a:r>
            <a:r>
              <a:rPr lang="cs-CZ" sz="2400" b="1" dirty="0" smtClean="0"/>
              <a:t>metr,  váží </a:t>
            </a:r>
            <a:r>
              <a:rPr lang="cs-CZ" sz="2400" b="1" dirty="0"/>
              <a:t>kolem 30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nejvíce </a:t>
            </a:r>
            <a:r>
              <a:rPr lang="cs-CZ" sz="2400" b="1" dirty="0"/>
              <a:t>uzpůsoben k lovu </a:t>
            </a:r>
            <a:r>
              <a:rPr lang="cs-CZ" sz="2400" b="1" dirty="0" smtClean="0"/>
              <a:t>termitů</a:t>
            </a:r>
          </a:p>
          <a:p>
            <a:pPr marL="0" indent="0">
              <a:buNone/>
            </a:pPr>
            <a:r>
              <a:rPr lang="cs-CZ" sz="2400" b="1" dirty="0" smtClean="0"/>
              <a:t>- ve stoji </a:t>
            </a:r>
            <a:r>
              <a:rPr lang="cs-CZ" sz="2400" b="1" dirty="0"/>
              <a:t>na zadních se dobývá do termitích věží (zvětšený čtvrtý </a:t>
            </a:r>
            <a:r>
              <a:rPr lang="cs-CZ" sz="2400" b="1" dirty="0" smtClean="0"/>
              <a:t>dráp)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4752528" cy="3802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7"/>
            <a:ext cx="2520280" cy="3802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381328"/>
            <a:ext cx="6840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					         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1627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Pásovec devítipásý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délka těla 35 </a:t>
            </a:r>
            <a:r>
              <a:rPr lang="cs-CZ" sz="2400" b="1" dirty="0"/>
              <a:t>- </a:t>
            </a:r>
            <a:r>
              <a:rPr lang="cs-CZ" sz="2400" b="1" dirty="0" smtClean="0"/>
              <a:t>57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délka ocasu 24 </a:t>
            </a:r>
            <a:r>
              <a:rPr lang="cs-CZ" sz="2400" b="1" dirty="0"/>
              <a:t>- </a:t>
            </a:r>
            <a:r>
              <a:rPr lang="cs-CZ" sz="2400" b="1" dirty="0" smtClean="0"/>
              <a:t>45 </a:t>
            </a:r>
            <a:r>
              <a:rPr lang="cs-CZ" sz="2400" b="1" dirty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3 - </a:t>
            </a:r>
            <a:r>
              <a:rPr lang="cs-CZ" sz="2400" b="1" dirty="0" smtClean="0"/>
              <a:t>7 </a:t>
            </a:r>
            <a:r>
              <a:rPr lang="cs-CZ" sz="2400" b="1" dirty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tělo kryto </a:t>
            </a:r>
            <a:r>
              <a:rPr lang="cs-CZ" sz="2400" b="1" dirty="0"/>
              <a:t>krunýřem z kostěných destiček pokrytých </a:t>
            </a:r>
            <a:r>
              <a:rPr lang="cs-CZ" sz="2400" b="1" dirty="0" smtClean="0"/>
              <a:t>rohovinou</a:t>
            </a:r>
          </a:p>
          <a:p>
            <a:pPr marL="0" indent="0">
              <a:buNone/>
            </a:pPr>
            <a:r>
              <a:rPr lang="cs-CZ" sz="2400" b="1" dirty="0" smtClean="0"/>
              <a:t>- devět </a:t>
            </a:r>
            <a:r>
              <a:rPr lang="cs-CZ" sz="2400" b="1" dirty="0"/>
              <a:t>pásů </a:t>
            </a:r>
            <a:r>
              <a:rPr lang="cs-CZ" sz="2400" b="1" dirty="0" smtClean="0"/>
              <a:t>krunýře spojených </a:t>
            </a:r>
            <a:r>
              <a:rPr lang="cs-CZ" sz="2400" b="1" dirty="0"/>
              <a:t>navzájem měkkou kůží</a:t>
            </a:r>
          </a:p>
          <a:p>
            <a:pPr marL="0" indent="0">
              <a:buNone/>
            </a:pPr>
            <a:r>
              <a:rPr lang="cs-CZ" sz="2400" b="1" dirty="0" smtClean="0"/>
              <a:t>- mláďata - většinou čtyřčata stejného pohlaví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2925145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637" y="3608857"/>
            <a:ext cx="4104456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08857"/>
            <a:ext cx="227707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1988840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13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85637" y="6453336"/>
            <a:ext cx="69427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14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     				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č.</a:t>
            </a:r>
            <a:r>
              <a:rPr lang="cs-CZ" sz="1200" b="1" dirty="0" smtClean="0"/>
              <a:t> 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6451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Pásovec štětinatý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délka těla 22 – 40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ocasu 9 – 17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1 – 3 kg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krunýř z cca 18 výrazných </a:t>
            </a:r>
            <a:r>
              <a:rPr lang="cs-CZ" sz="2400" b="1" dirty="0"/>
              <a:t>pásů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mezi pásy dlouhá hrubá srst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8994"/>
            <a:ext cx="5001110" cy="3325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File:Chaetophractus villosus distribution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9000"/>
            <a:ext cx="1746564" cy="2889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662" y="412276"/>
            <a:ext cx="3158203" cy="2368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40662" y="2564904"/>
            <a:ext cx="17048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16 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4306" y="6350163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</a:t>
            </a:r>
            <a:r>
              <a:rPr lang="cs-CZ" sz="1200" b="1" dirty="0" smtClean="0">
                <a:solidFill>
                  <a:prstClr val="black"/>
                </a:solidFill>
              </a:rPr>
              <a:t>.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smtClean="0">
                <a:solidFill>
                  <a:prstClr val="black"/>
                </a:solidFill>
              </a:rPr>
              <a:t>17					                                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18 </a:t>
            </a:r>
            <a:endParaRPr lang="cs-CZ" sz="1200" b="1" dirty="0">
              <a:solidFill>
                <a:prstClr val="black"/>
              </a:solidFill>
            </a:endParaRPr>
          </a:p>
          <a:p>
            <a:pPr lvl="0"/>
            <a:r>
              <a:rPr lang="cs-CZ" sz="1200" b="1" dirty="0" smtClean="0">
                <a:solidFill>
                  <a:prstClr val="black"/>
                </a:solidFill>
              </a:rPr>
              <a:t> </a:t>
            </a:r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0988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Lenochodi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dokonale přizpůsobeni životu na stromech</a:t>
            </a:r>
          </a:p>
          <a:p>
            <a:pPr marL="0" indent="0">
              <a:buNone/>
            </a:pPr>
            <a:r>
              <a:rPr lang="cs-CZ" sz="2400" b="1" dirty="0" smtClean="0"/>
              <a:t>- visí zavěšeni na větvích hřbetem dolů (hákovité drápy)</a:t>
            </a:r>
          </a:p>
          <a:p>
            <a:pPr marL="0" indent="0">
              <a:buNone/>
            </a:pPr>
            <a:r>
              <a:rPr lang="cs-CZ" sz="2400" b="1" dirty="0" smtClean="0"/>
              <a:t>- dokáží otočit hlavu o 270 stupňů</a:t>
            </a:r>
          </a:p>
          <a:p>
            <a:pPr marL="0" indent="0">
              <a:buNone/>
            </a:pPr>
            <a:r>
              <a:rPr lang="cs-CZ" sz="2400" b="1" dirty="0" smtClean="0"/>
              <a:t>- srst roste od břicha ke hřbetu (stékání vody při deštích)</a:t>
            </a:r>
          </a:p>
          <a:p>
            <a:pPr marL="0" indent="0">
              <a:buNone/>
            </a:pPr>
            <a:r>
              <a:rPr lang="cs-CZ" sz="2400" b="1" dirty="0" smtClean="0"/>
              <a:t>- chlupy duté, nebo se žlábky, porostlé zelenou řasou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56992"/>
            <a:ext cx="4968552" cy="3316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6453336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schemeClr val="bg1"/>
                </a:solidFill>
              </a:rPr>
              <a:t>Obrázek č</a:t>
            </a:r>
            <a:r>
              <a:rPr lang="cs-CZ" sz="1200" b="1" dirty="0" smtClean="0">
                <a:solidFill>
                  <a:schemeClr val="bg1"/>
                </a:solidFill>
              </a:rPr>
              <a:t>. 19 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0920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Lenochodi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/>
              <a:t>- při úniku rychlost čtvrt kilometru v hodině</a:t>
            </a:r>
          </a:p>
          <a:p>
            <a:pPr marL="0" indent="0">
              <a:buNone/>
            </a:pPr>
            <a:r>
              <a:rPr lang="cs-CZ" sz="2400" b="1" dirty="0"/>
              <a:t>- tělesná teplota mezi 24°C a 34°C  (nejnižší ze savců)</a:t>
            </a:r>
          </a:p>
          <a:p>
            <a:pPr marL="0" indent="0">
              <a:buNone/>
            </a:pPr>
            <a:r>
              <a:rPr lang="cs-CZ" sz="2400" b="1" dirty="0"/>
              <a:t>- výborný sluch</a:t>
            </a:r>
          </a:p>
          <a:p>
            <a:pPr marL="0" indent="0">
              <a:buNone/>
            </a:pPr>
            <a:r>
              <a:rPr lang="cs-CZ" sz="2400" b="1" dirty="0"/>
              <a:t>- dobře plavou</a:t>
            </a:r>
          </a:p>
          <a:p>
            <a:pPr marL="0" indent="0">
              <a:buNone/>
            </a:pPr>
            <a:r>
              <a:rPr lang="cs-CZ" sz="2400" b="1" dirty="0" smtClean="0"/>
              <a:t>- mají </a:t>
            </a:r>
            <a:r>
              <a:rPr lang="cs-CZ" sz="2400" b="1" dirty="0"/>
              <a:t>6-9 krčních obratlů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rostlinnou potravu tráví za pomoci bakterií a prvoků</a:t>
            </a:r>
          </a:p>
          <a:p>
            <a:pPr marL="0" indent="0">
              <a:buNone/>
            </a:pPr>
            <a:r>
              <a:rPr lang="cs-CZ" sz="2400" b="1" dirty="0"/>
              <a:t>- velký žaludek (3 části, 1 slepý výběžek)</a:t>
            </a:r>
          </a:p>
          <a:p>
            <a:pPr marL="0" indent="0">
              <a:buNone/>
            </a:pPr>
            <a:r>
              <a:rPr lang="cs-CZ" sz="2400" b="1" dirty="0"/>
              <a:t>- trávicí proces může trvat až měsíc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01534"/>
            <a:ext cx="3072341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60258"/>
            <a:ext cx="4194043" cy="3145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157192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black"/>
                </a:solidFill>
              </a:rPr>
              <a:t>Obrázek č</a:t>
            </a:r>
            <a:r>
              <a:rPr lang="cs-CZ" sz="1200" b="1" dirty="0" smtClean="0">
                <a:solidFill>
                  <a:prstClr val="black"/>
                </a:solidFill>
              </a:rPr>
              <a:t>. 20 				  Obrázek </a:t>
            </a:r>
            <a:r>
              <a:rPr lang="cs-CZ" sz="1200" b="1" dirty="0">
                <a:solidFill>
                  <a:prstClr val="black"/>
                </a:solidFill>
              </a:rPr>
              <a:t>č</a:t>
            </a:r>
            <a:r>
              <a:rPr lang="cs-CZ" sz="1200" b="1" dirty="0" smtClean="0">
                <a:solidFill>
                  <a:prstClr val="black"/>
                </a:solidFill>
              </a:rPr>
              <a:t>. 21 </a:t>
            </a:r>
            <a:endParaRPr lang="cs-CZ" sz="1200" b="1" dirty="0">
              <a:solidFill>
                <a:prstClr val="black"/>
              </a:solidFill>
            </a:endParaRPr>
          </a:p>
          <a:p>
            <a:pPr lvl="0"/>
            <a:endParaRPr lang="cs-CZ" sz="1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5826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Lenochod dvouprstý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- 2 prsty s hákovitými drápy na přední končetině (na zadní 3)</a:t>
            </a:r>
          </a:p>
          <a:p>
            <a:pPr marL="0" indent="0">
              <a:buNone/>
            </a:pPr>
            <a:r>
              <a:rPr lang="cs-CZ" sz="2400" b="1" dirty="0" smtClean="0"/>
              <a:t>- délka těla 46 – 86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ocasu 1,5 – 3,5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4 – 8,5 kg</a:t>
            </a:r>
          </a:p>
          <a:p>
            <a:pPr marL="0" indent="0">
              <a:buNone/>
            </a:pPr>
            <a:r>
              <a:rPr lang="cs-CZ" sz="2400" b="1" dirty="0" smtClean="0"/>
              <a:t>- na zem 6x týdně (exkrementy)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95" y="1412776"/>
            <a:ext cx="2304256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19680"/>
            <a:ext cx="4248472" cy="3403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086" y="3319680"/>
            <a:ext cx="2178265" cy="3403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34095" y="2924944"/>
            <a:ext cx="14762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schemeClr val="bg1"/>
                </a:solidFill>
              </a:rPr>
              <a:t>Obrázek č</a:t>
            </a:r>
            <a:r>
              <a:rPr lang="cs-CZ" sz="1200" b="1" dirty="0" smtClean="0">
                <a:solidFill>
                  <a:schemeClr val="bg1"/>
                </a:solidFill>
              </a:rPr>
              <a:t>. 22 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4312" y="6492439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23 					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24 </a:t>
            </a:r>
            <a:endParaRPr lang="cs-CZ" sz="1200" b="1" dirty="0"/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0072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Lenochod tříprstý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- 3 prsty s hákovitými drápy na přední i zadní končetině </a:t>
            </a:r>
          </a:p>
          <a:p>
            <a:pPr marL="0" indent="0">
              <a:buNone/>
            </a:pPr>
            <a:r>
              <a:rPr lang="cs-CZ" sz="2400" b="1" dirty="0" smtClean="0"/>
              <a:t>- délka těla 50 - 60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ocasu 2 - 5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4 - 4,5 kg</a:t>
            </a:r>
          </a:p>
          <a:p>
            <a:pPr marL="0" indent="0">
              <a:buNone/>
            </a:pPr>
            <a:r>
              <a:rPr lang="cs-CZ" sz="2400" b="1" dirty="0" smtClean="0"/>
              <a:t>- tělesná </a:t>
            </a:r>
            <a:r>
              <a:rPr lang="cs-CZ" sz="2400" b="1" dirty="0"/>
              <a:t>teplota v klidu klesá až </a:t>
            </a:r>
            <a:r>
              <a:rPr lang="cs-CZ" sz="2400" b="1" dirty="0" smtClean="0"/>
              <a:t>na </a:t>
            </a:r>
            <a:r>
              <a:rPr lang="cs-CZ" sz="2400" b="1" dirty="0"/>
              <a:t>12 °</a:t>
            </a:r>
            <a:r>
              <a:rPr lang="cs-CZ" sz="2400" b="1" dirty="0" smtClean="0"/>
              <a:t>C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4664925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412" y="3356992"/>
            <a:ext cx="2057758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237312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25 						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26 </a:t>
            </a:r>
            <a:endParaRPr lang="cs-CZ" sz="1200" b="1" dirty="0"/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609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Mravenečníci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vesměs </a:t>
            </a:r>
            <a:r>
              <a:rPr lang="cs-CZ" sz="2400" b="1" dirty="0"/>
              <a:t>stromová </a:t>
            </a:r>
            <a:r>
              <a:rPr lang="cs-CZ" sz="2400" b="1" dirty="0" smtClean="0"/>
              <a:t>zvířata</a:t>
            </a:r>
          </a:p>
          <a:p>
            <a:pPr marL="0" indent="0">
              <a:buNone/>
            </a:pPr>
            <a:r>
              <a:rPr lang="cs-CZ" sz="2400" b="1" dirty="0" smtClean="0"/>
              <a:t>- na zemi jen mravenečník </a:t>
            </a:r>
            <a:r>
              <a:rPr lang="cs-CZ" sz="2400" b="1" dirty="0"/>
              <a:t>velký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zavěšují </a:t>
            </a:r>
            <a:r>
              <a:rPr lang="cs-CZ" sz="2400" b="1" dirty="0"/>
              <a:t>se na mohutné </a:t>
            </a:r>
            <a:r>
              <a:rPr lang="cs-CZ" sz="2400" b="1" dirty="0" smtClean="0"/>
              <a:t>drápy</a:t>
            </a:r>
          </a:p>
          <a:p>
            <a:pPr marL="0" indent="0">
              <a:buNone/>
            </a:pPr>
            <a:r>
              <a:rPr lang="cs-CZ" sz="2400" b="1" dirty="0" smtClean="0"/>
              <a:t>- drápy slouží </a:t>
            </a:r>
            <a:r>
              <a:rPr lang="cs-CZ" sz="2400" b="1" dirty="0"/>
              <a:t>k bourání stěn termitišť a </a:t>
            </a:r>
            <a:r>
              <a:rPr lang="cs-CZ" sz="2400" b="1" dirty="0" smtClean="0"/>
              <a:t>mravenišť </a:t>
            </a:r>
          </a:p>
          <a:p>
            <a:pPr marL="0" indent="0">
              <a:buNone/>
            </a:pPr>
            <a:r>
              <a:rPr lang="cs-CZ" sz="2400" b="1" dirty="0" smtClean="0"/>
              <a:t>- používají </a:t>
            </a:r>
            <a:r>
              <a:rPr lang="cs-CZ" sz="2400" b="1" dirty="0"/>
              <a:t>ovíjivý </a:t>
            </a:r>
            <a:r>
              <a:rPr lang="cs-CZ" sz="2400" b="1" dirty="0" smtClean="0"/>
              <a:t>ocas (někdy delší </a:t>
            </a:r>
            <a:r>
              <a:rPr lang="cs-CZ" sz="2400" b="1" dirty="0"/>
              <a:t>než zbytek </a:t>
            </a:r>
            <a:r>
              <a:rPr lang="cs-CZ" sz="2400" b="1" dirty="0" smtClean="0"/>
              <a:t>těla) </a:t>
            </a:r>
          </a:p>
          <a:p>
            <a:pPr marL="0" indent="0">
              <a:buNone/>
            </a:pPr>
            <a:r>
              <a:rPr lang="cs-CZ" sz="2400" b="1" dirty="0" smtClean="0"/>
              <a:t>- metabolismus zpomalený </a:t>
            </a:r>
          </a:p>
          <a:p>
            <a:pPr marL="0" indent="0">
              <a:buNone/>
            </a:pPr>
            <a:r>
              <a:rPr lang="cs-CZ" sz="2400" b="1" dirty="0" smtClean="0"/>
              <a:t>- teplota </a:t>
            </a:r>
            <a:r>
              <a:rPr lang="cs-CZ" sz="2400" b="1" dirty="0"/>
              <a:t>nepřesahuje </a:t>
            </a:r>
            <a:r>
              <a:rPr lang="cs-CZ" sz="2400" b="1" dirty="0" smtClean="0"/>
              <a:t>32°C</a:t>
            </a:r>
          </a:p>
          <a:p>
            <a:pPr marL="0" indent="0">
              <a:buNone/>
            </a:pPr>
            <a:r>
              <a:rPr lang="cs-CZ" sz="2400" b="1" dirty="0" smtClean="0"/>
              <a:t>- dlouhý, lepkavý jazyk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ztráta tvorby </a:t>
            </a:r>
            <a:r>
              <a:rPr lang="cs-CZ" sz="2400" b="1" dirty="0" err="1"/>
              <a:t>HCl</a:t>
            </a:r>
            <a:r>
              <a:rPr lang="cs-CZ" sz="2400" b="1" dirty="0"/>
              <a:t>  - místo ní kyselina </a:t>
            </a:r>
            <a:r>
              <a:rPr lang="cs-CZ" sz="2400" b="1" dirty="0" smtClean="0"/>
              <a:t>mravenčí z mravenců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3140968"/>
            <a:ext cx="4331385" cy="3091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78" y="4509120"/>
            <a:ext cx="2297832" cy="1723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7278" y="6021288"/>
            <a:ext cx="5796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27 				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28</a:t>
            </a:r>
            <a:endParaRPr lang="cs-CZ" sz="1200" b="1" dirty="0">
              <a:solidFill>
                <a:prstClr val="white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862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Mravenečník velký (tříprstý, hřivnatý)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druh</a:t>
            </a:r>
          </a:p>
          <a:p>
            <a:pPr marL="0" indent="0">
              <a:buNone/>
            </a:pPr>
            <a:r>
              <a:rPr lang="cs-CZ" sz="2400" b="1" dirty="0" smtClean="0"/>
              <a:t>- délka těla 1 - 2 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ocasu 64 - 90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22 - 39 kg</a:t>
            </a:r>
          </a:p>
          <a:p>
            <a:pPr marL="0" indent="0">
              <a:buNone/>
            </a:pPr>
            <a:r>
              <a:rPr lang="cs-CZ" sz="2400" b="1" dirty="0" smtClean="0"/>
              <a:t>- husté </a:t>
            </a:r>
            <a:r>
              <a:rPr lang="cs-CZ" sz="2400" b="1" dirty="0"/>
              <a:t>a drsné </a:t>
            </a:r>
            <a:r>
              <a:rPr lang="cs-CZ" sz="2400" b="1" dirty="0" smtClean="0"/>
              <a:t>chlupy</a:t>
            </a:r>
          </a:p>
          <a:p>
            <a:pPr marL="0" indent="0">
              <a:buNone/>
            </a:pPr>
            <a:r>
              <a:rPr lang="cs-CZ" sz="2400" b="1" dirty="0"/>
              <a:t>- huňatý ocas užíván jako </a:t>
            </a:r>
            <a:r>
              <a:rPr lang="cs-CZ" sz="2400" b="1" dirty="0" smtClean="0"/>
              <a:t>přikrývka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359" y="980728"/>
            <a:ext cx="3233936" cy="216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53" y="3717032"/>
            <a:ext cx="4340333" cy="293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209" y="3456881"/>
            <a:ext cx="2533086" cy="3195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26886" y="2924944"/>
            <a:ext cx="1805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/>
              <a:t>Obrázek č</a:t>
            </a:r>
            <a:r>
              <a:rPr lang="cs-CZ" sz="1200" b="1" dirty="0" smtClean="0"/>
              <a:t>. 29 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553" y="6396335"/>
            <a:ext cx="6721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30 					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31 </a:t>
            </a:r>
            <a:endParaRPr lang="cs-CZ" sz="1200" b="1" dirty="0"/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0798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Mravenečník velký (tříprstý, hřivnatý)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dlouhý čenich, nemůže rozevřít čelisti</a:t>
            </a:r>
          </a:p>
          <a:p>
            <a:pPr marL="0" indent="0">
              <a:buNone/>
            </a:pPr>
            <a:r>
              <a:rPr lang="cs-CZ" sz="2400" b="1" dirty="0" smtClean="0"/>
              <a:t>- až </a:t>
            </a:r>
            <a:r>
              <a:rPr lang="cs-CZ" sz="2400" b="1" dirty="0"/>
              <a:t>60 cm dlouhý a 12,5 mm široký </a:t>
            </a:r>
            <a:r>
              <a:rPr lang="cs-CZ" sz="2400" b="1" dirty="0" smtClean="0"/>
              <a:t>jazyk (za 1 min ho může vypláznout až 150x)</a:t>
            </a:r>
          </a:p>
          <a:p>
            <a:pPr marL="0" indent="0">
              <a:buNone/>
            </a:pPr>
            <a:r>
              <a:rPr lang="cs-CZ" sz="2400" b="1" dirty="0" smtClean="0"/>
              <a:t>- při lovu jazyk pokryt lepkavou slinou</a:t>
            </a:r>
          </a:p>
          <a:p>
            <a:pPr marL="0" indent="0">
              <a:buNone/>
            </a:pPr>
            <a:r>
              <a:rPr lang="cs-CZ" sz="2400" b="1" dirty="0" smtClean="0"/>
              <a:t>- silná oční víčka (ochrana proti termitům)</a:t>
            </a:r>
          </a:p>
          <a:p>
            <a:pPr marL="0" indent="0">
              <a:buNone/>
            </a:pPr>
            <a:r>
              <a:rPr lang="cs-CZ" sz="2400" b="1" dirty="0" smtClean="0"/>
              <a:t>- po lovu se jde „vykoupat“ (očista)</a:t>
            </a:r>
          </a:p>
          <a:p>
            <a:pPr marL="0" indent="0">
              <a:buNone/>
            </a:pPr>
            <a:r>
              <a:rPr lang="cs-CZ" sz="2400" b="1" dirty="0" smtClean="0"/>
              <a:t>- našlapuje na hřbetní část prstů (drápy ohnuté nahoru)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3604411" cy="2713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456384" cy="2713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487715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32				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33</a:t>
            </a:r>
            <a:endParaRPr lang="cs-CZ" sz="1200" b="1" dirty="0">
              <a:solidFill>
                <a:prstClr val="white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</a:t>
            </a:r>
            <a:endParaRPr lang="cs-CZ" sz="12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1420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Mravenečník čtyřprstý (</a:t>
            </a:r>
            <a:r>
              <a:rPr lang="cs-CZ" sz="3200" b="1" dirty="0" smtClean="0"/>
              <a:t>stromový, </a:t>
            </a:r>
            <a:r>
              <a:rPr lang="cs-CZ" sz="3200" b="1" dirty="0" err="1" smtClean="0"/>
              <a:t>tamandua</a:t>
            </a:r>
            <a:r>
              <a:rPr lang="cs-CZ" sz="3200" b="1" dirty="0" smtClean="0"/>
              <a:t>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délka těla 34 – 88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ocasu 37 – 67 cm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hmotnost 1,5 – 8,5 kg</a:t>
            </a:r>
          </a:p>
          <a:p>
            <a:pPr marL="0" indent="0">
              <a:buNone/>
            </a:pPr>
            <a:r>
              <a:rPr lang="cs-CZ" sz="2400" b="1" dirty="0"/>
              <a:t>- částečně ovíjivý </a:t>
            </a:r>
            <a:r>
              <a:rPr lang="cs-CZ" sz="2400" b="1" dirty="0" smtClean="0"/>
              <a:t>ocas (při šplhání)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přední končetina 4, zadní 5 prstů</a:t>
            </a:r>
          </a:p>
          <a:p>
            <a:pPr marL="0" indent="0">
              <a:buNone/>
            </a:pPr>
            <a:r>
              <a:rPr lang="cs-CZ" sz="2400" b="1" dirty="0" smtClean="0"/>
              <a:t>- d</a:t>
            </a:r>
            <a:r>
              <a:rPr lang="pt-BR" sz="2400" b="1" dirty="0" smtClean="0"/>
              <a:t>ožívá </a:t>
            </a:r>
            <a:r>
              <a:rPr lang="pt-BR" sz="2400" b="1" dirty="0"/>
              <a:t>se </a:t>
            </a:r>
            <a:r>
              <a:rPr lang="pt-BR" sz="2400" b="1" dirty="0" smtClean="0"/>
              <a:t>10 </a:t>
            </a:r>
            <a:r>
              <a:rPr lang="pt-BR" sz="2400" b="1" dirty="0"/>
              <a:t>- 12 let</a:t>
            </a:r>
            <a:endParaRPr lang="cs-CZ" sz="2400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08720"/>
            <a:ext cx="34385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61457"/>
            <a:ext cx="1895863" cy="285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61457"/>
            <a:ext cx="2195512" cy="285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38132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200" b="1" dirty="0" smtClean="0"/>
              <a:t>Obrázek č. 34 		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35 		     Obrázek č. 36 </a:t>
            </a:r>
            <a:endParaRPr lang="cs-CZ" sz="1200" b="1" dirty="0">
              <a:solidFill>
                <a:prstClr val="white"/>
              </a:solidFill>
            </a:endParaRPr>
          </a:p>
          <a:p>
            <a:pPr lvl="0"/>
            <a:r>
              <a:rPr lang="cs-CZ" sz="1200" b="1" dirty="0" smtClean="0">
                <a:solidFill>
                  <a:prstClr val="white"/>
                </a:solidFill>
              </a:rPr>
              <a:t>  </a:t>
            </a:r>
            <a:endParaRPr lang="cs-CZ" sz="1200" b="1" dirty="0">
              <a:solidFill>
                <a:prstClr val="white"/>
              </a:solidFill>
            </a:endParaRPr>
          </a:p>
          <a:p>
            <a:pPr lvl="0"/>
            <a:r>
              <a:rPr lang="cs-CZ" sz="1200" b="1" dirty="0" smtClean="0"/>
              <a:t>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8606152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/>
              <a:t>Obrázek č. 1, </a:t>
            </a:r>
            <a:r>
              <a:rPr lang="cs-CZ" sz="1100" b="1" dirty="0"/>
              <a:t>[cit. 2011-08-15</a:t>
            </a:r>
            <a:r>
              <a:rPr lang="cs-CZ" sz="1100" b="1" dirty="0" smtClean="0"/>
              <a:t>], Licence Public </a:t>
            </a:r>
            <a:r>
              <a:rPr lang="cs-CZ" sz="1100" b="1" dirty="0" err="1" smtClean="0"/>
              <a:t>domain</a:t>
            </a:r>
            <a:r>
              <a:rPr lang="cs-CZ" sz="1100" b="1" dirty="0"/>
              <a:t>, Mwcolgan8, </a:t>
            </a:r>
            <a:r>
              <a:rPr lang="cs-CZ" sz="1100" b="1" dirty="0" smtClean="0"/>
              <a:t>File:Armadillo2.jpg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commons.wikimedia.org/wiki/File:Armadillo2.jpg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2, </a:t>
            </a:r>
            <a:r>
              <a:rPr lang="cs-CZ" sz="1100" b="1" dirty="0"/>
              <a:t>[cit. 2011-08-15],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</a:t>
            </a:r>
            <a:r>
              <a:rPr lang="cs-CZ" sz="1100" b="1" dirty="0"/>
              <a:t> Hans </a:t>
            </a:r>
            <a:r>
              <a:rPr lang="cs-CZ" sz="1100" b="1" dirty="0" err="1" smtClean="0"/>
              <a:t>Hillewaert</a:t>
            </a:r>
            <a:r>
              <a:rPr lang="cs-CZ" sz="1100" b="1" dirty="0"/>
              <a:t>, File:Choloepus </a:t>
            </a:r>
            <a:r>
              <a:rPr lang="cs-CZ" sz="1100" b="1" dirty="0" smtClean="0"/>
              <a:t>didactylus.jpg</a:t>
            </a:r>
          </a:p>
          <a:p>
            <a:pPr marL="0" indent="0">
              <a:buNone/>
            </a:pPr>
            <a:r>
              <a:rPr lang="cs-CZ" sz="1100" b="1" dirty="0">
                <a:hlinkClick r:id="rId3"/>
              </a:rPr>
              <a:t>http://</a:t>
            </a:r>
            <a:r>
              <a:rPr lang="cs-CZ" sz="1100" b="1" dirty="0" smtClean="0">
                <a:hlinkClick r:id="rId3"/>
              </a:rPr>
              <a:t>commons.wikimedia.org/wiki/File:Choloepus_didactylus.jpg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3,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Graham </a:t>
            </a:r>
            <a:r>
              <a:rPr lang="cs-CZ" sz="1100" b="1" dirty="0" err="1" smtClean="0"/>
              <a:t>Hughes</a:t>
            </a:r>
            <a:r>
              <a:rPr lang="cs-CZ" sz="1100" b="1" dirty="0"/>
              <a:t>, File:Giant </a:t>
            </a:r>
            <a:r>
              <a:rPr lang="cs-CZ" sz="1100" b="1" dirty="0" err="1"/>
              <a:t>Anteater</a:t>
            </a:r>
            <a:r>
              <a:rPr lang="cs-CZ" sz="1100" b="1" dirty="0"/>
              <a:t> Santa Barbara Zoo </a:t>
            </a:r>
            <a:r>
              <a:rPr lang="cs-CZ" sz="1100" b="1" dirty="0" smtClean="0"/>
              <a:t>2.jpg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commons.wikimedia.org/wiki/File:Giant_Anteater_Santa_Barbara_Zoo_2.jpg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4,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Cliff</a:t>
            </a:r>
            <a:r>
              <a:rPr lang="cs-CZ" sz="1100" b="1" dirty="0"/>
              <a:t>, File:Dasypus </a:t>
            </a:r>
            <a:r>
              <a:rPr lang="cs-CZ" sz="1100" b="1" dirty="0" smtClean="0"/>
              <a:t>skeleton.jpg</a:t>
            </a:r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commons.wikimedia.org/wiki/File:Dasypus_skeleton.jpg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5,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 smtClean="0"/>
              <a:t>Marshal</a:t>
            </a:r>
            <a:r>
              <a:rPr lang="cs-CZ" sz="1100" b="1" dirty="0"/>
              <a:t>, File:Bradypus </a:t>
            </a:r>
            <a:r>
              <a:rPr lang="cs-CZ" sz="1100" b="1" dirty="0" err="1"/>
              <a:t>tridactylus</a:t>
            </a:r>
            <a:r>
              <a:rPr lang="cs-CZ" sz="1100" b="1" dirty="0"/>
              <a:t> </a:t>
            </a:r>
            <a:r>
              <a:rPr lang="cs-CZ" sz="1100" b="1" dirty="0" smtClean="0"/>
              <a:t>skull.jpg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commons.wikimedia.org/wiki/File:Bradypus_tridactylus_skull.jpg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6,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DiBgd</a:t>
            </a:r>
            <a:r>
              <a:rPr lang="cs-CZ" sz="1100" b="1" dirty="0"/>
              <a:t>, File:Pleistocene </a:t>
            </a:r>
            <a:r>
              <a:rPr lang="cs-CZ" sz="1100" b="1" dirty="0" smtClean="0"/>
              <a:t>SA.jpg</a:t>
            </a:r>
          </a:p>
          <a:p>
            <a:pPr marL="0" indent="0">
              <a:buNone/>
            </a:pPr>
            <a:r>
              <a:rPr lang="cs-CZ" sz="1100" b="1" dirty="0">
                <a:hlinkClick r:id="rId7"/>
              </a:rPr>
              <a:t>http://</a:t>
            </a:r>
            <a:r>
              <a:rPr lang="cs-CZ" sz="1100" b="1" dirty="0" smtClean="0">
                <a:hlinkClick r:id="rId7"/>
              </a:rPr>
              <a:t>commons.wikimedia.org/wiki/File:Pleistocene_SA.jpg</a:t>
            </a:r>
            <a:endParaRPr lang="cs-CZ" sz="1100" b="1" dirty="0" smtClean="0"/>
          </a:p>
          <a:p>
            <a:pPr marL="0" indent="0">
              <a:buNone/>
            </a:pPr>
            <a:r>
              <a:rPr lang="hu-HU" sz="1100" b="1" dirty="0"/>
              <a:t>Obrázek č. </a:t>
            </a:r>
            <a:r>
              <a:rPr lang="hu-HU" sz="1100" b="1" dirty="0" smtClean="0"/>
              <a:t>7, </a:t>
            </a:r>
            <a:r>
              <a:rPr lang="hu-HU" sz="1100" b="1" dirty="0"/>
              <a:t>[cit. 2011-08-15], Licence Creative Commons, Emőke </a:t>
            </a:r>
            <a:r>
              <a:rPr lang="hu-HU" sz="1100" b="1" dirty="0" smtClean="0"/>
              <a:t>Dénes</a:t>
            </a:r>
            <a:r>
              <a:rPr lang="hu-HU" sz="1100" b="1" dirty="0"/>
              <a:t>, File:E - Megatherium americanum </a:t>
            </a:r>
            <a:r>
              <a:rPr lang="hu-HU" sz="1100" b="1" dirty="0" smtClean="0"/>
              <a:t>2.jpg</a:t>
            </a:r>
          </a:p>
          <a:p>
            <a:pPr marL="0" indent="0">
              <a:buNone/>
            </a:pPr>
            <a:r>
              <a:rPr lang="cs-CZ" sz="1100" b="1" dirty="0">
                <a:hlinkClick r:id="rId8"/>
              </a:rPr>
              <a:t>http://commons.wikimedia.org/wiki/File:E_-_</a:t>
            </a:r>
            <a:r>
              <a:rPr lang="cs-CZ" sz="1100" b="1" dirty="0" smtClean="0">
                <a:hlinkClick r:id="rId8"/>
              </a:rPr>
              <a:t>Megatherium_americanum_2.jpg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8,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Heinrich </a:t>
            </a:r>
            <a:r>
              <a:rPr lang="cs-CZ" sz="1100" b="1" dirty="0" err="1" smtClean="0"/>
              <a:t>Harder</a:t>
            </a:r>
            <a:r>
              <a:rPr lang="cs-CZ" sz="1100" b="1" dirty="0"/>
              <a:t>, File:Glyptodon </a:t>
            </a:r>
            <a:r>
              <a:rPr lang="cs-CZ" sz="1100" b="1" dirty="0" err="1"/>
              <a:t>old</a:t>
            </a:r>
            <a:r>
              <a:rPr lang="cs-CZ" sz="1100" b="1" dirty="0"/>
              <a:t> </a:t>
            </a:r>
            <a:r>
              <a:rPr lang="cs-CZ" sz="1100" b="1" dirty="0" smtClean="0"/>
              <a:t>drawing.jpg</a:t>
            </a:r>
          </a:p>
          <a:p>
            <a:pPr marL="0" indent="0">
              <a:buNone/>
            </a:pPr>
            <a:r>
              <a:rPr lang="cs-CZ" sz="1100" b="1" dirty="0">
                <a:hlinkClick r:id="rId9"/>
              </a:rPr>
              <a:t>http://</a:t>
            </a:r>
            <a:r>
              <a:rPr lang="cs-CZ" sz="1100" b="1" dirty="0" smtClean="0">
                <a:hlinkClick r:id="rId9"/>
              </a:rPr>
              <a:t>commons.wikimedia.org/wiki/File:Glyptodon_old_drawing.jpg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9,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 smtClean="0"/>
              <a:t>Mauroguanandi</a:t>
            </a:r>
            <a:r>
              <a:rPr lang="cs-CZ" sz="1100" b="1" dirty="0"/>
              <a:t>, </a:t>
            </a:r>
            <a:r>
              <a:rPr lang="cs-CZ" sz="1100" b="1" dirty="0" smtClean="0"/>
              <a:t>File:Cachicamogua.jpg</a:t>
            </a:r>
          </a:p>
          <a:p>
            <a:pPr marL="0" indent="0">
              <a:buNone/>
            </a:pPr>
            <a:r>
              <a:rPr lang="cs-CZ" sz="1100" b="1" dirty="0">
                <a:hlinkClick r:id="rId10"/>
              </a:rPr>
              <a:t>http://</a:t>
            </a:r>
            <a:r>
              <a:rPr lang="cs-CZ" sz="1100" b="1" dirty="0" smtClean="0">
                <a:hlinkClick r:id="rId10"/>
              </a:rPr>
              <a:t>commons.wikimedia.org/wiki/File:Cachicamogua.jpg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10,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Sandstein</a:t>
            </a:r>
            <a:r>
              <a:rPr lang="cs-CZ" sz="1100" b="1" dirty="0"/>
              <a:t>, </a:t>
            </a:r>
            <a:r>
              <a:rPr lang="cs-CZ" sz="1100" b="1" dirty="0" smtClean="0"/>
              <a:t>File:Tolypeutes </a:t>
            </a:r>
            <a:r>
              <a:rPr lang="cs-CZ" sz="1100" b="1" dirty="0" err="1"/>
              <a:t>matacus</a:t>
            </a:r>
            <a:r>
              <a:rPr lang="cs-CZ" sz="1100" b="1" dirty="0"/>
              <a:t>, </a:t>
            </a:r>
            <a:r>
              <a:rPr lang="cs-CZ" sz="1100" b="1" dirty="0" err="1"/>
              <a:t>Naturhistorisches</a:t>
            </a:r>
            <a:r>
              <a:rPr lang="cs-CZ" sz="1100" b="1" dirty="0"/>
              <a:t> Museum </a:t>
            </a:r>
            <a:r>
              <a:rPr lang="cs-CZ" sz="1100" b="1" dirty="0" smtClean="0"/>
              <a:t>Wien.jpg</a:t>
            </a:r>
          </a:p>
          <a:p>
            <a:pPr marL="0" indent="0">
              <a:buNone/>
            </a:pPr>
            <a:r>
              <a:rPr lang="cs-CZ" sz="1100" b="1" dirty="0">
                <a:hlinkClick r:id="rId11"/>
              </a:rPr>
              <a:t>http://commons.wikimedia.org/wiki/File:Tolypeutes_matacus,_</a:t>
            </a:r>
            <a:r>
              <a:rPr lang="cs-CZ" sz="1100" b="1" dirty="0" smtClean="0">
                <a:hlinkClick r:id="rId11"/>
              </a:rPr>
              <a:t>Naturhistorisches_Museum_Wien.jpg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11,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HTO, File:Priodontes </a:t>
            </a:r>
            <a:r>
              <a:rPr lang="cs-CZ" sz="1100" b="1" dirty="0" err="1"/>
              <a:t>maximus</a:t>
            </a:r>
            <a:r>
              <a:rPr lang="cs-CZ" sz="1100" b="1" dirty="0"/>
              <a:t>, museum </a:t>
            </a:r>
            <a:r>
              <a:rPr lang="cs-CZ" sz="1100" b="1" dirty="0" smtClean="0"/>
              <a:t>02.JPG</a:t>
            </a:r>
          </a:p>
          <a:p>
            <a:pPr marL="0" indent="0">
              <a:buNone/>
            </a:pPr>
            <a:r>
              <a:rPr lang="cs-CZ" sz="1100" b="1" dirty="0">
                <a:hlinkClick r:id="rId12"/>
              </a:rPr>
              <a:t>http://commons.wikimedia.org/wiki/File:Priodontes_maximus,_</a:t>
            </a:r>
            <a:r>
              <a:rPr lang="cs-CZ" sz="1100" b="1" dirty="0" smtClean="0">
                <a:hlinkClick r:id="rId12"/>
              </a:rPr>
              <a:t>museum_02.JPG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12,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Chermundy</a:t>
            </a:r>
            <a:r>
              <a:rPr lang="cs-CZ" sz="1100" b="1" dirty="0"/>
              <a:t>, File:Giant </a:t>
            </a:r>
            <a:r>
              <a:rPr lang="cs-CZ" sz="1100" b="1" dirty="0" err="1"/>
              <a:t>Armadillo</a:t>
            </a:r>
            <a:r>
              <a:rPr lang="cs-CZ" sz="1100" b="1" dirty="0"/>
              <a:t> </a:t>
            </a:r>
            <a:r>
              <a:rPr lang="cs-CZ" sz="1100" b="1" dirty="0" smtClean="0"/>
              <a:t>area.png</a:t>
            </a:r>
          </a:p>
          <a:p>
            <a:pPr marL="0" indent="0">
              <a:buNone/>
            </a:pPr>
            <a:r>
              <a:rPr lang="cs-CZ" sz="1100" b="1" dirty="0">
                <a:hlinkClick r:id="rId13"/>
              </a:rPr>
              <a:t>http://</a:t>
            </a:r>
            <a:r>
              <a:rPr lang="cs-CZ" sz="1100" b="1" dirty="0" smtClean="0">
                <a:hlinkClick r:id="rId13"/>
              </a:rPr>
              <a:t>commons.wikimedia.org/wiki/File:Giant_Armadillo_area.png</a:t>
            </a:r>
            <a:endParaRPr lang="cs-CZ" sz="1100" b="1" dirty="0" smtClean="0"/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Obrázek č. 13, [cit. 2011-08-15], 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err="1">
                <a:solidFill>
                  <a:prstClr val="black"/>
                </a:solidFill>
              </a:rPr>
              <a:t>leppyone</a:t>
            </a:r>
            <a:r>
              <a:rPr lang="cs-CZ" sz="1100" b="1" dirty="0">
                <a:solidFill>
                  <a:prstClr val="black"/>
                </a:solidFill>
              </a:rPr>
              <a:t>, File:Nine-banded </a:t>
            </a:r>
            <a:r>
              <a:rPr lang="cs-CZ" sz="1100" b="1" dirty="0" err="1">
                <a:solidFill>
                  <a:prstClr val="black"/>
                </a:solidFill>
              </a:rPr>
              <a:t>Armadillo</a:t>
            </a:r>
            <a:r>
              <a:rPr lang="cs-CZ" sz="1100" b="1" dirty="0">
                <a:solidFill>
                  <a:prstClr val="black"/>
                </a:solidFill>
              </a:rPr>
              <a:t> (280204298).jpg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4"/>
              </a:rPr>
              <a:t>http://commons.wikimedia.org/wiki/File:Nine-banded_Armadillo_(280204298).jpg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Obrázek č. 14, [cit. 2011-08-15], Licence Public </a:t>
            </a:r>
            <a:r>
              <a:rPr lang="cs-CZ" sz="1100" b="1" dirty="0" err="1">
                <a:solidFill>
                  <a:prstClr val="black"/>
                </a:solidFill>
              </a:rPr>
              <a:t>domain</a:t>
            </a:r>
            <a:r>
              <a:rPr lang="cs-CZ" sz="1100" b="1" dirty="0">
                <a:solidFill>
                  <a:prstClr val="black"/>
                </a:solidFill>
              </a:rPr>
              <a:t>, HTO, File:Dasypus </a:t>
            </a:r>
            <a:r>
              <a:rPr lang="cs-CZ" sz="1100" b="1" dirty="0" err="1">
                <a:solidFill>
                  <a:prstClr val="black"/>
                </a:solidFill>
              </a:rPr>
              <a:t>novemcinctus</a:t>
            </a:r>
            <a:r>
              <a:rPr lang="cs-CZ" sz="1100" b="1" dirty="0">
                <a:solidFill>
                  <a:prstClr val="black"/>
                </a:solidFill>
              </a:rPr>
              <a:t>, museum 02.JPG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5"/>
              </a:rPr>
              <a:t>http://commons.wikimedia.org/wiki/File:Dasypus_novemcinctus,_museum_02.JPG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28702103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</a:t>
            </a:r>
            <a:r>
              <a:rPr lang="cs-CZ" sz="1100" b="1" dirty="0"/>
              <a:t>č. </a:t>
            </a:r>
            <a:r>
              <a:rPr lang="cs-CZ" sz="1100" b="1" dirty="0" smtClean="0"/>
              <a:t>15, </a:t>
            </a:r>
            <a:r>
              <a:rPr lang="cs-CZ" sz="1100" b="1" dirty="0"/>
              <a:t>[cit. 2011-08-15],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 </a:t>
            </a:r>
            <a:r>
              <a:rPr lang="cs-CZ" sz="1100" b="1" dirty="0" err="1" smtClean="0"/>
              <a:t>Chermundy</a:t>
            </a:r>
            <a:r>
              <a:rPr lang="cs-CZ" sz="1100" b="1" dirty="0" smtClean="0"/>
              <a:t>, File:Common </a:t>
            </a:r>
            <a:r>
              <a:rPr lang="cs-CZ" sz="1100" b="1" dirty="0"/>
              <a:t>Long-</a:t>
            </a:r>
            <a:r>
              <a:rPr lang="cs-CZ" sz="1100" b="1" dirty="0" err="1"/>
              <a:t>nosed</a:t>
            </a:r>
            <a:r>
              <a:rPr lang="cs-CZ" sz="1100" b="1" dirty="0"/>
              <a:t> </a:t>
            </a:r>
            <a:r>
              <a:rPr lang="cs-CZ" sz="1100" b="1" dirty="0" err="1"/>
              <a:t>Armadillo</a:t>
            </a:r>
            <a:r>
              <a:rPr lang="cs-CZ" sz="1100" b="1" dirty="0"/>
              <a:t> </a:t>
            </a:r>
            <a:r>
              <a:rPr lang="cs-CZ" sz="1100" b="1" dirty="0" smtClean="0"/>
              <a:t>area.png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commons.wikimedia.org/wiki/File:Common_Long-nosed_Armadillo_area.png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16</a:t>
            </a:r>
            <a:r>
              <a:rPr lang="cs-CZ" sz="1100" b="1" dirty="0"/>
              <a:t>, [cit. 2011-08-15</a:t>
            </a:r>
            <a:r>
              <a:rPr lang="cs-CZ" sz="1100" b="1" dirty="0" smtClean="0"/>
              <a:t>], Licence </a:t>
            </a:r>
            <a:r>
              <a:rPr lang="cs-CZ" sz="1100" b="1" dirty="0"/>
              <a:t>Public </a:t>
            </a:r>
            <a:r>
              <a:rPr lang="cs-CZ" sz="1100" b="1" dirty="0" err="1"/>
              <a:t>domain</a:t>
            </a:r>
            <a:r>
              <a:rPr lang="cs-CZ" sz="1100" b="1" dirty="0"/>
              <a:t>, File:Piche </a:t>
            </a:r>
            <a:r>
              <a:rPr lang="cs-CZ" sz="1100" b="1" dirty="0" err="1"/>
              <a:t>Patagonico</a:t>
            </a:r>
            <a:r>
              <a:rPr lang="cs-CZ" sz="1100" b="1" dirty="0"/>
              <a:t> </a:t>
            </a:r>
            <a:r>
              <a:rPr lang="cs-CZ" sz="1100" b="1" dirty="0" smtClean="0"/>
              <a:t>1.jpg</a:t>
            </a:r>
          </a:p>
          <a:p>
            <a:pPr marL="0" indent="0">
              <a:buNone/>
            </a:pPr>
            <a:r>
              <a:rPr lang="cs-CZ" sz="1100" b="1" dirty="0">
                <a:hlinkClick r:id="rId3"/>
              </a:rPr>
              <a:t>http://</a:t>
            </a:r>
            <a:r>
              <a:rPr lang="cs-CZ" sz="1100" b="1" dirty="0" smtClean="0">
                <a:hlinkClick r:id="rId3"/>
              </a:rPr>
              <a:t>commons.wikimedia.org/wiki/File:Piche_Patagonico_1.jpg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17,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DeLacroix</a:t>
            </a:r>
            <a:r>
              <a:rPr lang="cs-CZ" sz="1100" b="1" dirty="0" smtClean="0"/>
              <a:t> </a:t>
            </a:r>
            <a:r>
              <a:rPr lang="cs-CZ" sz="1100" b="1" dirty="0"/>
              <a:t>Media </a:t>
            </a:r>
            <a:r>
              <a:rPr lang="cs-CZ" sz="1100" b="1" dirty="0" err="1" smtClean="0"/>
              <a:t>Enterprises</a:t>
            </a:r>
            <a:r>
              <a:rPr lang="cs-CZ" sz="1100" b="1" dirty="0"/>
              <a:t>, File:Armadello in </a:t>
            </a:r>
            <a:r>
              <a:rPr lang="cs-CZ" sz="1100" b="1" dirty="0" smtClean="0"/>
              <a:t>desert.JPG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commons.wikimedia.org/wiki/File:Armadello_in_desert.JPG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18,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Southamerica_blank.svg</a:t>
            </a:r>
            <a:r>
              <a:rPr lang="cs-CZ" sz="1100" b="1" dirty="0"/>
              <a:t>: </a:t>
            </a:r>
            <a:r>
              <a:rPr lang="cs-CZ" sz="1100" b="1" dirty="0" err="1" smtClean="0"/>
              <a:t>canislupusarctos</a:t>
            </a:r>
            <a:r>
              <a:rPr lang="cs-CZ" sz="1100" b="1" dirty="0"/>
              <a:t>, File:Chaetophractus </a:t>
            </a:r>
            <a:r>
              <a:rPr lang="cs-CZ" sz="1100" b="1" dirty="0" err="1"/>
              <a:t>villosus</a:t>
            </a:r>
            <a:r>
              <a:rPr lang="cs-CZ" sz="1100" b="1" dirty="0"/>
              <a:t> </a:t>
            </a:r>
            <a:r>
              <a:rPr lang="cs-CZ" sz="1100" b="1" dirty="0" err="1" smtClean="0"/>
              <a:t>distribution.svg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commons.wikimedia.org/wiki/File:Chaetophractus_villosus_distribution.svg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19,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 smtClean="0"/>
              <a:t>DonMezzi</a:t>
            </a:r>
            <a:r>
              <a:rPr lang="cs-CZ" sz="1100" b="1" dirty="0"/>
              <a:t>, File:Manuel Antonio Aug2008 </a:t>
            </a:r>
            <a:r>
              <a:rPr lang="cs-CZ" sz="1100" b="1" dirty="0" smtClean="0"/>
              <a:t>05.JPG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commons.wikimedia.org/wiki/File:Manuel_Antonio_Aug2008_05.JPG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20,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Ontley</a:t>
            </a:r>
            <a:r>
              <a:rPr lang="cs-CZ" sz="1100" b="1" dirty="0" smtClean="0"/>
              <a:t>, File:Two </a:t>
            </a:r>
            <a:r>
              <a:rPr lang="cs-CZ" sz="1100" b="1" dirty="0" err="1"/>
              <a:t>toed</a:t>
            </a:r>
            <a:r>
              <a:rPr lang="cs-CZ" sz="1100" b="1" dirty="0"/>
              <a:t> </a:t>
            </a:r>
            <a:r>
              <a:rPr lang="cs-CZ" sz="1100" b="1" dirty="0" smtClean="0"/>
              <a:t>sloth.JPG</a:t>
            </a:r>
          </a:p>
          <a:p>
            <a:pPr marL="0" indent="0">
              <a:buNone/>
            </a:pPr>
            <a:r>
              <a:rPr lang="cs-CZ" sz="1100" b="1" dirty="0" smtClean="0">
                <a:hlinkClick r:id="rId7"/>
              </a:rPr>
              <a:t>http</a:t>
            </a:r>
            <a:r>
              <a:rPr lang="cs-CZ" sz="1100" b="1" dirty="0">
                <a:hlinkClick r:id="rId7"/>
              </a:rPr>
              <a:t>://</a:t>
            </a:r>
            <a:r>
              <a:rPr lang="cs-CZ" sz="1100" b="1" dirty="0" smtClean="0">
                <a:hlinkClick r:id="rId7"/>
              </a:rPr>
              <a:t>commons.wikimedia.org/wiki/File:Two_toed_sloth.JPG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21,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Masteraah</a:t>
            </a:r>
            <a:r>
              <a:rPr lang="cs-CZ" sz="1100" b="1" dirty="0"/>
              <a:t>, </a:t>
            </a:r>
            <a:r>
              <a:rPr lang="cs-CZ" sz="1100" b="1" dirty="0" smtClean="0"/>
              <a:t>File:Sloth1a.jpg</a:t>
            </a:r>
          </a:p>
          <a:p>
            <a:pPr marL="0" indent="0">
              <a:buNone/>
            </a:pPr>
            <a:r>
              <a:rPr lang="cs-CZ" sz="1100" b="1" dirty="0">
                <a:hlinkClick r:id="rId8"/>
              </a:rPr>
              <a:t>http://</a:t>
            </a:r>
            <a:r>
              <a:rPr lang="cs-CZ" sz="1100" b="1" dirty="0" smtClean="0">
                <a:hlinkClick r:id="rId8"/>
              </a:rPr>
              <a:t>commons.wikimedia.org/wiki/File:Sloth1a.jpg</a:t>
            </a:r>
            <a:endParaRPr lang="cs-CZ" sz="1100" b="1" dirty="0" smtClean="0"/>
          </a:p>
          <a:p>
            <a:pPr marL="0" indent="0">
              <a:buNone/>
            </a:pPr>
            <a:r>
              <a:rPr lang="fr-FR" sz="1100" b="1" dirty="0"/>
              <a:t>Obrázek č. </a:t>
            </a:r>
            <a:r>
              <a:rPr lang="cs-CZ" sz="1100" b="1" dirty="0" smtClean="0"/>
              <a:t>22, </a:t>
            </a:r>
            <a:r>
              <a:rPr lang="cs-CZ" sz="1100" b="1" dirty="0"/>
              <a:t>[cit. 2011-08-15], </a:t>
            </a:r>
            <a:r>
              <a:rPr lang="fr-FR" sz="1100" b="1" dirty="0" smtClean="0"/>
              <a:t>Licence </a:t>
            </a:r>
            <a:r>
              <a:rPr lang="fr-FR" sz="1100" b="1" dirty="0"/>
              <a:t>Public domain, Dave Pape, File:Choloepus didactylus 2 - Buffalo Zoo.jpg</a:t>
            </a:r>
          </a:p>
          <a:p>
            <a:pPr marL="0" indent="0">
              <a:buNone/>
            </a:pPr>
            <a:r>
              <a:rPr lang="fr-FR" sz="1100" b="1" dirty="0">
                <a:hlinkClick r:id="rId9"/>
              </a:rPr>
              <a:t>http://commons.wikimedia.org/wiki/File:Choloepus_didactylus_2_-_</a:t>
            </a:r>
            <a:r>
              <a:rPr lang="fr-FR" sz="1100" b="1" dirty="0" smtClean="0">
                <a:hlinkClick r:id="rId9"/>
              </a:rPr>
              <a:t>Buffalo_Zoo.jpg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23,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/>
              <a:t>Nicoberto</a:t>
            </a:r>
            <a:r>
              <a:rPr lang="cs-CZ" sz="1100" b="1" dirty="0"/>
              <a:t>, </a:t>
            </a:r>
            <a:r>
              <a:rPr lang="cs-CZ" sz="1100" b="1" dirty="0" smtClean="0"/>
              <a:t>File:Faultier.jpg</a:t>
            </a:r>
          </a:p>
          <a:p>
            <a:pPr marL="0" indent="0">
              <a:buNone/>
            </a:pPr>
            <a:r>
              <a:rPr lang="cs-CZ" sz="1100" b="1" dirty="0" smtClean="0">
                <a:hlinkClick r:id="rId10"/>
              </a:rPr>
              <a:t>http</a:t>
            </a:r>
            <a:r>
              <a:rPr lang="cs-CZ" sz="1100" b="1" dirty="0">
                <a:hlinkClick r:id="rId10"/>
              </a:rPr>
              <a:t>://</a:t>
            </a:r>
            <a:r>
              <a:rPr lang="cs-CZ" sz="1100" b="1" dirty="0" smtClean="0">
                <a:hlinkClick r:id="rId10"/>
              </a:rPr>
              <a:t>commons.wikimedia.org/wiki/File:Faultier.jpg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24,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Chermundy</a:t>
            </a:r>
            <a:r>
              <a:rPr lang="cs-CZ" sz="1100" b="1" dirty="0"/>
              <a:t>, File:Linné's </a:t>
            </a:r>
            <a:r>
              <a:rPr lang="cs-CZ" sz="1100" b="1" dirty="0" err="1"/>
              <a:t>Two-toed</a:t>
            </a:r>
            <a:r>
              <a:rPr lang="cs-CZ" sz="1100" b="1" dirty="0"/>
              <a:t> </a:t>
            </a:r>
            <a:r>
              <a:rPr lang="cs-CZ" sz="1100" b="1" dirty="0" err="1"/>
              <a:t>Sloth</a:t>
            </a:r>
            <a:r>
              <a:rPr lang="cs-CZ" sz="1100" b="1" dirty="0"/>
              <a:t> </a:t>
            </a:r>
            <a:r>
              <a:rPr lang="cs-CZ" sz="1100" b="1" dirty="0" smtClean="0"/>
              <a:t>area.png</a:t>
            </a:r>
          </a:p>
          <a:p>
            <a:pPr marL="0" indent="0">
              <a:buNone/>
            </a:pPr>
            <a:r>
              <a:rPr lang="cs-CZ" sz="1100" b="1" dirty="0">
                <a:hlinkClick r:id="rId11"/>
              </a:rPr>
              <a:t>http://</a:t>
            </a:r>
            <a:r>
              <a:rPr lang="cs-CZ" sz="1100" b="1" dirty="0" smtClean="0">
                <a:hlinkClick r:id="rId11"/>
              </a:rPr>
              <a:t>commons.wikimedia.org/wiki/File:Linn%C3%A9%27s_Two-toed_Sloth_area.png</a:t>
            </a:r>
            <a:endParaRPr lang="cs-CZ" sz="1100" b="1" dirty="0" smtClean="0"/>
          </a:p>
          <a:p>
            <a:pPr marL="0" lvl="0" indent="0">
              <a:buNone/>
            </a:pPr>
            <a:r>
              <a:rPr lang="cs-CZ" sz="1100" b="1" dirty="0" smtClean="0">
                <a:solidFill>
                  <a:prstClr val="black"/>
                </a:solidFill>
              </a:rPr>
              <a:t>Obrázek </a:t>
            </a:r>
            <a:r>
              <a:rPr lang="cs-CZ" sz="1100" b="1" dirty="0">
                <a:solidFill>
                  <a:prstClr val="black"/>
                </a:solidFill>
              </a:rPr>
              <a:t>č. </a:t>
            </a:r>
            <a:r>
              <a:rPr lang="cs-CZ" sz="1100" b="1" dirty="0" smtClean="0">
                <a:solidFill>
                  <a:prstClr val="black"/>
                </a:solidFill>
              </a:rPr>
              <a:t>25</a:t>
            </a:r>
            <a:r>
              <a:rPr lang="cs-CZ" sz="1100" b="1" dirty="0">
                <a:solidFill>
                  <a:prstClr val="black"/>
                </a:solidFill>
              </a:rPr>
              <a:t>, [cit. 2011-08-15], 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Giovanni </a:t>
            </a:r>
            <a:r>
              <a:rPr lang="cs-CZ" sz="1100" b="1" dirty="0" err="1">
                <a:solidFill>
                  <a:prstClr val="black"/>
                </a:solidFill>
              </a:rPr>
              <a:t>Dall'Orto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it-IT" sz="1100" b="1" dirty="0">
                <a:solidFill>
                  <a:prstClr val="black"/>
                </a:solidFill>
              </a:rPr>
              <a:t>File:9092 - Milano - Museo storia naturale - Diorama - Bradypus trydactilus - Foto Giovanni Dall'Orto 22-Apr-2007.jpg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2"/>
              </a:rPr>
              <a:t>http://commons.wikimedia.org/wiki/File:9092_-_Milano_-_Museo_storia_naturale_-_Diorama_-_Bradypus_trydactilus_-_Foto_Giovanni_Dall%27Orto_22-Apr-2007.jpg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</a:rPr>
              <a:t>Obrázek č. </a:t>
            </a:r>
            <a:r>
              <a:rPr lang="cs-CZ" sz="1100" b="1" dirty="0" smtClean="0">
                <a:solidFill>
                  <a:prstClr val="black"/>
                </a:solidFill>
              </a:rPr>
              <a:t>26</a:t>
            </a:r>
            <a:r>
              <a:rPr lang="cs-CZ" sz="1100" b="1" dirty="0">
                <a:solidFill>
                  <a:prstClr val="black"/>
                </a:solidFill>
              </a:rPr>
              <a:t>, [cit. 2011-08-15], Licence </a:t>
            </a:r>
            <a:r>
              <a:rPr lang="cs-CZ" sz="1100" b="1" dirty="0" err="1">
                <a:solidFill>
                  <a:prstClr val="black"/>
                </a:solidFill>
              </a:rPr>
              <a:t>Creative</a:t>
            </a:r>
            <a:r>
              <a:rPr lang="cs-CZ" sz="1100" b="1" dirty="0">
                <a:solidFill>
                  <a:prstClr val="black"/>
                </a:solidFill>
              </a:rPr>
              <a:t> </a:t>
            </a:r>
            <a:r>
              <a:rPr lang="cs-CZ" sz="1100" b="1" dirty="0" err="1">
                <a:solidFill>
                  <a:prstClr val="black"/>
                </a:solidFill>
              </a:rPr>
              <a:t>Commons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err="1">
                <a:solidFill>
                  <a:prstClr val="black"/>
                </a:solidFill>
              </a:rPr>
              <a:t>Chermundy</a:t>
            </a:r>
            <a:r>
              <a:rPr lang="cs-CZ" sz="1100" b="1" dirty="0">
                <a:solidFill>
                  <a:prstClr val="black"/>
                </a:solidFill>
              </a:rPr>
              <a:t>, File:Collared </a:t>
            </a:r>
            <a:r>
              <a:rPr lang="cs-CZ" sz="1100" b="1" dirty="0" err="1">
                <a:solidFill>
                  <a:prstClr val="black"/>
                </a:solidFill>
              </a:rPr>
              <a:t>Anteater</a:t>
            </a:r>
            <a:r>
              <a:rPr lang="cs-CZ" sz="1100" b="1" dirty="0">
                <a:solidFill>
                  <a:prstClr val="black"/>
                </a:solidFill>
              </a:rPr>
              <a:t> area.png</a:t>
            </a:r>
          </a:p>
          <a:p>
            <a:pPr marL="0" lvl="0" indent="0">
              <a:buNone/>
            </a:pPr>
            <a:r>
              <a:rPr lang="cs-CZ" sz="1100" b="1" dirty="0">
                <a:solidFill>
                  <a:prstClr val="black"/>
                </a:solidFill>
                <a:hlinkClick r:id="rId13"/>
              </a:rPr>
              <a:t>http://commons.wikimedia.org/wiki/File:Collared_Anteater_area.png</a:t>
            </a:r>
            <a:endParaRPr lang="cs-CZ" sz="11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endParaRPr lang="cs-CZ" sz="1100" b="1" dirty="0" smtClean="0"/>
          </a:p>
        </p:txBody>
      </p:sp>
    </p:spTree>
    <p:extLst>
      <p:ext uri="{BB962C8B-B14F-4D97-AF65-F5344CB8AC3E}">
        <p14:creationId xmlns:p14="http://schemas.microsoft.com/office/powerpoint/2010/main" val="6211335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</a:t>
            </a:r>
            <a:r>
              <a:rPr lang="cs-CZ" sz="1100" b="1" dirty="0"/>
              <a:t>č. </a:t>
            </a:r>
            <a:r>
              <a:rPr lang="cs-CZ" sz="1100" b="1" dirty="0" smtClean="0"/>
              <a:t>27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smtClean="0"/>
              <a:t>José </a:t>
            </a:r>
            <a:r>
              <a:rPr lang="cs-CZ" sz="1100" b="1" dirty="0"/>
              <a:t>R</a:t>
            </a:r>
            <a:r>
              <a:rPr lang="cs-CZ" sz="1100" b="1" dirty="0" smtClean="0"/>
              <a:t>., File:Tamandúa.JPG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commons.wikimedia.org/wiki/File:Tamand%C3%BAa.JPG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28</a:t>
            </a:r>
            <a:r>
              <a:rPr lang="cs-CZ" sz="1100" b="1" dirty="0"/>
              <a:t>, [cit. 2011-08-15],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 </a:t>
            </a:r>
            <a:r>
              <a:rPr lang="cs-CZ" sz="1100" b="1" dirty="0" err="1" smtClean="0"/>
              <a:t>Daderot</a:t>
            </a:r>
            <a:r>
              <a:rPr lang="cs-CZ" sz="1100" b="1" dirty="0" smtClean="0"/>
              <a:t>, File:Myrmecophaga </a:t>
            </a:r>
            <a:r>
              <a:rPr lang="cs-CZ" sz="1100" b="1" dirty="0" err="1" smtClean="0"/>
              <a:t>tridactyla</a:t>
            </a:r>
            <a:r>
              <a:rPr lang="cs-CZ" sz="1100" b="1" dirty="0" smtClean="0"/>
              <a:t> - </a:t>
            </a:r>
            <a:r>
              <a:rPr lang="cs-CZ" sz="1100" b="1" dirty="0" err="1" smtClean="0"/>
              <a:t>Copenhagen</a:t>
            </a:r>
            <a:r>
              <a:rPr lang="cs-CZ" sz="1100" b="1" dirty="0" smtClean="0"/>
              <a:t> Zoo - DSC09172.JPG</a:t>
            </a:r>
          </a:p>
          <a:p>
            <a:pPr marL="0" indent="0">
              <a:buNone/>
            </a:pPr>
            <a:r>
              <a:rPr lang="cs-CZ" sz="1100" b="1" dirty="0" smtClean="0">
                <a:hlinkClick r:id="rId3"/>
              </a:rPr>
              <a:t>http</a:t>
            </a:r>
            <a:r>
              <a:rPr lang="cs-CZ" sz="1100" b="1" dirty="0">
                <a:hlinkClick r:id="rId3"/>
              </a:rPr>
              <a:t>://commons.wikimedia.org/wiki/File:Myrmecophaga_tridactyla_-_Copenhagen_Zoo_-_</a:t>
            </a:r>
            <a:r>
              <a:rPr lang="cs-CZ" sz="1100" b="1" dirty="0" smtClean="0">
                <a:hlinkClick r:id="rId3"/>
              </a:rPr>
              <a:t>DSC09172.JPG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29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John5199, File:Giant </a:t>
            </a:r>
            <a:r>
              <a:rPr lang="cs-CZ" sz="1100" b="1" dirty="0" err="1"/>
              <a:t>Anteater</a:t>
            </a:r>
            <a:r>
              <a:rPr lang="cs-CZ" sz="1100" b="1" dirty="0"/>
              <a:t> (7006293080) (2).</a:t>
            </a:r>
            <a:r>
              <a:rPr lang="cs-CZ" sz="1100" b="1" dirty="0" smtClean="0"/>
              <a:t>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http://commons.wikimedia.org/wiki/File:Giant_Anteater_(7006293080)_(2).</a:t>
            </a:r>
            <a:r>
              <a:rPr lang="cs-CZ" sz="1100" b="1" dirty="0" smtClean="0">
                <a:hlinkClick r:id="rId4"/>
              </a:rPr>
              <a:t>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30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Malene </a:t>
            </a:r>
            <a:r>
              <a:rPr lang="cs-CZ" sz="1100" b="1" dirty="0" err="1" smtClean="0"/>
              <a:t>Thyssen</a:t>
            </a:r>
            <a:r>
              <a:rPr lang="cs-CZ" sz="1100" b="1" dirty="0"/>
              <a:t>, </a:t>
            </a:r>
            <a:r>
              <a:rPr lang="cs-CZ" sz="1100" b="1" dirty="0" smtClean="0"/>
              <a:t>File:Myresluger2.jpg</a:t>
            </a:r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commons.wikimedia.org/wiki/File:Myresluger2.jpg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31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Chermundy</a:t>
            </a:r>
            <a:r>
              <a:rPr lang="cs-CZ" sz="1100" b="1" dirty="0"/>
              <a:t>, File:Giant </a:t>
            </a:r>
            <a:r>
              <a:rPr lang="cs-CZ" sz="1100" b="1" dirty="0" err="1"/>
              <a:t>Anteater</a:t>
            </a:r>
            <a:r>
              <a:rPr lang="cs-CZ" sz="1100" b="1" dirty="0"/>
              <a:t> </a:t>
            </a:r>
            <a:r>
              <a:rPr lang="cs-CZ" sz="1100" b="1" dirty="0" smtClean="0"/>
              <a:t>area.png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commons.wikimedia.org/wiki/File:Giant_Anteater_area.png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</a:t>
            </a:r>
            <a:r>
              <a:rPr lang="cs-CZ" sz="1100" b="1" dirty="0"/>
              <a:t>č. </a:t>
            </a:r>
            <a:r>
              <a:rPr lang="cs-CZ" sz="1100" b="1" dirty="0" smtClean="0"/>
              <a:t>32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Borsi112, File:Gr. </a:t>
            </a:r>
            <a:r>
              <a:rPr lang="cs-CZ" sz="1100" b="1" dirty="0" err="1"/>
              <a:t>Ameisenbär</a:t>
            </a:r>
            <a:r>
              <a:rPr lang="cs-CZ" sz="1100" b="1" dirty="0"/>
              <a:t> </a:t>
            </a:r>
            <a:r>
              <a:rPr lang="cs-CZ" sz="1100" b="1" dirty="0" err="1"/>
              <a:t>auf</a:t>
            </a:r>
            <a:r>
              <a:rPr lang="cs-CZ" sz="1100" b="1" dirty="0"/>
              <a:t> </a:t>
            </a:r>
            <a:r>
              <a:rPr lang="cs-CZ" sz="1100" b="1" dirty="0" smtClean="0"/>
              <a:t>Futtersuche.JPG</a:t>
            </a:r>
          </a:p>
          <a:p>
            <a:pPr marL="0" indent="0">
              <a:buNone/>
            </a:pPr>
            <a:r>
              <a:rPr lang="cs-CZ" sz="1100" b="1" dirty="0">
                <a:hlinkClick r:id="rId7"/>
              </a:rPr>
              <a:t>http://commons.wikimedia.org/wiki/File:Gr._</a:t>
            </a:r>
            <a:r>
              <a:rPr lang="cs-CZ" sz="1100" b="1" dirty="0" smtClean="0">
                <a:hlinkClick r:id="rId7"/>
              </a:rPr>
              <a:t>Ameisenb%C3%A4r_auf_Futtersuche.JPG</a:t>
            </a:r>
            <a:endParaRPr lang="cs-CZ" sz="1100" b="1" dirty="0" smtClean="0"/>
          </a:p>
          <a:p>
            <a:pPr marL="0" indent="0">
              <a:buNone/>
            </a:pPr>
            <a:r>
              <a:rPr lang="pt-BR" sz="1100" b="1" dirty="0"/>
              <a:t>Obrázek č. </a:t>
            </a:r>
            <a:r>
              <a:rPr lang="pt-BR" sz="1100" b="1" dirty="0" smtClean="0"/>
              <a:t>3</a:t>
            </a:r>
            <a:r>
              <a:rPr lang="cs-CZ" sz="1100" b="1" dirty="0" smtClean="0"/>
              <a:t>3</a:t>
            </a:r>
            <a:r>
              <a:rPr lang="pt-BR" sz="1100" b="1" dirty="0"/>
              <a:t>, [cit. 2011-08-15], Licence Creative Commons, Márcio Omar M. da Silva, File:Tamanduá rio aguapeí.jpg</a:t>
            </a:r>
          </a:p>
          <a:p>
            <a:pPr marL="0" indent="0">
              <a:buNone/>
            </a:pPr>
            <a:r>
              <a:rPr lang="pt-BR" sz="1100" b="1" dirty="0">
                <a:hlinkClick r:id="rId8"/>
              </a:rPr>
              <a:t>http://</a:t>
            </a:r>
            <a:r>
              <a:rPr lang="pt-BR" sz="1100" b="1" dirty="0" smtClean="0">
                <a:hlinkClick r:id="rId8"/>
              </a:rPr>
              <a:t>commons.wikimedia.org/wiki/File:Tamandu%C3%A1_rio_aguape%C3%AD.jpg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</a:t>
            </a:r>
            <a:r>
              <a:rPr lang="cs-CZ" sz="1100" b="1" dirty="0"/>
              <a:t>č. </a:t>
            </a:r>
            <a:r>
              <a:rPr lang="cs-CZ" sz="1100" b="1" dirty="0" smtClean="0"/>
              <a:t>34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Chermundy</a:t>
            </a:r>
            <a:r>
              <a:rPr lang="cs-CZ" sz="1100" b="1" dirty="0"/>
              <a:t>, File:Collared </a:t>
            </a:r>
            <a:r>
              <a:rPr lang="cs-CZ" sz="1100" b="1" dirty="0" err="1"/>
              <a:t>Anteater</a:t>
            </a:r>
            <a:r>
              <a:rPr lang="cs-CZ" sz="1100" b="1" dirty="0"/>
              <a:t> </a:t>
            </a:r>
            <a:r>
              <a:rPr lang="cs-CZ" sz="1100" b="1" dirty="0" smtClean="0"/>
              <a:t>area.png</a:t>
            </a:r>
          </a:p>
          <a:p>
            <a:pPr marL="0" indent="0">
              <a:buNone/>
            </a:pPr>
            <a:r>
              <a:rPr lang="cs-CZ" sz="1100" b="1" dirty="0">
                <a:hlinkClick r:id="rId9"/>
              </a:rPr>
              <a:t>http://</a:t>
            </a:r>
            <a:r>
              <a:rPr lang="cs-CZ" sz="1100" b="1" dirty="0" smtClean="0">
                <a:hlinkClick r:id="rId9"/>
              </a:rPr>
              <a:t>commons.wikimedia.org/wiki/File:Collared_Anteater_area.png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35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Sinara</a:t>
            </a:r>
            <a:r>
              <a:rPr lang="cs-CZ" sz="1100" b="1" dirty="0"/>
              <a:t> </a:t>
            </a:r>
            <a:r>
              <a:rPr lang="cs-CZ" sz="1100" b="1" dirty="0" err="1"/>
              <a:t>Conessa</a:t>
            </a:r>
            <a:r>
              <a:rPr lang="cs-CZ" sz="1100" b="1" dirty="0"/>
              <a:t>, File:T </a:t>
            </a:r>
            <a:r>
              <a:rPr lang="cs-CZ" sz="1100" b="1" dirty="0" err="1"/>
              <a:t>tetradactyla</a:t>
            </a:r>
            <a:r>
              <a:rPr lang="cs-CZ" sz="1100" b="1" dirty="0"/>
              <a:t> 1.jpg</a:t>
            </a:r>
          </a:p>
          <a:p>
            <a:pPr marL="0" indent="0">
              <a:buNone/>
            </a:pPr>
            <a:r>
              <a:rPr lang="cs-CZ" sz="1100" b="1" dirty="0" smtClean="0">
                <a:hlinkClick r:id="rId10"/>
              </a:rPr>
              <a:t>http</a:t>
            </a:r>
            <a:r>
              <a:rPr lang="cs-CZ" sz="1100" b="1" dirty="0">
                <a:hlinkClick r:id="rId10"/>
              </a:rPr>
              <a:t>://</a:t>
            </a:r>
            <a:r>
              <a:rPr lang="cs-CZ" sz="1100" b="1" dirty="0" smtClean="0">
                <a:hlinkClick r:id="rId10"/>
              </a:rPr>
              <a:t>commons.wikimedia.org/wiki/File:T_tetradactyla_1.jpg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36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Sinara</a:t>
            </a:r>
            <a:r>
              <a:rPr lang="cs-CZ" sz="1100" b="1" dirty="0"/>
              <a:t> </a:t>
            </a:r>
            <a:r>
              <a:rPr lang="cs-CZ" sz="1100" b="1" dirty="0" err="1"/>
              <a:t>Conessa</a:t>
            </a:r>
            <a:r>
              <a:rPr lang="cs-CZ" sz="1100" b="1" dirty="0"/>
              <a:t>, File:T </a:t>
            </a:r>
            <a:r>
              <a:rPr lang="cs-CZ" sz="1100" b="1" dirty="0" err="1"/>
              <a:t>tetradactyla</a:t>
            </a:r>
            <a:r>
              <a:rPr lang="cs-CZ" sz="1100" b="1" dirty="0"/>
              <a:t> 2.jpg</a:t>
            </a:r>
          </a:p>
          <a:p>
            <a:pPr marL="0" indent="0">
              <a:buNone/>
            </a:pPr>
            <a:r>
              <a:rPr lang="cs-CZ" sz="1100" b="1" dirty="0">
                <a:hlinkClick r:id="rId11"/>
              </a:rPr>
              <a:t>http://</a:t>
            </a:r>
            <a:r>
              <a:rPr lang="cs-CZ" sz="1100" b="1" dirty="0" smtClean="0">
                <a:hlinkClick r:id="rId11"/>
              </a:rPr>
              <a:t>commons.wikimedia.org/wiki/File:T_tetradactyla_2.jpg</a:t>
            </a:r>
            <a:endParaRPr lang="cs-CZ" sz="1100" b="1" dirty="0" smtClean="0"/>
          </a:p>
          <a:p>
            <a:pPr marL="0" indent="0">
              <a:buNone/>
            </a:pPr>
            <a:endParaRPr lang="cs-CZ" sz="1400" b="1" dirty="0"/>
          </a:p>
          <a:p>
            <a:pPr marL="0" indent="0">
              <a:buNone/>
            </a:pP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val="33999647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480521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642</TotalTime>
  <Words>1760</Words>
  <Application>Microsoft Office PowerPoint</Application>
  <PresentationFormat>Předvádění na obrazovce (4:3)</PresentationFormat>
  <Paragraphs>296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1_Motiv systému Office</vt:lpstr>
      <vt:lpstr>Motiv systému Office</vt:lpstr>
      <vt:lpstr>2_Motiv systému Office</vt:lpstr>
      <vt:lpstr>Prezentace aplikace PowerPoint</vt:lpstr>
      <vt:lpstr>Prezentace aplikace PowerPoint</vt:lpstr>
      <vt:lpstr>Přírodopis 8. třída ZOOLOGIE </vt:lpstr>
      <vt:lpstr>Chudozubí</vt:lpstr>
      <vt:lpstr>Chudozubí</vt:lpstr>
      <vt:lpstr>Chudozubí</vt:lpstr>
      <vt:lpstr>Pásovci</vt:lpstr>
      <vt:lpstr>Pásovci</vt:lpstr>
      <vt:lpstr>Pásovec velký (obrovský)</vt:lpstr>
      <vt:lpstr>Pásovec devítipásý</vt:lpstr>
      <vt:lpstr>Pásovec štětinatý</vt:lpstr>
      <vt:lpstr>Lenochodi</vt:lpstr>
      <vt:lpstr>Lenochodi</vt:lpstr>
      <vt:lpstr>Lenochod dvouprstý </vt:lpstr>
      <vt:lpstr>Lenochod tříprstý </vt:lpstr>
      <vt:lpstr>Mravenečníci</vt:lpstr>
      <vt:lpstr>Mravenečník velký (tříprstý, hřivnatý)</vt:lpstr>
      <vt:lpstr>Mravenečník velký (tříprstý, hřivnatý)</vt:lpstr>
      <vt:lpstr>Mravenečník čtyřprstý (stromový, tamandua)</vt:lpstr>
      <vt:lpstr>Prezentace aplikace PowerPoint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8. třída ZOOLOGIE </dc:title>
  <dc:creator>Pepa</dc:creator>
  <cp:lastModifiedBy>Pepa</cp:lastModifiedBy>
  <cp:revision>56</cp:revision>
  <dcterms:created xsi:type="dcterms:W3CDTF">2014-01-05T07:48:39Z</dcterms:created>
  <dcterms:modified xsi:type="dcterms:W3CDTF">2015-05-03T06:28:01Z</dcterms:modified>
</cp:coreProperties>
</file>