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  <p:sldMasterId id="2147483672" r:id="rId3"/>
  </p:sldMasterIdLst>
  <p:sldIdLst>
    <p:sldId id="274" r:id="rId4"/>
    <p:sldId id="275" r:id="rId5"/>
    <p:sldId id="268" r:id="rId6"/>
    <p:sldId id="259" r:id="rId7"/>
    <p:sldId id="260" r:id="rId8"/>
    <p:sldId id="257" r:id="rId9"/>
    <p:sldId id="267" r:id="rId10"/>
    <p:sldId id="261" r:id="rId11"/>
    <p:sldId id="269" r:id="rId12"/>
    <p:sldId id="262" r:id="rId13"/>
    <p:sldId id="263" r:id="rId14"/>
    <p:sldId id="264" r:id="rId15"/>
    <p:sldId id="270" r:id="rId16"/>
    <p:sldId id="265" r:id="rId17"/>
    <p:sldId id="266" r:id="rId18"/>
    <p:sldId id="271" r:id="rId19"/>
    <p:sldId id="272" r:id="rId20"/>
    <p:sldId id="273" r:id="rId2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6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3" Type="http://schemas.openxmlformats.org/officeDocument/2006/relationships/slideMaster" Target="slideMasters/slideMaster3.xml"/><Relationship Id="rId21" Type="http://schemas.openxmlformats.org/officeDocument/2006/relationships/slide" Target="slides/slide18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5" Type="http://schemas.openxmlformats.org/officeDocument/2006/relationships/tableStyles" Target="tableStyle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3.xml"/><Relationship Id="rId20" Type="http://schemas.openxmlformats.org/officeDocument/2006/relationships/slide" Target="slides/slide17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24" Type="http://schemas.openxmlformats.org/officeDocument/2006/relationships/theme" Target="theme/theme1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openxmlformats.org/officeDocument/2006/relationships/viewProps" Target="viewProps.xml"/><Relationship Id="rId10" Type="http://schemas.openxmlformats.org/officeDocument/2006/relationships/slide" Target="slides/slide7.xml"/><Relationship Id="rId19" Type="http://schemas.openxmlformats.org/officeDocument/2006/relationships/slide" Target="slides/slide16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DE8AFB-A53A-48AA-ACFA-D6185AF2AAD0}" type="datetimeFigureOut">
              <a:rPr lang="cs-CZ" smtClean="0"/>
              <a:pPr/>
              <a:t>3.5.2015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C3971E-6186-4F45-942C-846669E6DCC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DE8AFB-A53A-48AA-ACFA-D6185AF2AAD0}" type="datetimeFigureOut">
              <a:rPr lang="cs-CZ" smtClean="0"/>
              <a:pPr/>
              <a:t>3.5.2015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C3971E-6186-4F45-942C-846669E6DCC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DE8AFB-A53A-48AA-ACFA-D6185AF2AAD0}" type="datetimeFigureOut">
              <a:rPr lang="cs-CZ" smtClean="0"/>
              <a:pPr/>
              <a:t>3.5.2015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C3971E-6186-4F45-942C-846669E6DCC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DE8AFB-A53A-48AA-ACFA-D6185AF2AAD0}" type="datetimeFigureOut">
              <a:rPr lang="cs-CZ" smtClean="0"/>
              <a:pPr/>
              <a:t>3.5.2015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C3971E-6186-4F45-942C-846669E6DCC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DE8AFB-A53A-48AA-ACFA-D6185AF2AAD0}" type="datetimeFigureOut">
              <a:rPr lang="cs-CZ" smtClean="0"/>
              <a:pPr/>
              <a:t>3.5.2015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C3971E-6186-4F45-942C-846669E6DCC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DE8AFB-A53A-48AA-ACFA-D6185AF2AAD0}" type="datetimeFigureOut">
              <a:rPr lang="cs-CZ" smtClean="0"/>
              <a:pPr/>
              <a:t>3.5.2015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C3971E-6186-4F45-942C-846669E6DCC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DE8AFB-A53A-48AA-ACFA-D6185AF2AAD0}" type="datetimeFigureOut">
              <a:rPr lang="cs-CZ" smtClean="0"/>
              <a:pPr/>
              <a:t>3.5.2015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C3971E-6186-4F45-942C-846669E6DCC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DE8AFB-A53A-48AA-ACFA-D6185AF2AAD0}" type="datetimeFigureOut">
              <a:rPr lang="cs-CZ" smtClean="0"/>
              <a:pPr/>
              <a:t>3.5.2015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C3971E-6186-4F45-942C-846669E6DCC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DE8AFB-A53A-48AA-ACFA-D6185AF2AAD0}" type="datetimeFigureOut">
              <a:rPr lang="cs-CZ" smtClean="0"/>
              <a:pPr/>
              <a:t>3.5.2015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C3971E-6186-4F45-942C-846669E6DCC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DE8AFB-A53A-48AA-ACFA-D6185AF2AAD0}" type="datetimeFigureOut">
              <a:rPr lang="cs-CZ" smtClean="0"/>
              <a:pPr/>
              <a:t>3.5.2015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C3971E-6186-4F45-942C-846669E6DCC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DE8AFB-A53A-48AA-ACFA-D6185AF2AAD0}" type="datetimeFigureOut">
              <a:rPr lang="cs-CZ" smtClean="0"/>
              <a:pPr/>
              <a:t>3.5.2015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C3971E-6186-4F45-942C-846669E6DCC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EB89A1-8C29-4D84-9BE8-E4DEC28C6B6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3.5.2015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AF0921-5F50-44E4-820F-E975561A4786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6948195"/>
      </p:ext>
    </p:extLst>
  </p:cSld>
  <p:clrMapOvr>
    <a:masterClrMapping/>
  </p:clrMapOvr>
  <p:transition spd="slow">
    <p:fade/>
  </p:transition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EB89A1-8C29-4D84-9BE8-E4DEC28C6B6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3.5.2015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AF0921-5F50-44E4-820F-E975561A4786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48129945"/>
      </p:ext>
    </p:extLst>
  </p:cSld>
  <p:clrMapOvr>
    <a:masterClrMapping/>
  </p:clrMapOvr>
  <p:transition spd="slow">
    <p:fade/>
  </p:transition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EB89A1-8C29-4D84-9BE8-E4DEC28C6B6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3.5.2015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AF0921-5F50-44E4-820F-E975561A4786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49003449"/>
      </p:ext>
    </p:extLst>
  </p:cSld>
  <p:clrMapOvr>
    <a:masterClrMapping/>
  </p:clrMapOvr>
  <p:transition spd="slow">
    <p:fade/>
  </p:transition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EB89A1-8C29-4D84-9BE8-E4DEC28C6B6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3.5.2015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AF0921-5F50-44E4-820F-E975561A4786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38129898"/>
      </p:ext>
    </p:extLst>
  </p:cSld>
  <p:clrMapOvr>
    <a:masterClrMapping/>
  </p:clrMapOvr>
  <p:transition spd="slow">
    <p:fade/>
  </p:transition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EB89A1-8C29-4D84-9BE8-E4DEC28C6B6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3.5.2015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AF0921-5F50-44E4-820F-E975561A4786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12188006"/>
      </p:ext>
    </p:extLst>
  </p:cSld>
  <p:clrMapOvr>
    <a:masterClrMapping/>
  </p:clrMapOvr>
  <p:transition spd="slow">
    <p:fade/>
  </p:transition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EB89A1-8C29-4D84-9BE8-E4DEC28C6B6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3.5.2015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AF0921-5F50-44E4-820F-E975561A4786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45048938"/>
      </p:ext>
    </p:extLst>
  </p:cSld>
  <p:clrMapOvr>
    <a:masterClrMapping/>
  </p:clrMapOvr>
  <p:transition spd="slow">
    <p:fade/>
  </p:transition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EB89A1-8C29-4D84-9BE8-E4DEC28C6B6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3.5.2015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AF0921-5F50-44E4-820F-E975561A4786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47696757"/>
      </p:ext>
    </p:extLst>
  </p:cSld>
  <p:clrMapOvr>
    <a:masterClrMapping/>
  </p:clrMapOvr>
  <p:transition spd="slow">
    <p:fade/>
  </p:transition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EB89A1-8C29-4D84-9BE8-E4DEC28C6B6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3.5.2015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AF0921-5F50-44E4-820F-E975561A4786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67937943"/>
      </p:ext>
    </p:extLst>
  </p:cSld>
  <p:clrMapOvr>
    <a:masterClrMapping/>
  </p:clrMapOvr>
  <p:transition spd="slow">
    <p:fade/>
  </p:transition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EB89A1-8C29-4D84-9BE8-E4DEC28C6B6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3.5.2015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AF0921-5F50-44E4-820F-E975561A4786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98506611"/>
      </p:ext>
    </p:extLst>
  </p:cSld>
  <p:clrMapOvr>
    <a:masterClrMapping/>
  </p:clrMapOvr>
  <p:transition spd="slow">
    <p:fade/>
  </p:transition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EB89A1-8C29-4D84-9BE8-E4DEC28C6B6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3.5.2015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AF0921-5F50-44E4-820F-E975561A4786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38553353"/>
      </p:ext>
    </p:extLst>
  </p:cSld>
  <p:clrMapOvr>
    <a:masterClrMapping/>
  </p:clrMapOvr>
  <p:transition spd="slow">
    <p:fade/>
  </p:transition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EB89A1-8C29-4D84-9BE8-E4DEC28C6B6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3.5.2015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AF0921-5F50-44E4-820F-E975561A4786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56996892"/>
      </p:ext>
    </p:extLst>
  </p:cSld>
  <p:clrMapOvr>
    <a:masterClrMapping/>
  </p:clrMapOvr>
  <p:transition spd="slow">
    <p:fade/>
  </p:transition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2C7394-A095-431B-9E7C-A8074719B1B6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3.5.2015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54AC1-41AA-4F90-A5D2-13396C97010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75838105"/>
      </p:ext>
    </p:extLst>
  </p:cSld>
  <p:clrMapOvr>
    <a:masterClrMapping/>
  </p:clrMapOvr>
  <p:transition spd="slow">
    <p:fade/>
  </p:transition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2C7394-A095-431B-9E7C-A8074719B1B6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3.5.2015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54AC1-41AA-4F90-A5D2-13396C97010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96696871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2C7394-A095-431B-9E7C-A8074719B1B6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3.5.2015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54AC1-41AA-4F90-A5D2-13396C97010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60809432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2C7394-A095-431B-9E7C-A8074719B1B6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3.5.2015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54AC1-41AA-4F90-A5D2-13396C97010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07647044"/>
      </p:ext>
    </p:extLst>
  </p:cSld>
  <p:clrMapOvr>
    <a:masterClrMapping/>
  </p:clrMapOvr>
  <p:transition spd="slow">
    <p:fade/>
  </p:transition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2C7394-A095-431B-9E7C-A8074719B1B6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3.5.2015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54AC1-41AA-4F90-A5D2-13396C97010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51370700"/>
      </p:ext>
    </p:extLst>
  </p:cSld>
  <p:clrMapOvr>
    <a:masterClrMapping/>
  </p:clrMapOvr>
  <p:transition spd="slow">
    <p:fade/>
  </p:transition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2C7394-A095-431B-9E7C-A8074719B1B6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3.5.2015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54AC1-41AA-4F90-A5D2-13396C97010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46103284"/>
      </p:ext>
    </p:extLst>
  </p:cSld>
  <p:clrMapOvr>
    <a:masterClrMapping/>
  </p:clrMapOvr>
  <p:transition spd="slow">
    <p:fade/>
  </p:transition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2C7394-A095-431B-9E7C-A8074719B1B6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3.5.2015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54AC1-41AA-4F90-A5D2-13396C97010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05592239"/>
      </p:ext>
    </p:extLst>
  </p:cSld>
  <p:clrMapOvr>
    <a:masterClrMapping/>
  </p:clrMapOvr>
  <p:transition spd="slow">
    <p:fade/>
  </p:transition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2C7394-A095-431B-9E7C-A8074719B1B6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3.5.2015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54AC1-41AA-4F90-A5D2-13396C97010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08687199"/>
      </p:ext>
    </p:extLst>
  </p:cSld>
  <p:clrMapOvr>
    <a:masterClrMapping/>
  </p:clrMapOvr>
  <p:transition spd="slow">
    <p:fade/>
  </p:transition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2C7394-A095-431B-9E7C-A8074719B1B6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3.5.2015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54AC1-41AA-4F90-A5D2-13396C97010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2790361"/>
      </p:ext>
    </p:extLst>
  </p:cSld>
  <p:clrMapOvr>
    <a:masterClrMapping/>
  </p:clrMapOvr>
  <p:transition spd="slow">
    <p:fade/>
  </p:transition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2C7394-A095-431B-9E7C-A8074719B1B6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3.5.2015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54AC1-41AA-4F90-A5D2-13396C97010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86653341"/>
      </p:ext>
    </p:extLst>
  </p:cSld>
  <p:clrMapOvr>
    <a:masterClrMapping/>
  </p:clrMapOvr>
  <p:transition spd="slow">
    <p:fade/>
  </p:transition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2C7394-A095-431B-9E7C-A8074719B1B6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3.5.2015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54AC1-41AA-4F90-A5D2-13396C97010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43949722"/>
      </p:ext>
    </p:extLst>
  </p:cSld>
  <p:clrMapOvr>
    <a:masterClrMapping/>
  </p:clrMapOvr>
  <p:transition spd="slow">
    <p:fad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85000"/>
            <a:alpha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FDE8AFB-A53A-48AA-ACFA-D6185AF2AAD0}" type="datetimeFigureOut">
              <a:rPr lang="cs-CZ" smtClean="0"/>
              <a:pPr/>
              <a:t>3.5.2015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4C3971E-6186-4F45-942C-846669E6DCC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slow">
    <p:fade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85000"/>
            <a:alpha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3EB89A1-8C29-4D84-9BE8-E4DEC28C6B6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3.5.2015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2AF0921-5F50-44E4-820F-E975561A4786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0592686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 spd="slow">
    <p:fade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32C7394-A095-431B-9E7C-A8074719B1B6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3.5.2015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E954AC1-41AA-4F90-A5D2-13396C97010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5798872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ransition spd="slow">
    <p:fade/>
  </p:transition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9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hyperlink" Target="http://commons.wikimedia.org/wiki/File:Wolves_in_Norway.jpg" TargetMode="External"/><Relationship Id="rId13" Type="http://schemas.openxmlformats.org/officeDocument/2006/relationships/hyperlink" Target="http://commons.wikimedia.org/wiki/File:Renard_roux_(chassant).jpg" TargetMode="External"/><Relationship Id="rId3" Type="http://schemas.openxmlformats.org/officeDocument/2006/relationships/hyperlink" Target="http://commons.wikimedia.org/wiki/File:Fennec_Foxes.jpg" TargetMode="External"/><Relationship Id="rId7" Type="http://schemas.openxmlformats.org/officeDocument/2006/relationships/hyperlink" Target="http://commons.wikimedia.org/wiki/File:Canis_lupus_lupus_portrait_01.jpg" TargetMode="External"/><Relationship Id="rId12" Type="http://schemas.openxmlformats.org/officeDocument/2006/relationships/hyperlink" Target="http://commons.wikimedia.org/wiki/File:Kissing_Foxes.JPG" TargetMode="External"/><Relationship Id="rId2" Type="http://schemas.openxmlformats.org/officeDocument/2006/relationships/hyperlink" Target="http://commons.wikimedia.org/wiki/File:Nullarbor_Dingo.jpg" TargetMode="External"/><Relationship Id="rId16" Type="http://schemas.openxmlformats.org/officeDocument/2006/relationships/hyperlink" Target="http://commons.wikimedia.org/wiki/File:TA_ZOO_orna_Pict0224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ommons.wikimedia.org/wiki/File:Wolf._bei_Eekholt.jpg" TargetMode="External"/><Relationship Id="rId11" Type="http://schemas.openxmlformats.org/officeDocument/2006/relationships/hyperlink" Target="http://commons.wikimedia.org/wiki/File:Young_Vixen_Portrait.jpg" TargetMode="External"/><Relationship Id="rId5" Type="http://schemas.openxmlformats.org/officeDocument/2006/relationships/hyperlink" Target="http://commons.wikimedia.org/wiki/File:Golden_Jackal2.jpg" TargetMode="External"/><Relationship Id="rId15" Type="http://schemas.openxmlformats.org/officeDocument/2006/relationships/hyperlink" Target="http://commons.wikimedia.org/wiki/File:Fennec_Fox_(Vulpes_zerda)_-sleeping_-Wilhelma_Zoo-8.jpg" TargetMode="External"/><Relationship Id="rId10" Type="http://schemas.openxmlformats.org/officeDocument/2006/relationships/hyperlink" Target="http://commons.wikimedia.org/wiki/File:Vulpes_vulpes_with_prey.jpg" TargetMode="External"/><Relationship Id="rId4" Type="http://schemas.openxmlformats.org/officeDocument/2006/relationships/hyperlink" Target="http://commons.wikimedia.org/wiki/File:Fuchs1.jpg" TargetMode="External"/><Relationship Id="rId9" Type="http://schemas.openxmlformats.org/officeDocument/2006/relationships/hyperlink" Target="http://commons.wikimedia.org/wiki/File:GIPE25_-_Un_Loup_(by).jpg" TargetMode="External"/><Relationship Id="rId14" Type="http://schemas.openxmlformats.org/officeDocument/2006/relationships/hyperlink" Target="http://commons.wikimedia.org/wiki/File:Golden_Jackal_sa02.jpg" TargetMode="External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hyperlink" Target="http://commons.wikimedia.org/wiki/File:Dingo_Australia_Zoo_QLD.jpg" TargetMode="External"/><Relationship Id="rId3" Type="http://schemas.openxmlformats.org/officeDocument/2006/relationships/hyperlink" Target="http://commons.wikimedia.org/wiki/File:Trinkender_Marderhund_Wildpark_Pforzheim.JPG" TargetMode="External"/><Relationship Id="rId7" Type="http://schemas.openxmlformats.org/officeDocument/2006/relationships/hyperlink" Target="http://commons.wikimedia.org/wiki/File:Canis_latrans_standing.jpg" TargetMode="External"/><Relationship Id="rId2" Type="http://schemas.openxmlformats.org/officeDocument/2006/relationships/hyperlink" Target="http://commons.wikimedia.org/wiki/File:Marderhund_Wildpark_Pforzheim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ommons.wikimedia.org/wiki/File:BLNC_Coyote.jpg" TargetMode="External"/><Relationship Id="rId5" Type="http://schemas.openxmlformats.org/officeDocument/2006/relationships/hyperlink" Target="http://commons.wikimedia.org/wiki/File:Marderhund.jpg" TargetMode="External"/><Relationship Id="rId4" Type="http://schemas.openxmlformats.org/officeDocument/2006/relationships/hyperlink" Target="http://commons.wikimedia.org/wiki/File:Tanuki02_1050.jpg" TargetMode="External"/><Relationship Id="rId9" Type="http://schemas.openxmlformats.org/officeDocument/2006/relationships/hyperlink" Target="http://commons.wikimedia.org/wiki/File:Dingo_Front.JPG" TargetMode="Externa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7" name="Tabulka 1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6342612"/>
              </p:ext>
            </p:extLst>
          </p:nvPr>
        </p:nvGraphicFramePr>
        <p:xfrm>
          <a:off x="1717049" y="1670844"/>
          <a:ext cx="5710612" cy="4525962"/>
        </p:xfrm>
        <a:graphic>
          <a:graphicData uri="http://schemas.openxmlformats.org/drawingml/2006/table">
            <a:tbl>
              <a:tblPr firstRow="1" firstCol="1" bandRow="1"/>
              <a:tblGrid>
                <a:gridCol w="2855306"/>
                <a:gridCol w="2855306"/>
              </a:tblGrid>
              <a:tr h="64656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 školy:</a:t>
                      </a:r>
                    </a:p>
                  </a:txBody>
                  <a:tcPr marL="66950" marR="669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Základní škola a Mateřská škola Sepekov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6950" marR="669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4656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Autor:</a:t>
                      </a:r>
                    </a:p>
                  </a:txBody>
                  <a:tcPr marL="66950" marR="669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Mgr. Alena Himlová</a:t>
                      </a:r>
                    </a:p>
                  </a:txBody>
                  <a:tcPr marL="66950" marR="669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4656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Název:</a:t>
                      </a:r>
                    </a:p>
                  </a:txBody>
                  <a:tcPr marL="66950" marR="669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VY_32_INOVACE_205_Savci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6950" marR="669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4656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Vzdělávací oblast:</a:t>
                      </a:r>
                    </a:p>
                  </a:txBody>
                  <a:tcPr marL="66950" marR="669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Člověk a příroda</a:t>
                      </a:r>
                    </a:p>
                  </a:txBody>
                  <a:tcPr marL="66950" marR="669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4656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projektu:</a:t>
                      </a:r>
                    </a:p>
                  </a:txBody>
                  <a:tcPr marL="66950" marR="669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CZ.1.07/1.4.00/21.2046</a:t>
                      </a:r>
                    </a:p>
                  </a:txBody>
                  <a:tcPr marL="66950" marR="669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4656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a název klíčové aktivity:</a:t>
                      </a:r>
                    </a:p>
                  </a:txBody>
                  <a:tcPr marL="66950" marR="669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III/2 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Inovace a zkvalitnění výuky prostřednictvím </a:t>
                      </a:r>
                      <a:r>
                        <a:rPr lang="cs-CZ" sz="11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ICT.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6950" marR="669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4656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Období vytvoření DUM:</a:t>
                      </a:r>
                    </a:p>
                  </a:txBody>
                  <a:tcPr marL="66950" marR="669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Říjen 2011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6950" marR="669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18" name="Rectangle 19"/>
          <p:cNvSpPr>
            <a:spLocks noChangeArrowheads="1"/>
          </p:cNvSpPr>
          <p:nvPr/>
        </p:nvSpPr>
        <p:spPr bwMode="auto">
          <a:xfrm>
            <a:off x="1716088" y="160020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>
              <a:solidFill>
                <a:prstClr val="black"/>
              </a:solidFill>
            </a:endParaRPr>
          </a:p>
        </p:txBody>
      </p:sp>
      <p:pic>
        <p:nvPicPr>
          <p:cNvPr id="1042" name="Obrázek 1" descr="Logolink_horizontal_zaklad_RGB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5805" y="180975"/>
            <a:ext cx="5753100" cy="14192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9" name="Rectangle 20"/>
          <p:cNvSpPr>
            <a:spLocks noChangeArrowheads="1"/>
          </p:cNvSpPr>
          <p:nvPr/>
        </p:nvSpPr>
        <p:spPr bwMode="auto">
          <a:xfrm>
            <a:off x="1716088" y="3476625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cs-CZ" altLang="cs-CZ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80655559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12041714"/>
              </p:ext>
            </p:extLst>
          </p:nvPr>
        </p:nvGraphicFramePr>
        <p:xfrm>
          <a:off x="1647825" y="2127250"/>
          <a:ext cx="5849620" cy="3584575"/>
        </p:xfrm>
        <a:graphic>
          <a:graphicData uri="http://schemas.openxmlformats.org/drawingml/2006/table">
            <a:tbl>
              <a:tblPr firstRow="1" firstCol="1" bandRow="1"/>
              <a:tblGrid>
                <a:gridCol w="2924810"/>
                <a:gridCol w="2924810"/>
              </a:tblGrid>
              <a:tr h="71691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Anotace: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Psovití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- charakteristika, rozšíření, význam.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1691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Jazyk: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Český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1691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Očekávaný výstup: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Seznámení se zástupci řádu</a:t>
                      </a:r>
                      <a:r>
                        <a:rPr lang="cs-CZ" sz="1100" baseline="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, rozšíření ve světě,   význam. 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1691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Ročník: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8.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1691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Druh učebního materiálu: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Prezentace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5" name="Rectangle 2"/>
          <p:cNvSpPr>
            <a:spLocks noChangeArrowheads="1"/>
          </p:cNvSpPr>
          <p:nvPr/>
        </p:nvSpPr>
        <p:spPr bwMode="auto">
          <a:xfrm>
            <a:off x="1647825" y="2043113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cs-CZ" altLang="cs-CZ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2049" name="Obrázek 2" descr="Logolink_horizontal_zaklad_RGB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59656" y="623888"/>
            <a:ext cx="5864671" cy="14192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Rectangle 3"/>
          <p:cNvSpPr>
            <a:spLocks noChangeArrowheads="1"/>
          </p:cNvSpPr>
          <p:nvPr/>
        </p:nvSpPr>
        <p:spPr bwMode="auto">
          <a:xfrm>
            <a:off x="1647825" y="3919538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cs-CZ" altLang="cs-CZ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83018709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579296" cy="1210146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latin typeface="+mn-lt"/>
              </a:rPr>
              <a:t>Přírodopis 8. třída</a:t>
            </a:r>
            <a:br>
              <a:rPr lang="cs-CZ" b="1" dirty="0" smtClean="0">
                <a:latin typeface="+mn-lt"/>
              </a:rPr>
            </a:br>
            <a:r>
              <a:rPr lang="cs-CZ" b="1" dirty="0" smtClean="0">
                <a:latin typeface="+mn-lt"/>
              </a:rPr>
              <a:t>ZOOLOGIE </a:t>
            </a:r>
            <a:endParaRPr lang="cs-CZ" b="1" dirty="0">
              <a:latin typeface="+mn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 algn="ctr">
              <a:buNone/>
            </a:pPr>
            <a:r>
              <a:rPr lang="cs-CZ" sz="6000" b="1" dirty="0" smtClean="0"/>
              <a:t>P S O V I T Í</a:t>
            </a:r>
          </a:p>
          <a:p>
            <a:pPr marL="0" indent="0" algn="ctr">
              <a:buNone/>
            </a:pPr>
            <a:endParaRPr lang="cs-CZ" sz="6000" b="1" dirty="0" smtClean="0"/>
          </a:p>
          <a:p>
            <a:pPr marL="0" indent="0" algn="ctr">
              <a:buNone/>
            </a:pPr>
            <a:endParaRPr lang="cs-CZ" sz="6000" b="1" dirty="0"/>
          </a:p>
          <a:p>
            <a:pPr marL="0" indent="0" algn="ctr">
              <a:buNone/>
            </a:pPr>
            <a:endParaRPr lang="cs-CZ" sz="1400" b="1" dirty="0" smtClean="0"/>
          </a:p>
          <a:p>
            <a:pPr marL="0" indent="0" algn="ctr">
              <a:buNone/>
            </a:pPr>
            <a:endParaRPr lang="cs-CZ" sz="1400" b="1" dirty="0"/>
          </a:p>
          <a:p>
            <a:pPr marL="0" indent="0" algn="ctr">
              <a:buNone/>
            </a:pPr>
            <a:r>
              <a:rPr lang="cs-CZ" sz="2200" b="1" dirty="0" smtClean="0"/>
              <a:t>Základní škola a Mateřská škola Sepekov</a:t>
            </a:r>
            <a:endParaRPr lang="cs-CZ" sz="2200" b="1" dirty="0"/>
          </a:p>
        </p:txBody>
      </p:sp>
    </p:spTree>
    <p:extLst>
      <p:ext uri="{BB962C8B-B14F-4D97-AF65-F5344CB8AC3E}">
        <p14:creationId xmlns:p14="http://schemas.microsoft.com/office/powerpoint/2010/main" val="265503758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25470"/>
          </a:xfrm>
        </p:spPr>
        <p:txBody>
          <a:bodyPr>
            <a:normAutofit fontScale="90000"/>
          </a:bodyPr>
          <a:lstStyle/>
          <a:p>
            <a:pPr algn="l"/>
            <a:r>
              <a:rPr lang="cs-CZ" b="1" dirty="0" smtClean="0"/>
              <a:t>Šelmy psovité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42984"/>
            <a:ext cx="8229600" cy="535785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b="1" dirty="0" smtClean="0"/>
              <a:t>- většinou masožravci, případně všežravci </a:t>
            </a:r>
          </a:p>
          <a:p>
            <a:pPr marL="0" indent="0">
              <a:buNone/>
            </a:pPr>
            <a:r>
              <a:rPr lang="cs-CZ" sz="2400" b="1" dirty="0" smtClean="0"/>
              <a:t>- štíhlá postava, dlouhý ocas </a:t>
            </a:r>
          </a:p>
          <a:p>
            <a:pPr marL="0" indent="0">
              <a:buNone/>
            </a:pPr>
            <a:r>
              <a:rPr lang="cs-CZ" sz="2400" b="1" dirty="0" smtClean="0"/>
              <a:t>- přední končetiny mají pětiprsté, zadní čtyřprsté </a:t>
            </a:r>
          </a:p>
          <a:p>
            <a:pPr marL="0" indent="0">
              <a:buNone/>
            </a:pPr>
            <a:r>
              <a:rPr lang="cs-CZ" sz="2400" b="1" dirty="0" smtClean="0"/>
              <a:t>- chrup 42 zubů → protáhlá obličejová část hlavy </a:t>
            </a:r>
          </a:p>
          <a:p>
            <a:pPr marL="0" indent="0">
              <a:buNone/>
            </a:pPr>
            <a:r>
              <a:rPr lang="cs-CZ" sz="2400" b="1" dirty="0" smtClean="0"/>
              <a:t>- nejvyvinutější čich ze všech savců </a:t>
            </a:r>
          </a:p>
          <a:p>
            <a:pPr>
              <a:buNone/>
            </a:pPr>
            <a:endParaRPr lang="cs-CZ" sz="2400" b="1" dirty="0"/>
          </a:p>
        </p:txBody>
      </p:sp>
      <p:pic>
        <p:nvPicPr>
          <p:cNvPr id="1229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3645024"/>
            <a:ext cx="3789894" cy="252028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229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2" y="3645024"/>
            <a:ext cx="4032448" cy="252028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403920" y="5888305"/>
            <a:ext cx="849694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 smtClean="0"/>
              <a:t>Obrázek č. 1                                                             Pes dingo                           </a:t>
            </a:r>
            <a:r>
              <a:rPr lang="cs-CZ" sz="1200" b="1" dirty="0" smtClean="0">
                <a:solidFill>
                  <a:prstClr val="black"/>
                </a:solidFill>
              </a:rPr>
              <a:t>Obrázek </a:t>
            </a:r>
            <a:r>
              <a:rPr lang="cs-CZ" sz="1200" b="1" dirty="0">
                <a:solidFill>
                  <a:prstClr val="black"/>
                </a:solidFill>
              </a:rPr>
              <a:t>č</a:t>
            </a:r>
            <a:r>
              <a:rPr lang="cs-CZ" sz="1200" b="1" dirty="0" smtClean="0">
                <a:solidFill>
                  <a:prstClr val="black"/>
                </a:solidFill>
              </a:rPr>
              <a:t>. 2                                                                             Fenek        </a:t>
            </a:r>
            <a:endParaRPr lang="cs-CZ" sz="1200" b="1" dirty="0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25470"/>
          </a:xfrm>
        </p:spPr>
        <p:txBody>
          <a:bodyPr>
            <a:normAutofit fontScale="90000"/>
          </a:bodyPr>
          <a:lstStyle/>
          <a:p>
            <a:pPr algn="l"/>
            <a:r>
              <a:rPr lang="cs-CZ" b="1" dirty="0" smtClean="0"/>
              <a:t>Šelmy psovité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124744"/>
            <a:ext cx="8229600" cy="535785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b="1" dirty="0" smtClean="0"/>
              <a:t>- prstochodci </a:t>
            </a:r>
          </a:p>
          <a:p>
            <a:pPr marL="0" indent="0">
              <a:buNone/>
            </a:pPr>
            <a:r>
              <a:rPr lang="cs-CZ" sz="2400" b="1" dirty="0" smtClean="0"/>
              <a:t>- silné, tupé, nezatahovací drápy </a:t>
            </a:r>
          </a:p>
          <a:p>
            <a:pPr marL="0" indent="0">
              <a:buNone/>
            </a:pPr>
            <a:r>
              <a:rPr lang="cs-CZ" sz="2400" b="1" dirty="0" smtClean="0"/>
              <a:t>- žijí a loví ve smečkách (rozpadají se jen, když samice mají mláďata, liška žije samotářsky) </a:t>
            </a:r>
          </a:p>
          <a:p>
            <a:pPr marL="0" indent="0">
              <a:buNone/>
            </a:pPr>
            <a:r>
              <a:rPr lang="cs-CZ" sz="2400" b="1" dirty="0" smtClean="0"/>
              <a:t>- kořist uštvou </a:t>
            </a:r>
          </a:p>
          <a:p>
            <a:pPr>
              <a:buNone/>
            </a:pPr>
            <a:endParaRPr lang="cs-CZ" sz="2400" b="1" dirty="0"/>
          </a:p>
        </p:txBody>
      </p:sp>
      <p:pic>
        <p:nvPicPr>
          <p:cNvPr id="1331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3426892"/>
            <a:ext cx="3929242" cy="292661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331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4499992" y="3426893"/>
            <a:ext cx="4392668" cy="292661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323528" y="6093296"/>
            <a:ext cx="856913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>
                <a:solidFill>
                  <a:prstClr val="black"/>
                </a:solidFill>
              </a:rPr>
              <a:t>Obrázek č. </a:t>
            </a:r>
            <a:r>
              <a:rPr lang="cs-CZ" sz="1200" b="1" dirty="0" smtClean="0">
                <a:solidFill>
                  <a:prstClr val="black"/>
                </a:solidFill>
              </a:rPr>
              <a:t>3			</a:t>
            </a:r>
            <a:r>
              <a:rPr lang="cs-CZ" sz="1200" b="1" dirty="0">
                <a:solidFill>
                  <a:prstClr val="black"/>
                </a:solidFill>
              </a:rPr>
              <a:t>                  </a:t>
            </a:r>
            <a:r>
              <a:rPr lang="cs-CZ" sz="1200" b="1" dirty="0" smtClean="0">
                <a:solidFill>
                  <a:prstClr val="black"/>
                </a:solidFill>
              </a:rPr>
              <a:t>Liška                  Obrázek </a:t>
            </a:r>
            <a:r>
              <a:rPr lang="cs-CZ" sz="1200" b="1" dirty="0">
                <a:solidFill>
                  <a:prstClr val="black"/>
                </a:solidFill>
              </a:rPr>
              <a:t>č. </a:t>
            </a:r>
            <a:r>
              <a:rPr lang="cs-CZ" sz="1200" b="1" dirty="0" smtClean="0">
                <a:solidFill>
                  <a:prstClr val="black"/>
                </a:solidFill>
              </a:rPr>
              <a:t>4                                                                                    Šakal  </a:t>
            </a:r>
            <a:endParaRPr lang="cs-CZ" dirty="0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25470"/>
          </a:xfrm>
        </p:spPr>
        <p:txBody>
          <a:bodyPr>
            <a:normAutofit/>
          </a:bodyPr>
          <a:lstStyle/>
          <a:p>
            <a:pPr algn="l"/>
            <a:r>
              <a:rPr lang="cs-CZ" sz="3200" b="1" dirty="0" smtClean="0"/>
              <a:t>Vlk obecný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42984"/>
            <a:ext cx="8229600" cy="528641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b="1" dirty="0"/>
              <a:t>- v ČR poměrně v malé míře</a:t>
            </a:r>
          </a:p>
          <a:p>
            <a:pPr marL="0" indent="0">
              <a:buNone/>
            </a:pPr>
            <a:r>
              <a:rPr lang="cs-CZ" sz="2400" b="1" dirty="0"/>
              <a:t>- vždy má vzpřímené ušní boltce </a:t>
            </a:r>
          </a:p>
          <a:p>
            <a:pPr marL="0" indent="0">
              <a:buNone/>
            </a:pPr>
            <a:r>
              <a:rPr lang="cs-CZ" sz="2400" b="1" dirty="0" smtClean="0"/>
              <a:t>- hmotnost  20 - 80 kg</a:t>
            </a:r>
          </a:p>
          <a:p>
            <a:pPr marL="0" indent="0">
              <a:buNone/>
            </a:pPr>
            <a:r>
              <a:rPr lang="cs-CZ" sz="2400" b="1" dirty="0" smtClean="0"/>
              <a:t>- délka těla 100 - 170</a:t>
            </a:r>
            <a:r>
              <a:rPr lang="cs-CZ" sz="2400" b="1" dirty="0"/>
              <a:t> </a:t>
            </a:r>
            <a:r>
              <a:rPr lang="cs-CZ" sz="2400" b="1" dirty="0" smtClean="0"/>
              <a:t>cm</a:t>
            </a:r>
          </a:p>
          <a:p>
            <a:pPr marL="0" indent="0">
              <a:buNone/>
            </a:pPr>
            <a:r>
              <a:rPr lang="cs-CZ" sz="2400" b="1" dirty="0" smtClean="0"/>
              <a:t>- ocas  35 - 50</a:t>
            </a:r>
            <a:r>
              <a:rPr lang="cs-CZ" sz="2400" b="1" dirty="0"/>
              <a:t> </a:t>
            </a:r>
            <a:r>
              <a:rPr lang="cs-CZ" sz="2400" b="1" dirty="0" smtClean="0"/>
              <a:t>cm </a:t>
            </a:r>
            <a:endParaRPr lang="cs-CZ" sz="2400" b="1" dirty="0"/>
          </a:p>
          <a:p>
            <a:pPr marL="0" indent="0">
              <a:buNone/>
            </a:pPr>
            <a:r>
              <a:rPr lang="cs-CZ" sz="2400" b="1" dirty="0" smtClean="0"/>
              <a:t>- výška </a:t>
            </a:r>
            <a:r>
              <a:rPr lang="cs-CZ" sz="2400" b="1" dirty="0"/>
              <a:t>v </a:t>
            </a:r>
            <a:r>
              <a:rPr lang="cs-CZ" sz="2400" b="1" dirty="0" smtClean="0"/>
              <a:t>kohoutku 65 - 115</a:t>
            </a:r>
            <a:r>
              <a:rPr lang="cs-CZ" sz="2400" b="1" dirty="0"/>
              <a:t> </a:t>
            </a:r>
            <a:r>
              <a:rPr lang="cs-CZ" sz="2400" b="1" dirty="0" smtClean="0"/>
              <a:t>cm </a:t>
            </a:r>
            <a:endParaRPr lang="cs-CZ" sz="2400" b="1" dirty="0"/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endParaRPr lang="cs-CZ" sz="2400" b="1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3789040"/>
            <a:ext cx="3528392" cy="264629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4788024" y="720334"/>
            <a:ext cx="3810000" cy="5715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611560" y="6237312"/>
            <a:ext cx="684076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 smtClean="0">
                <a:solidFill>
                  <a:schemeClr val="bg1"/>
                </a:solidFill>
              </a:rPr>
              <a:t>Obrázek č. 5                                                                                                  </a:t>
            </a:r>
            <a:r>
              <a:rPr lang="cs-CZ" sz="1200" b="1" dirty="0" smtClean="0">
                <a:solidFill>
                  <a:prstClr val="white"/>
                </a:solidFill>
              </a:rPr>
              <a:t>Obrázek </a:t>
            </a:r>
            <a:r>
              <a:rPr lang="cs-CZ" sz="1200" b="1" dirty="0">
                <a:solidFill>
                  <a:prstClr val="white"/>
                </a:solidFill>
              </a:rPr>
              <a:t>č.</a:t>
            </a:r>
            <a:r>
              <a:rPr lang="cs-CZ" sz="1200" b="1" dirty="0" smtClean="0">
                <a:solidFill>
                  <a:schemeClr val="bg1"/>
                </a:solidFill>
              </a:rPr>
              <a:t>  6</a:t>
            </a:r>
            <a:endParaRPr lang="cs-CZ" sz="1200" b="1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25470"/>
          </a:xfrm>
        </p:spPr>
        <p:txBody>
          <a:bodyPr>
            <a:normAutofit/>
          </a:bodyPr>
          <a:lstStyle/>
          <a:p>
            <a:pPr algn="l"/>
            <a:r>
              <a:rPr lang="cs-CZ" sz="3200" b="1" dirty="0" smtClean="0"/>
              <a:t>Vlk obecný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42984"/>
            <a:ext cx="8363272" cy="528641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b="1" dirty="0" smtClean="0"/>
              <a:t>- žije ve smečkách </a:t>
            </a:r>
          </a:p>
          <a:p>
            <a:pPr marL="0" indent="0">
              <a:buNone/>
            </a:pPr>
            <a:r>
              <a:rPr lang="cs-CZ" sz="2400" b="1" dirty="0" smtClean="0"/>
              <a:t>- páří se za hlasitého vytí od prosince do února </a:t>
            </a:r>
          </a:p>
          <a:p>
            <a:pPr marL="0" indent="0">
              <a:buNone/>
            </a:pPr>
            <a:r>
              <a:rPr lang="cs-CZ" sz="2400" b="1" dirty="0" smtClean="0"/>
              <a:t>- mláďata </a:t>
            </a:r>
            <a:r>
              <a:rPr lang="cs-CZ" sz="2400" b="1" dirty="0" smtClean="0"/>
              <a:t>odchovává </a:t>
            </a:r>
            <a:r>
              <a:rPr lang="cs-CZ" sz="2400" b="1" dirty="0" smtClean="0"/>
              <a:t>v dutinách nebo skalních puklinách </a:t>
            </a:r>
          </a:p>
          <a:p>
            <a:pPr marL="0" indent="0">
              <a:buNone/>
            </a:pPr>
            <a:r>
              <a:rPr lang="cs-CZ" sz="2400" b="1" dirty="0" smtClean="0"/>
              <a:t>- srst - vynikající izolační schopnost (na vlkovi netaje sníh) </a:t>
            </a:r>
          </a:p>
          <a:p>
            <a:pPr marL="0" indent="0">
              <a:buNone/>
            </a:pPr>
            <a:r>
              <a:rPr lang="cs-CZ" sz="2400" b="1" dirty="0" smtClean="0"/>
              <a:t>- huňatý ocas (v zimě využíván jako přikrývka) </a:t>
            </a:r>
          </a:p>
          <a:p>
            <a:pPr marL="0" indent="0">
              <a:buNone/>
            </a:pPr>
            <a:r>
              <a:rPr lang="cs-CZ" sz="2400" b="1" dirty="0" smtClean="0"/>
              <a:t>- chráněný druh </a:t>
            </a:r>
          </a:p>
          <a:p>
            <a:endParaRPr lang="cs-CZ" sz="2400" b="1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3854736"/>
            <a:ext cx="3900338" cy="2598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40" y="3854736"/>
            <a:ext cx="3882008" cy="259859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467544" y="6237312"/>
            <a:ext cx="820891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>
                <a:solidFill>
                  <a:prstClr val="white"/>
                </a:solidFill>
              </a:rPr>
              <a:t>Obrázek č. </a:t>
            </a:r>
            <a:r>
              <a:rPr lang="cs-CZ" sz="1200" b="1" dirty="0" smtClean="0">
                <a:solidFill>
                  <a:prstClr val="white"/>
                </a:solidFill>
              </a:rPr>
              <a:t>7 				                        Obrázek </a:t>
            </a:r>
            <a:r>
              <a:rPr lang="cs-CZ" sz="1200" b="1" dirty="0">
                <a:solidFill>
                  <a:prstClr val="white"/>
                </a:solidFill>
              </a:rPr>
              <a:t>č. </a:t>
            </a:r>
            <a:r>
              <a:rPr lang="cs-CZ" sz="1200" b="1" dirty="0" smtClean="0">
                <a:solidFill>
                  <a:prstClr val="white"/>
                </a:solidFill>
              </a:rPr>
              <a:t>8</a:t>
            </a:r>
            <a:endParaRPr lang="cs-CZ" dirty="0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25470"/>
          </a:xfrm>
        </p:spPr>
        <p:txBody>
          <a:bodyPr>
            <a:normAutofit/>
          </a:bodyPr>
          <a:lstStyle/>
          <a:p>
            <a:pPr algn="l"/>
            <a:r>
              <a:rPr lang="cs-CZ" sz="3200" b="1" dirty="0" smtClean="0"/>
              <a:t>Liška obecná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42984"/>
            <a:ext cx="8229600" cy="528641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b="1" dirty="0" smtClean="0"/>
              <a:t>- nejrozšířenější divoce žijící zástupce psovitých</a:t>
            </a:r>
          </a:p>
          <a:p>
            <a:pPr marL="0" indent="0">
              <a:buNone/>
            </a:pPr>
            <a:r>
              <a:rPr lang="cs-CZ" sz="2400" b="1" dirty="0" smtClean="0"/>
              <a:t>- v podzemních norách (často vypudí svými výkaly čistotného jezevce a obsadí jeho noru) </a:t>
            </a:r>
          </a:p>
          <a:p>
            <a:pPr marL="0" indent="0">
              <a:buNone/>
            </a:pPr>
            <a:r>
              <a:rPr lang="cs-CZ" sz="2400" b="1" dirty="0" smtClean="0"/>
              <a:t>- délka těla 100 - 140 cm (včetně oháňky)</a:t>
            </a:r>
          </a:p>
          <a:p>
            <a:pPr marL="0" indent="0">
              <a:buNone/>
            </a:pPr>
            <a:r>
              <a:rPr lang="cs-CZ" sz="2400" b="1" dirty="0" smtClean="0"/>
              <a:t>- výška v kohoutku 30 - 40 cm </a:t>
            </a:r>
          </a:p>
          <a:p>
            <a:pPr marL="0" indent="0">
              <a:buNone/>
            </a:pPr>
            <a:r>
              <a:rPr lang="cs-CZ" sz="2400" b="1" dirty="0"/>
              <a:t>- krátké </a:t>
            </a:r>
            <a:r>
              <a:rPr lang="cs-CZ" sz="2400" b="1" dirty="0" smtClean="0"/>
              <a:t>končetiny</a:t>
            </a:r>
            <a:endParaRPr lang="cs-CZ" sz="2400" b="1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3933056"/>
            <a:ext cx="3701717" cy="246164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40" y="2924944"/>
            <a:ext cx="3591398" cy="346975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683568" y="6165304"/>
            <a:ext cx="741682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>
                <a:solidFill>
                  <a:prstClr val="white"/>
                </a:solidFill>
              </a:rPr>
              <a:t>Obrázek č. </a:t>
            </a:r>
            <a:r>
              <a:rPr lang="cs-CZ" sz="1200" b="1" dirty="0" smtClean="0">
                <a:solidFill>
                  <a:prstClr val="white"/>
                </a:solidFill>
              </a:rPr>
              <a:t>9				                 </a:t>
            </a:r>
            <a:r>
              <a:rPr lang="cs-CZ" sz="1200" b="1" dirty="0">
                <a:solidFill>
                  <a:prstClr val="white"/>
                </a:solidFill>
              </a:rPr>
              <a:t>Obrázek č.</a:t>
            </a:r>
            <a:r>
              <a:rPr lang="cs-CZ" sz="1200" b="1" dirty="0" smtClean="0">
                <a:solidFill>
                  <a:prstClr val="white"/>
                </a:solidFill>
              </a:rPr>
              <a:t> 10</a:t>
            </a:r>
            <a:endParaRPr lang="cs-CZ" dirty="0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25470"/>
          </a:xfrm>
        </p:spPr>
        <p:txBody>
          <a:bodyPr>
            <a:normAutofit/>
          </a:bodyPr>
          <a:lstStyle/>
          <a:p>
            <a:pPr algn="l"/>
            <a:r>
              <a:rPr lang="cs-CZ" sz="3200" b="1" dirty="0" smtClean="0"/>
              <a:t>Liška obecná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42984"/>
            <a:ext cx="8229600" cy="528641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b="1" dirty="0" smtClean="0"/>
              <a:t>- osrstěný ocas měří 35 - 45 cm</a:t>
            </a:r>
          </a:p>
          <a:p>
            <a:pPr marL="0" indent="0">
              <a:buNone/>
            </a:pPr>
            <a:r>
              <a:rPr lang="cs-CZ" sz="2400" b="1" dirty="0" smtClean="0"/>
              <a:t>- hmotnost  4 - 10 kg</a:t>
            </a:r>
          </a:p>
          <a:p>
            <a:pPr marL="0" indent="0">
              <a:buNone/>
            </a:pPr>
            <a:r>
              <a:rPr lang="cs-CZ" sz="2400" b="1" dirty="0" smtClean="0"/>
              <a:t>- ve vrhu 4 - 5 mláďat </a:t>
            </a:r>
          </a:p>
          <a:p>
            <a:pPr marL="0" indent="0">
              <a:buNone/>
            </a:pPr>
            <a:r>
              <a:rPr lang="cs-CZ" sz="2400" b="1" dirty="0" smtClean="0"/>
              <a:t>- noční aktivita </a:t>
            </a:r>
          </a:p>
          <a:p>
            <a:pPr marL="0" indent="0">
              <a:buNone/>
            </a:pPr>
            <a:r>
              <a:rPr lang="cs-CZ" sz="2400" b="1" dirty="0" smtClean="0"/>
              <a:t>- samotářská, živí se mršinami </a:t>
            </a:r>
          </a:p>
          <a:p>
            <a:pPr marL="0" indent="0">
              <a:buNone/>
            </a:pPr>
            <a:r>
              <a:rPr lang="cs-CZ" sz="2400" b="1" dirty="0" smtClean="0"/>
              <a:t>- přenáší vzteklinu </a:t>
            </a:r>
          </a:p>
          <a:p>
            <a:pPr marL="0" indent="0">
              <a:buNone/>
            </a:pPr>
            <a:r>
              <a:rPr lang="cs-CZ" sz="2400" b="1" dirty="0" smtClean="0"/>
              <a:t>- vykrádá kurníky či králíkárn</a:t>
            </a:r>
            <a:r>
              <a:rPr lang="cs-CZ" sz="2400" b="1" dirty="0"/>
              <a:t>y</a:t>
            </a:r>
            <a:endParaRPr lang="cs-CZ" sz="2400" b="1" dirty="0" smtClean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4572000" y="1124744"/>
            <a:ext cx="4308819" cy="525658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624" y="4221088"/>
            <a:ext cx="2880320" cy="216024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187624" y="6165304"/>
            <a:ext cx="5832648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/>
              <a:t>Obrázek č. </a:t>
            </a:r>
            <a:r>
              <a:rPr lang="cs-CZ" sz="1200" b="1" dirty="0" smtClean="0"/>
              <a:t> 11 		                    Obrázek </a:t>
            </a:r>
            <a:r>
              <a:rPr lang="cs-CZ" sz="1200" b="1" dirty="0"/>
              <a:t>č.</a:t>
            </a:r>
            <a:r>
              <a:rPr lang="cs-CZ" sz="1200" b="1" dirty="0" smtClean="0"/>
              <a:t> 12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36459874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25470"/>
          </a:xfrm>
        </p:spPr>
        <p:txBody>
          <a:bodyPr>
            <a:normAutofit/>
          </a:bodyPr>
          <a:lstStyle/>
          <a:p>
            <a:pPr algn="l"/>
            <a:r>
              <a:rPr lang="cs-CZ" sz="3200" b="1" dirty="0" smtClean="0"/>
              <a:t>Šakal obecný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42984"/>
            <a:ext cx="8229600" cy="5286412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2400" b="1" dirty="0" smtClean="0"/>
              <a:t>- jihovýchodní Evropa, sever a východ Afriky, jižní části Asie </a:t>
            </a:r>
            <a:br>
              <a:rPr lang="cs-CZ" sz="2400" b="1" dirty="0" smtClean="0"/>
            </a:br>
            <a:r>
              <a:rPr lang="cs-CZ" sz="2400" b="1" dirty="0" smtClean="0"/>
              <a:t>- velikost lišky</a:t>
            </a:r>
          </a:p>
          <a:p>
            <a:pPr marL="0" indent="0">
              <a:buNone/>
            </a:pPr>
            <a:r>
              <a:rPr lang="cs-CZ" sz="2400" b="1" dirty="0" smtClean="0"/>
              <a:t>- podobný vlkovi </a:t>
            </a:r>
          </a:p>
          <a:p>
            <a:pPr marL="0" indent="0">
              <a:buNone/>
            </a:pPr>
            <a:r>
              <a:rPr lang="cs-CZ" sz="2400" b="1" dirty="0" smtClean="0"/>
              <a:t>- plachý, žije skrytým nočním životem</a:t>
            </a:r>
          </a:p>
          <a:p>
            <a:pPr marL="0" indent="0">
              <a:buNone/>
            </a:pPr>
            <a:r>
              <a:rPr lang="cs-CZ" sz="2400" b="1" dirty="0" smtClean="0"/>
              <a:t>- potrava - obratlovci, hmyz, sarančata, loví drobné ryby a ptáky   	    - nepohrdne rostlinnou potravou</a:t>
            </a:r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r>
              <a:rPr lang="cs-CZ" sz="2400" b="1" dirty="0" smtClean="0"/>
              <a:t>- délka těla 70 - 90 cm</a:t>
            </a:r>
          </a:p>
          <a:p>
            <a:pPr marL="0" indent="0">
              <a:buNone/>
            </a:pPr>
            <a:r>
              <a:rPr lang="cs-CZ" sz="2400" b="1" dirty="0" smtClean="0"/>
              <a:t>- ocas 20 - 30 cm </a:t>
            </a:r>
          </a:p>
          <a:p>
            <a:pPr marL="0" indent="0">
              <a:buNone/>
            </a:pPr>
            <a:r>
              <a:rPr lang="cs-CZ" sz="2400" b="1" dirty="0" smtClean="0"/>
              <a:t>- výška v kohoutku 50 cm </a:t>
            </a:r>
          </a:p>
          <a:p>
            <a:pPr marL="0" indent="0">
              <a:buNone/>
            </a:pPr>
            <a:r>
              <a:rPr lang="cs-CZ" sz="2400" b="1" dirty="0" smtClean="0"/>
              <a:t>- hmotnost 7 - 15 kg </a:t>
            </a:r>
            <a:br>
              <a:rPr lang="cs-CZ" sz="2400" b="1" dirty="0" smtClean="0"/>
            </a:br>
            <a:r>
              <a:rPr lang="cs-CZ" sz="2400" b="1" dirty="0" smtClean="0"/>
              <a:t/>
            </a:r>
            <a:br>
              <a:rPr lang="cs-CZ" sz="2400" b="1" dirty="0" smtClean="0"/>
            </a:br>
            <a:endParaRPr lang="cs-CZ" sz="2400" b="1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11960" y="3645024"/>
            <a:ext cx="4320480" cy="28803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4211960" y="6309320"/>
            <a:ext cx="1872208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>
                <a:solidFill>
                  <a:prstClr val="white"/>
                </a:solidFill>
              </a:rPr>
              <a:t>Obrázek č. </a:t>
            </a:r>
            <a:r>
              <a:rPr lang="cs-CZ" sz="1200" b="1" dirty="0" smtClean="0">
                <a:solidFill>
                  <a:prstClr val="white"/>
                </a:solidFill>
              </a:rPr>
              <a:t>13</a:t>
            </a:r>
            <a:endParaRPr lang="cs-CZ" dirty="0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25470"/>
          </a:xfrm>
        </p:spPr>
        <p:txBody>
          <a:bodyPr>
            <a:normAutofit/>
          </a:bodyPr>
          <a:lstStyle/>
          <a:p>
            <a:pPr algn="l"/>
            <a:r>
              <a:rPr lang="cs-CZ" sz="3200" b="1" dirty="0" smtClean="0"/>
              <a:t>Fenek berberský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42984"/>
            <a:ext cx="8229600" cy="528641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b="1" dirty="0" smtClean="0"/>
              <a:t>- nejmenší psovitá šelma (menší než kočka) </a:t>
            </a:r>
          </a:p>
          <a:p>
            <a:pPr marL="0" indent="0">
              <a:buNone/>
            </a:pPr>
            <a:r>
              <a:rPr lang="cs-CZ" sz="2400" b="1" dirty="0" smtClean="0"/>
              <a:t>- nejmenší liška na světě</a:t>
            </a:r>
          </a:p>
          <a:p>
            <a:pPr marL="0" indent="0">
              <a:buNone/>
            </a:pPr>
            <a:r>
              <a:rPr lang="cs-CZ" sz="2400" b="1" dirty="0" smtClean="0"/>
              <a:t>- největší uši ze všech </a:t>
            </a:r>
            <a:r>
              <a:rPr lang="cs-CZ" sz="2400" b="1" dirty="0"/>
              <a:t>psovitých </a:t>
            </a:r>
            <a:r>
              <a:rPr lang="cs-CZ" sz="2400" b="1" dirty="0" smtClean="0"/>
              <a:t>(v poměru k tělu)</a:t>
            </a:r>
          </a:p>
          <a:p>
            <a:pPr marL="0" indent="0">
              <a:buNone/>
            </a:pPr>
            <a:r>
              <a:rPr lang="cs-CZ" sz="2400" b="1" dirty="0" smtClean="0"/>
              <a:t>- ušní boltce až 15 cm (odvádění přebytečného tepla) </a:t>
            </a:r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r>
              <a:rPr lang="cs-CZ" sz="2400" b="1" dirty="0" smtClean="0"/>
              <a:t>- hmotnost 0,8 - 1,5 kg </a:t>
            </a:r>
          </a:p>
          <a:p>
            <a:pPr marL="0" indent="0">
              <a:buNone/>
            </a:pPr>
            <a:r>
              <a:rPr lang="cs-CZ" sz="2400" b="1" dirty="0" smtClean="0"/>
              <a:t>- délka těla 35 - 41 cm </a:t>
            </a:r>
          </a:p>
          <a:p>
            <a:pPr marL="0" indent="0">
              <a:buNone/>
            </a:pPr>
            <a:r>
              <a:rPr lang="cs-CZ" sz="2400" b="1" dirty="0" smtClean="0"/>
              <a:t>- délka ocasu 18 - 30 cm </a:t>
            </a:r>
          </a:p>
          <a:p>
            <a:pPr marL="0" indent="0">
              <a:buNone/>
            </a:pPr>
            <a:r>
              <a:rPr lang="cs-CZ" sz="2400" b="1" dirty="0" smtClean="0"/>
              <a:t>- výška v kohoutku 18 - 22 cm </a:t>
            </a:r>
          </a:p>
          <a:p>
            <a:pPr marL="0" indent="0">
              <a:buNone/>
            </a:pPr>
            <a:r>
              <a:rPr lang="cs-CZ" sz="2400" b="1" dirty="0" smtClean="0"/>
              <a:t>- velmi jemný sluch</a:t>
            </a:r>
          </a:p>
          <a:p>
            <a:pPr marL="0" indent="0">
              <a:buNone/>
            </a:pPr>
            <a:r>
              <a:rPr lang="cs-CZ" sz="2400" b="1" dirty="0" smtClean="0"/>
              <a:t>- dobrý zrak (vidí dobře i v šeru)</a:t>
            </a:r>
            <a:endParaRPr lang="cs-CZ" sz="2400" b="1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4685710" y="3140968"/>
            <a:ext cx="4128459" cy="309634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6217" y="300270"/>
            <a:ext cx="2297952" cy="16657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6516217" y="1772816"/>
            <a:ext cx="1296143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>
                <a:solidFill>
                  <a:prstClr val="white"/>
                </a:solidFill>
              </a:rPr>
              <a:t>Obrázek č. </a:t>
            </a:r>
            <a:r>
              <a:rPr lang="cs-CZ" sz="1200" b="1" dirty="0" smtClean="0">
                <a:solidFill>
                  <a:prstClr val="white"/>
                </a:solidFill>
              </a:rPr>
              <a:t>14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4685710" y="6021288"/>
            <a:ext cx="168649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>
                <a:solidFill>
                  <a:prstClr val="white"/>
                </a:solidFill>
              </a:rPr>
              <a:t>Obrázek č. </a:t>
            </a:r>
            <a:r>
              <a:rPr lang="cs-CZ" sz="1200" b="1" dirty="0" smtClean="0">
                <a:solidFill>
                  <a:prstClr val="white"/>
                </a:solidFill>
              </a:rPr>
              <a:t>15</a:t>
            </a:r>
            <a:endParaRPr lang="cs-CZ" dirty="0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25470"/>
          </a:xfrm>
        </p:spPr>
        <p:txBody>
          <a:bodyPr>
            <a:normAutofit/>
          </a:bodyPr>
          <a:lstStyle/>
          <a:p>
            <a:pPr algn="l"/>
            <a:r>
              <a:rPr lang="cs-CZ" sz="3200" b="1" dirty="0" smtClean="0"/>
              <a:t>Mývalovec kuní (</a:t>
            </a:r>
            <a:r>
              <a:rPr lang="cs-CZ" sz="3200" b="1" dirty="0" err="1" smtClean="0"/>
              <a:t>psík</a:t>
            </a:r>
            <a:r>
              <a:rPr lang="cs-CZ" sz="3200" b="1" dirty="0" smtClean="0"/>
              <a:t> mývalovitý)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42984"/>
            <a:ext cx="8229600" cy="545436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b="1" dirty="0" smtClean="0"/>
              <a:t>- domovem v Japonsku , expanduje</a:t>
            </a:r>
          </a:p>
          <a:p>
            <a:pPr marL="0" indent="0">
              <a:buNone/>
            </a:pPr>
            <a:r>
              <a:rPr lang="cs-CZ" sz="2400" b="1" dirty="0" smtClean="0"/>
              <a:t>- Slovensko a  ČR - invazní druh </a:t>
            </a:r>
          </a:p>
          <a:p>
            <a:pPr marL="0" indent="0">
              <a:buNone/>
            </a:pPr>
            <a:r>
              <a:rPr lang="cs-CZ" sz="2400" b="1" dirty="0" smtClean="0"/>
              <a:t>- podobný mývalovi </a:t>
            </a:r>
          </a:p>
          <a:p>
            <a:pPr marL="0" indent="0">
              <a:buNone/>
            </a:pPr>
            <a:r>
              <a:rPr lang="cs-CZ" sz="2400" b="1" dirty="0" smtClean="0"/>
              <a:t>- délka těla 50 - 70 cm</a:t>
            </a:r>
          </a:p>
          <a:p>
            <a:pPr marL="0" indent="0">
              <a:buNone/>
            </a:pPr>
            <a:r>
              <a:rPr lang="cs-CZ" sz="2400" b="1" dirty="0" smtClean="0"/>
              <a:t>- výška v kohoutku  25 cm</a:t>
            </a:r>
          </a:p>
          <a:p>
            <a:pPr marL="0" indent="0">
              <a:buNone/>
            </a:pPr>
            <a:r>
              <a:rPr lang="cs-CZ" sz="2400" b="1" dirty="0" smtClean="0"/>
              <a:t>- hmotnost  4 - 10 kg</a:t>
            </a:r>
          </a:p>
          <a:p>
            <a:pPr marL="0" indent="0">
              <a:buNone/>
            </a:pPr>
            <a:r>
              <a:rPr lang="cs-CZ" sz="2400" b="1" dirty="0" smtClean="0"/>
              <a:t>- </a:t>
            </a:r>
            <a:r>
              <a:rPr lang="cs-CZ" sz="2400" b="1" dirty="0"/>
              <a:t>o</a:t>
            </a:r>
            <a:r>
              <a:rPr lang="cs-CZ" sz="2400" b="1" dirty="0" smtClean="0"/>
              <a:t>cas 15 - 25 cm, velmi huňatý</a:t>
            </a:r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endParaRPr lang="cs-CZ" sz="2400" b="1" dirty="0"/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r>
              <a:rPr lang="cs-CZ" sz="2400" b="1" dirty="0" smtClean="0"/>
              <a:t>- hodnotná kožešina - chov na farmách </a:t>
            </a:r>
          </a:p>
          <a:p>
            <a:pPr marL="0" indent="0">
              <a:buNone/>
            </a:pPr>
            <a:endParaRPr lang="cs-CZ" sz="2800" b="1" dirty="0" smtClean="0"/>
          </a:p>
          <a:p>
            <a:endParaRPr lang="cs-CZ" sz="2400" dirty="0"/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079" y="1287760"/>
            <a:ext cx="3492527" cy="465670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195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0" y="4221088"/>
            <a:ext cx="2297832" cy="172337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331640" y="5733256"/>
            <a:ext cx="597666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>
                <a:solidFill>
                  <a:prstClr val="white"/>
                </a:solidFill>
              </a:rPr>
              <a:t>Obrázek č. </a:t>
            </a:r>
            <a:r>
              <a:rPr lang="cs-CZ" sz="1200" b="1" dirty="0" smtClean="0">
                <a:solidFill>
                  <a:prstClr val="white"/>
                </a:solidFill>
              </a:rPr>
              <a:t>16 				          Obrázek </a:t>
            </a:r>
            <a:r>
              <a:rPr lang="cs-CZ" sz="1200" b="1" dirty="0">
                <a:solidFill>
                  <a:prstClr val="white"/>
                </a:solidFill>
              </a:rPr>
              <a:t>č. </a:t>
            </a:r>
            <a:r>
              <a:rPr lang="cs-CZ" sz="1200" b="1" dirty="0" smtClean="0">
                <a:solidFill>
                  <a:prstClr val="white"/>
                </a:solidFill>
              </a:rPr>
              <a:t>17</a:t>
            </a:r>
            <a:endParaRPr lang="cs-CZ" dirty="0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25470"/>
          </a:xfrm>
        </p:spPr>
        <p:txBody>
          <a:bodyPr>
            <a:normAutofit/>
          </a:bodyPr>
          <a:lstStyle/>
          <a:p>
            <a:pPr algn="l"/>
            <a:r>
              <a:rPr lang="cs-CZ" sz="3200" b="1" dirty="0" smtClean="0"/>
              <a:t>Mývalovec kuní (</a:t>
            </a:r>
            <a:r>
              <a:rPr lang="cs-CZ" sz="3200" b="1" dirty="0" err="1" smtClean="0"/>
              <a:t>psík</a:t>
            </a:r>
            <a:r>
              <a:rPr lang="cs-CZ" sz="3200" b="1" dirty="0" smtClean="0"/>
              <a:t> mývalovitý)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42984"/>
            <a:ext cx="8435280" cy="559838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b="1" dirty="0" smtClean="0"/>
              <a:t>- samotářský živočich </a:t>
            </a:r>
          </a:p>
          <a:p>
            <a:pPr marL="0" indent="0">
              <a:buNone/>
            </a:pPr>
            <a:r>
              <a:rPr lang="cs-CZ" sz="2400" b="1" dirty="0" smtClean="0"/>
              <a:t>- ozývá se vrčením a kvikáním</a:t>
            </a:r>
          </a:p>
          <a:p>
            <a:pPr marL="0" indent="0">
              <a:buNone/>
            </a:pPr>
            <a:r>
              <a:rPr lang="cs-CZ" sz="2400" b="1" dirty="0" smtClean="0"/>
              <a:t>- potrava - drobní živočichové, ovoce, bobule, zelené části rostlin</a:t>
            </a:r>
          </a:p>
          <a:p>
            <a:pPr marL="0" indent="0">
              <a:buNone/>
            </a:pPr>
            <a:r>
              <a:rPr lang="cs-CZ" sz="2400" b="1" dirty="0" smtClean="0"/>
              <a:t>	     - nepohrdne obojživelníky, leklými rybami, měkkýši, 	 	     hmyzem,  drobnými savci či ptáky</a:t>
            </a:r>
          </a:p>
          <a:p>
            <a:pPr marL="0" indent="0">
              <a:buNone/>
            </a:pPr>
            <a:r>
              <a:rPr lang="cs-CZ" sz="2400" b="1" dirty="0" smtClean="0"/>
              <a:t>- všežravec </a:t>
            </a:r>
            <a:br>
              <a:rPr lang="cs-CZ" sz="2400" b="1" dirty="0" smtClean="0"/>
            </a:br>
            <a:endParaRPr lang="cs-CZ" sz="2400" b="1" dirty="0" smtClean="0"/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endParaRPr lang="cs-CZ" sz="2400" b="1" dirty="0"/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endParaRPr lang="cs-CZ" sz="2400" b="1" dirty="0"/>
          </a:p>
          <a:p>
            <a:pPr marL="0" indent="0">
              <a:buNone/>
            </a:pPr>
            <a:r>
              <a:rPr lang="cs-CZ" sz="2400" b="1" dirty="0" smtClean="0"/>
              <a:t>- </a:t>
            </a:r>
            <a:r>
              <a:rPr lang="cs-CZ" sz="2400" b="1" dirty="0"/>
              <a:t>zimní strnulost - jediný z psovitých šelem (v jižních zemích nemá zimní spánek) </a:t>
            </a:r>
          </a:p>
          <a:p>
            <a:pPr marL="0" indent="0">
              <a:buNone/>
            </a:pPr>
            <a:endParaRPr lang="cs-CZ" sz="2800" b="1" dirty="0" smtClean="0"/>
          </a:p>
          <a:p>
            <a:endParaRPr lang="cs-CZ" sz="2400" dirty="0"/>
          </a:p>
        </p:txBody>
      </p:sp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0" y="3700492"/>
            <a:ext cx="3218656" cy="214442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219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4" y="3700492"/>
            <a:ext cx="2801888" cy="214442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331640" y="5661248"/>
            <a:ext cx="540060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 smtClean="0"/>
              <a:t>Obrázek č. 18				      Obrázek č. 19</a:t>
            </a:r>
            <a:endParaRPr lang="cs-CZ" sz="1200" b="1" dirty="0"/>
          </a:p>
        </p:txBody>
      </p:sp>
    </p:spTree>
    <p:extLst>
      <p:ext uri="{BB962C8B-B14F-4D97-AF65-F5344CB8AC3E}">
        <p14:creationId xmlns:p14="http://schemas.microsoft.com/office/powerpoint/2010/main" val="2880672824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25470"/>
          </a:xfrm>
        </p:spPr>
        <p:txBody>
          <a:bodyPr>
            <a:normAutofit/>
          </a:bodyPr>
          <a:lstStyle/>
          <a:p>
            <a:pPr algn="l"/>
            <a:r>
              <a:rPr lang="cs-CZ" sz="3200" b="1" dirty="0" smtClean="0"/>
              <a:t>Kojot prérijní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42984"/>
            <a:ext cx="8229600" cy="528641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b="1" dirty="0" smtClean="0"/>
              <a:t>- Severní Amerika</a:t>
            </a:r>
          </a:p>
          <a:p>
            <a:pPr marL="0" indent="0">
              <a:buNone/>
            </a:pPr>
            <a:r>
              <a:rPr lang="cs-CZ" sz="2400" b="1" dirty="0" smtClean="0"/>
              <a:t> jedno z nejdůležitějších zvířat indiánské mytologie (s bizonem, krkavcem, havranem a želvou) </a:t>
            </a:r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r>
              <a:rPr lang="cs-CZ" sz="2400" b="1" dirty="0" smtClean="0"/>
              <a:t>- výška v kohoutku 60 cm </a:t>
            </a:r>
          </a:p>
          <a:p>
            <a:pPr marL="0" indent="0">
              <a:buNone/>
            </a:pPr>
            <a:r>
              <a:rPr lang="cs-CZ" sz="2400" b="1" dirty="0" smtClean="0"/>
              <a:t>- délka těla 100 cm </a:t>
            </a:r>
          </a:p>
          <a:p>
            <a:pPr marL="0" indent="0">
              <a:buNone/>
            </a:pPr>
            <a:r>
              <a:rPr lang="cs-CZ" sz="2400" b="1" dirty="0" smtClean="0"/>
              <a:t>- hmotnost - samci 15 - 20 kg </a:t>
            </a:r>
          </a:p>
          <a:p>
            <a:pPr marL="0" indent="0">
              <a:buNone/>
            </a:pPr>
            <a:r>
              <a:rPr lang="cs-CZ" sz="2400" b="1" dirty="0" smtClean="0"/>
              <a:t>- rychlost běhu 48 km/h (i rychleji)</a:t>
            </a:r>
          </a:p>
          <a:p>
            <a:pPr marL="0" indent="0">
              <a:buNone/>
            </a:pPr>
            <a:r>
              <a:rPr lang="cs-CZ" sz="2400" b="1" dirty="0" smtClean="0"/>
              <a:t>- v párech nebo rodinných smečkách</a:t>
            </a:r>
          </a:p>
          <a:p>
            <a:pPr marL="0" indent="0">
              <a:buNone/>
            </a:pPr>
            <a:r>
              <a:rPr lang="cs-CZ" sz="2400" b="1" dirty="0"/>
              <a:t>- masožravec</a:t>
            </a:r>
          </a:p>
          <a:p>
            <a:pPr marL="0" indent="0">
              <a:buNone/>
            </a:pPr>
            <a:r>
              <a:rPr lang="cs-CZ" sz="2400" b="1" dirty="0"/>
              <a:t>- loví hlodavce, malé ptáky, různé vodní živočichy i vidlorohy </a:t>
            </a:r>
          </a:p>
          <a:p>
            <a:pPr marL="0" indent="0">
              <a:buNone/>
            </a:pPr>
            <a:endParaRPr lang="cs-CZ" sz="2400" b="1" dirty="0"/>
          </a:p>
        </p:txBody>
      </p:sp>
      <p:pic>
        <p:nvPicPr>
          <p:cNvPr id="1024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18551" y="260648"/>
            <a:ext cx="1820894" cy="132318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43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048" y="2060848"/>
            <a:ext cx="3810000" cy="25527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6418550" y="1366764"/>
            <a:ext cx="1465817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 smtClean="0">
                <a:solidFill>
                  <a:schemeClr val="bg1"/>
                </a:solidFill>
              </a:rPr>
              <a:t>Obrázek č. 20</a:t>
            </a:r>
            <a:endParaRPr lang="cs-CZ" sz="1200" b="1" dirty="0">
              <a:solidFill>
                <a:schemeClr val="bg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004048" y="4365104"/>
            <a:ext cx="190500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>
                <a:solidFill>
                  <a:prstClr val="white"/>
                </a:solidFill>
              </a:rPr>
              <a:t>Obrázek č. </a:t>
            </a:r>
            <a:r>
              <a:rPr lang="cs-CZ" sz="1200" b="1" dirty="0" smtClean="0">
                <a:solidFill>
                  <a:prstClr val="white"/>
                </a:solidFill>
              </a:rPr>
              <a:t>21</a:t>
            </a:r>
            <a:endParaRPr lang="cs-CZ" dirty="0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25470"/>
          </a:xfrm>
        </p:spPr>
        <p:txBody>
          <a:bodyPr>
            <a:normAutofit/>
          </a:bodyPr>
          <a:lstStyle/>
          <a:p>
            <a:pPr algn="l"/>
            <a:r>
              <a:rPr lang="cs-CZ" sz="3200" b="1" smtClean="0"/>
              <a:t>Pes dingo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42984"/>
            <a:ext cx="8229600" cy="5526376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sz="2400" b="1" dirty="0" smtClean="0"/>
              <a:t>- vznikl z domácích psů původních obyvatel Austrálie</a:t>
            </a:r>
            <a:br>
              <a:rPr lang="cs-CZ" sz="2400" b="1" dirty="0" smtClean="0"/>
            </a:br>
            <a:r>
              <a:rPr lang="cs-CZ" sz="2400" b="1" dirty="0" smtClean="0"/>
              <a:t>- žije v malých skupinách v rodinných teritoriích</a:t>
            </a:r>
            <a:br>
              <a:rPr lang="cs-CZ" sz="2400" b="1" dirty="0" smtClean="0"/>
            </a:br>
            <a:r>
              <a:rPr lang="cs-CZ" sz="2400" b="1" dirty="0" smtClean="0"/>
              <a:t>- délka  těla 0,7 - 1,1 m </a:t>
            </a:r>
          </a:p>
          <a:p>
            <a:pPr marL="0" indent="0">
              <a:buNone/>
            </a:pPr>
            <a:r>
              <a:rPr lang="cs-CZ" sz="2400" b="1" dirty="0" smtClean="0"/>
              <a:t>- ocas  21 - 36 cm </a:t>
            </a:r>
          </a:p>
          <a:p>
            <a:pPr marL="0" indent="0">
              <a:buNone/>
            </a:pPr>
            <a:r>
              <a:rPr lang="cs-CZ" sz="2400" b="1" dirty="0" smtClean="0"/>
              <a:t>- hmotnost  9 - 21,5 kg </a:t>
            </a:r>
          </a:p>
          <a:p>
            <a:pPr marL="0" indent="0">
              <a:buNone/>
            </a:pPr>
            <a:r>
              <a:rPr lang="cs-CZ" sz="2400" b="1" dirty="0" smtClean="0"/>
              <a:t>- délka života 8 - 10 let </a:t>
            </a:r>
          </a:p>
          <a:p>
            <a:pPr marL="0" indent="0">
              <a:buNone/>
            </a:pPr>
            <a:r>
              <a:rPr lang="cs-CZ" sz="2400" b="1" dirty="0" smtClean="0"/>
              <a:t>- neštěkají</a:t>
            </a:r>
            <a:r>
              <a:rPr lang="cs-CZ" sz="2400" b="1" dirty="0"/>
              <a:t>, pouze </a:t>
            </a:r>
            <a:r>
              <a:rPr lang="cs-CZ" sz="2400" b="1" dirty="0" smtClean="0"/>
              <a:t>vyjí</a:t>
            </a:r>
            <a:endParaRPr lang="cs-CZ" sz="2400" b="1" dirty="0"/>
          </a:p>
          <a:p>
            <a:endParaRPr lang="cs-CZ" sz="2400" b="1" dirty="0" smtClean="0"/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endParaRPr lang="cs-CZ" sz="2400" b="1" dirty="0"/>
          </a:p>
          <a:p>
            <a:pPr marL="0" indent="0">
              <a:buNone/>
            </a:pPr>
            <a:endParaRPr lang="cs-CZ" sz="4400" b="1" dirty="0" smtClean="0"/>
          </a:p>
          <a:p>
            <a:pPr marL="0" indent="0">
              <a:buNone/>
            </a:pPr>
            <a:r>
              <a:rPr lang="cs-CZ" sz="2400" b="1" dirty="0" smtClean="0"/>
              <a:t>- potrava - králíci</a:t>
            </a:r>
            <a:r>
              <a:rPr lang="cs-CZ" sz="2400" b="1" dirty="0"/>
              <a:t>, hlodavci, středně velcí klokani a </a:t>
            </a:r>
            <a:r>
              <a:rPr lang="cs-CZ" sz="2400" b="1" dirty="0" smtClean="0"/>
              <a:t>ptáci </a:t>
            </a:r>
          </a:p>
          <a:p>
            <a:pPr marL="0" indent="0">
              <a:buNone/>
            </a:pPr>
            <a:r>
              <a:rPr lang="cs-CZ" sz="2400" b="1" dirty="0" smtClean="0"/>
              <a:t>- příležitostně </a:t>
            </a:r>
            <a:r>
              <a:rPr lang="cs-CZ" sz="2400" b="1" dirty="0"/>
              <a:t>nebo </a:t>
            </a:r>
            <a:r>
              <a:rPr lang="cs-CZ" sz="2400" b="1" dirty="0" smtClean="0"/>
              <a:t>v nouzi - ovoce, části </a:t>
            </a:r>
            <a:r>
              <a:rPr lang="cs-CZ" sz="2400" b="1" dirty="0"/>
              <a:t>rostlin a </a:t>
            </a:r>
            <a:r>
              <a:rPr lang="cs-CZ" sz="2400" b="1" dirty="0" smtClean="0"/>
              <a:t>zdechliny</a:t>
            </a:r>
            <a:endParaRPr lang="cs-CZ" sz="2400" b="1" dirty="0"/>
          </a:p>
          <a:p>
            <a:endParaRPr lang="cs-CZ" sz="2400" b="1" dirty="0"/>
          </a:p>
        </p:txBody>
      </p:sp>
      <p:pic>
        <p:nvPicPr>
          <p:cNvPr id="1126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3839979"/>
            <a:ext cx="2454928" cy="18925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126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23928" y="1887836"/>
            <a:ext cx="4659832" cy="384468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827584" y="5517232"/>
            <a:ext cx="482453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>
                <a:solidFill>
                  <a:prstClr val="white"/>
                </a:solidFill>
              </a:rPr>
              <a:t>Obrázek č. </a:t>
            </a:r>
            <a:r>
              <a:rPr lang="cs-CZ" sz="1200" b="1" dirty="0" smtClean="0">
                <a:solidFill>
                  <a:prstClr val="white"/>
                </a:solidFill>
              </a:rPr>
              <a:t>22		</a:t>
            </a:r>
            <a:r>
              <a:rPr lang="cs-CZ" sz="1200" b="1" dirty="0">
                <a:solidFill>
                  <a:prstClr val="white"/>
                </a:solidFill>
              </a:rPr>
              <a:t> </a:t>
            </a:r>
            <a:r>
              <a:rPr lang="cs-CZ" sz="1200" b="1" dirty="0" smtClean="0">
                <a:solidFill>
                  <a:prstClr val="white"/>
                </a:solidFill>
              </a:rPr>
              <a:t>	          Obrázek </a:t>
            </a:r>
            <a:r>
              <a:rPr lang="cs-CZ" sz="1200" b="1" dirty="0">
                <a:solidFill>
                  <a:prstClr val="white"/>
                </a:solidFill>
              </a:rPr>
              <a:t>č. </a:t>
            </a:r>
            <a:r>
              <a:rPr lang="cs-CZ" sz="1200" b="1" dirty="0" smtClean="0">
                <a:solidFill>
                  <a:prstClr val="white"/>
                </a:solidFill>
              </a:rPr>
              <a:t>23</a:t>
            </a:r>
            <a:endParaRPr lang="cs-CZ" dirty="0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32656"/>
            <a:ext cx="8229600" cy="6264696"/>
          </a:xfrm>
        </p:spPr>
        <p:txBody>
          <a:bodyPr>
            <a:normAutofit fontScale="85000" lnSpcReduction="20000"/>
          </a:bodyPr>
          <a:lstStyle/>
          <a:p>
            <a:pPr marL="0" lvl="0" indent="0">
              <a:buNone/>
            </a:pPr>
            <a:r>
              <a:rPr lang="cs-CZ" sz="2800" b="1" dirty="0">
                <a:solidFill>
                  <a:prstClr val="black"/>
                </a:solidFill>
              </a:rPr>
              <a:t>Zdroje informací, snímků, citací</a:t>
            </a:r>
          </a:p>
          <a:p>
            <a:pPr marL="0" indent="0">
              <a:buNone/>
            </a:pPr>
            <a:endParaRPr lang="cs-CZ" sz="1400" b="1" dirty="0" smtClean="0"/>
          </a:p>
          <a:p>
            <a:pPr marL="0" indent="0">
              <a:buNone/>
            </a:pPr>
            <a:r>
              <a:rPr lang="cs-CZ" sz="1400" b="1" dirty="0" smtClean="0"/>
              <a:t>Obrázek č. 1</a:t>
            </a:r>
            <a:r>
              <a:rPr lang="cs-CZ" sz="1400" b="1" dirty="0"/>
              <a:t>, [cit. 2011-09-29], </a:t>
            </a:r>
            <a:r>
              <a:rPr lang="cs-CZ" sz="1400" b="1" dirty="0" smtClean="0"/>
              <a:t>Licence </a:t>
            </a:r>
            <a:r>
              <a:rPr lang="cs-CZ" sz="1400" b="1" dirty="0" err="1" smtClean="0"/>
              <a:t>Creative</a:t>
            </a:r>
            <a:r>
              <a:rPr lang="cs-CZ" sz="1400" b="1" dirty="0" smtClean="0"/>
              <a:t> </a:t>
            </a:r>
            <a:r>
              <a:rPr lang="cs-CZ" sz="1400" b="1" dirty="0" err="1" smtClean="0"/>
              <a:t>Commons</a:t>
            </a:r>
            <a:r>
              <a:rPr lang="cs-CZ" sz="1400" b="1" dirty="0" smtClean="0"/>
              <a:t>, Henry </a:t>
            </a:r>
            <a:r>
              <a:rPr lang="cs-CZ" sz="1400" b="1" dirty="0" err="1" smtClean="0"/>
              <a:t>Whitehead</a:t>
            </a:r>
            <a:r>
              <a:rPr lang="cs-CZ" sz="1400" b="1" dirty="0" smtClean="0"/>
              <a:t>, File:Nullarbor Dingo.jpg</a:t>
            </a:r>
          </a:p>
          <a:p>
            <a:pPr marL="0" indent="0">
              <a:buNone/>
            </a:pPr>
            <a:r>
              <a:rPr lang="cs-CZ" sz="1400" b="1" dirty="0" smtClean="0">
                <a:hlinkClick r:id="rId2"/>
              </a:rPr>
              <a:t>http</a:t>
            </a:r>
            <a:r>
              <a:rPr lang="cs-CZ" sz="1400" b="1" dirty="0">
                <a:hlinkClick r:id="rId2"/>
              </a:rPr>
              <a:t>://</a:t>
            </a:r>
            <a:r>
              <a:rPr lang="cs-CZ" sz="1400" b="1" dirty="0" smtClean="0">
                <a:hlinkClick r:id="rId2"/>
              </a:rPr>
              <a:t>commons.wikimedia.org/wiki/File:Nullarbor_Dingo.jpg</a:t>
            </a:r>
            <a:endParaRPr lang="cs-CZ" sz="1400" b="1" dirty="0" smtClean="0"/>
          </a:p>
          <a:p>
            <a:pPr marL="0" indent="0">
              <a:buNone/>
            </a:pPr>
            <a:r>
              <a:rPr lang="cs-CZ" sz="1400" b="1" dirty="0"/>
              <a:t>Obrázek č. </a:t>
            </a:r>
            <a:r>
              <a:rPr lang="cs-CZ" sz="1400" b="1" dirty="0" smtClean="0"/>
              <a:t>2</a:t>
            </a:r>
            <a:r>
              <a:rPr lang="cs-CZ" sz="1400" b="1" dirty="0"/>
              <a:t>, [cit. 2011-09-29], </a:t>
            </a:r>
            <a:r>
              <a:rPr lang="cs-CZ" sz="1400" b="1" dirty="0" smtClean="0"/>
              <a:t>Licence </a:t>
            </a:r>
            <a:r>
              <a:rPr lang="cs-CZ" sz="1400" b="1" dirty="0" err="1"/>
              <a:t>Creative</a:t>
            </a:r>
            <a:r>
              <a:rPr lang="cs-CZ" sz="1400" b="1" dirty="0"/>
              <a:t> </a:t>
            </a:r>
            <a:r>
              <a:rPr lang="cs-CZ" sz="1400" b="1" dirty="0" err="1"/>
              <a:t>Commons</a:t>
            </a:r>
            <a:r>
              <a:rPr lang="cs-CZ" sz="1400" b="1" dirty="0"/>
              <a:t>, Umberto </a:t>
            </a:r>
            <a:r>
              <a:rPr lang="cs-CZ" sz="1400" b="1" dirty="0" err="1" smtClean="0"/>
              <a:t>Salvagnin</a:t>
            </a:r>
            <a:r>
              <a:rPr lang="cs-CZ" sz="1400" b="1" dirty="0"/>
              <a:t>, File:Fennec </a:t>
            </a:r>
            <a:r>
              <a:rPr lang="cs-CZ" sz="1400" b="1" dirty="0" smtClean="0"/>
              <a:t>Foxes.jpg</a:t>
            </a:r>
          </a:p>
          <a:p>
            <a:pPr marL="0" indent="0">
              <a:buNone/>
            </a:pPr>
            <a:r>
              <a:rPr lang="cs-CZ" sz="1400" b="1" dirty="0">
                <a:hlinkClick r:id="rId3"/>
              </a:rPr>
              <a:t>http://</a:t>
            </a:r>
            <a:r>
              <a:rPr lang="cs-CZ" sz="1400" b="1" dirty="0" smtClean="0">
                <a:hlinkClick r:id="rId3"/>
              </a:rPr>
              <a:t>commons.wikimedia.org/wiki/File:Fennec_Foxes.jpg</a:t>
            </a:r>
            <a:endParaRPr lang="cs-CZ" sz="1400" b="1" dirty="0" smtClean="0"/>
          </a:p>
          <a:p>
            <a:pPr marL="0" indent="0">
              <a:buNone/>
            </a:pPr>
            <a:r>
              <a:rPr lang="cs-CZ" sz="1400" b="1" dirty="0"/>
              <a:t>Obrázek č. </a:t>
            </a:r>
            <a:r>
              <a:rPr lang="cs-CZ" sz="1400" b="1" dirty="0" smtClean="0"/>
              <a:t>3</a:t>
            </a:r>
            <a:r>
              <a:rPr lang="cs-CZ" sz="1400" b="1" dirty="0"/>
              <a:t>, [cit. 2011-09-29], Licence </a:t>
            </a:r>
            <a:r>
              <a:rPr lang="cs-CZ" sz="1400" b="1" dirty="0" err="1"/>
              <a:t>Creative</a:t>
            </a:r>
            <a:r>
              <a:rPr lang="cs-CZ" sz="1400" b="1" dirty="0"/>
              <a:t> </a:t>
            </a:r>
            <a:r>
              <a:rPr lang="cs-CZ" sz="1400" b="1" dirty="0" err="1"/>
              <a:t>Commons</a:t>
            </a:r>
            <a:r>
              <a:rPr lang="cs-CZ" sz="1400" b="1" dirty="0"/>
              <a:t>, </a:t>
            </a:r>
            <a:r>
              <a:rPr lang="cs-CZ" sz="1400" b="1" dirty="0" err="1"/>
              <a:t>Volker.G</a:t>
            </a:r>
            <a:r>
              <a:rPr lang="cs-CZ" sz="1400" b="1" dirty="0"/>
              <a:t>, </a:t>
            </a:r>
            <a:r>
              <a:rPr lang="cs-CZ" sz="1400" b="1" dirty="0" smtClean="0"/>
              <a:t>File:Fuchs1.jpg</a:t>
            </a:r>
          </a:p>
          <a:p>
            <a:pPr marL="0" indent="0">
              <a:buNone/>
            </a:pPr>
            <a:r>
              <a:rPr lang="cs-CZ" sz="1400" b="1" dirty="0">
                <a:hlinkClick r:id="rId4"/>
              </a:rPr>
              <a:t>http://</a:t>
            </a:r>
            <a:r>
              <a:rPr lang="cs-CZ" sz="1400" b="1" dirty="0" smtClean="0">
                <a:hlinkClick r:id="rId4"/>
              </a:rPr>
              <a:t>commons.wikimedia.org/wiki/File:Fuchs1.jpg</a:t>
            </a:r>
            <a:endParaRPr lang="cs-CZ" sz="1400" b="1" dirty="0" smtClean="0"/>
          </a:p>
          <a:p>
            <a:pPr marL="0" indent="0">
              <a:buNone/>
            </a:pPr>
            <a:r>
              <a:rPr lang="cs-CZ" sz="1400" b="1" dirty="0"/>
              <a:t>Obrázek č. </a:t>
            </a:r>
            <a:r>
              <a:rPr lang="cs-CZ" sz="1400" b="1" dirty="0" smtClean="0"/>
              <a:t>4</a:t>
            </a:r>
            <a:r>
              <a:rPr lang="cs-CZ" sz="1400" b="1" dirty="0"/>
              <a:t>, [cit. 2011-09-29], Licence </a:t>
            </a:r>
            <a:r>
              <a:rPr lang="cs-CZ" sz="1400" b="1" dirty="0" err="1"/>
              <a:t>Creative</a:t>
            </a:r>
            <a:r>
              <a:rPr lang="cs-CZ" sz="1400" b="1" dirty="0"/>
              <a:t> </a:t>
            </a:r>
            <a:r>
              <a:rPr lang="cs-CZ" sz="1400" b="1" dirty="0" err="1"/>
              <a:t>Commons</a:t>
            </a:r>
            <a:r>
              <a:rPr lang="cs-CZ" sz="1400" b="1" dirty="0"/>
              <a:t>, </a:t>
            </a:r>
            <a:r>
              <a:rPr lang="cs-CZ" sz="1400" b="1" dirty="0" err="1"/>
              <a:t>Stig</a:t>
            </a:r>
            <a:r>
              <a:rPr lang="cs-CZ" sz="1400" b="1" dirty="0"/>
              <a:t> </a:t>
            </a:r>
            <a:r>
              <a:rPr lang="cs-CZ" sz="1400" b="1" dirty="0" err="1" smtClean="0"/>
              <a:t>Nygaard</a:t>
            </a:r>
            <a:r>
              <a:rPr lang="cs-CZ" sz="1400" b="1" dirty="0"/>
              <a:t>, File:Golden </a:t>
            </a:r>
            <a:r>
              <a:rPr lang="cs-CZ" sz="1400" b="1" dirty="0" smtClean="0"/>
              <a:t>Jackal2.jpg</a:t>
            </a:r>
          </a:p>
          <a:p>
            <a:pPr marL="0" indent="0">
              <a:buNone/>
            </a:pPr>
            <a:r>
              <a:rPr lang="cs-CZ" sz="1400" b="1" dirty="0">
                <a:hlinkClick r:id="rId5"/>
              </a:rPr>
              <a:t>http://</a:t>
            </a:r>
            <a:r>
              <a:rPr lang="cs-CZ" sz="1400" b="1" dirty="0" smtClean="0">
                <a:hlinkClick r:id="rId5"/>
              </a:rPr>
              <a:t>commons.wikimedia.org/wiki/File:Golden_Jackal2.jpg</a:t>
            </a:r>
            <a:endParaRPr lang="cs-CZ" sz="1400" b="1" dirty="0" smtClean="0"/>
          </a:p>
          <a:p>
            <a:pPr marL="0" indent="0">
              <a:buNone/>
            </a:pPr>
            <a:r>
              <a:rPr lang="cs-CZ" sz="1400" b="1" dirty="0"/>
              <a:t>Obrázek č. </a:t>
            </a:r>
            <a:r>
              <a:rPr lang="cs-CZ" sz="1400" b="1" dirty="0" smtClean="0"/>
              <a:t>5</a:t>
            </a:r>
            <a:r>
              <a:rPr lang="cs-CZ" sz="1400" b="1" dirty="0"/>
              <a:t>, [cit. 2011-09-29], Licence </a:t>
            </a:r>
            <a:r>
              <a:rPr lang="cs-CZ" sz="1400" b="1" dirty="0" err="1" smtClean="0"/>
              <a:t>Creative</a:t>
            </a:r>
            <a:r>
              <a:rPr lang="cs-CZ" sz="1400" b="1" dirty="0" smtClean="0"/>
              <a:t> </a:t>
            </a:r>
            <a:r>
              <a:rPr lang="cs-CZ" sz="1400" b="1" dirty="0" err="1" smtClean="0"/>
              <a:t>Commons</a:t>
            </a:r>
            <a:r>
              <a:rPr lang="cs-CZ" sz="1400" b="1" dirty="0" smtClean="0"/>
              <a:t>, </a:t>
            </a:r>
            <a:r>
              <a:rPr lang="cs-CZ" sz="1400" b="1" dirty="0" err="1" smtClean="0"/>
              <a:t>Volker.G</a:t>
            </a:r>
            <a:r>
              <a:rPr lang="cs-CZ" sz="1400" b="1" dirty="0"/>
              <a:t>, File:Wolf. </a:t>
            </a:r>
            <a:r>
              <a:rPr lang="cs-CZ" sz="1400" b="1" dirty="0" err="1"/>
              <a:t>bei</a:t>
            </a:r>
            <a:r>
              <a:rPr lang="cs-CZ" sz="1400" b="1" dirty="0"/>
              <a:t> </a:t>
            </a:r>
            <a:r>
              <a:rPr lang="cs-CZ" sz="1400" b="1" dirty="0" smtClean="0"/>
              <a:t>Eekholt.jpg</a:t>
            </a:r>
          </a:p>
          <a:p>
            <a:pPr marL="0" indent="0">
              <a:buNone/>
            </a:pPr>
            <a:r>
              <a:rPr lang="cs-CZ" sz="1400" b="1" dirty="0">
                <a:hlinkClick r:id="rId6"/>
              </a:rPr>
              <a:t>http://commons.wikimedia.org/wiki/File:Wolf._</a:t>
            </a:r>
            <a:r>
              <a:rPr lang="cs-CZ" sz="1400" b="1" dirty="0" smtClean="0">
                <a:hlinkClick r:id="rId6"/>
              </a:rPr>
              <a:t>bei_Eekholt.jpg</a:t>
            </a:r>
            <a:endParaRPr lang="cs-CZ" sz="1400" b="1" dirty="0" smtClean="0"/>
          </a:p>
          <a:p>
            <a:pPr marL="0" indent="0">
              <a:buNone/>
            </a:pPr>
            <a:r>
              <a:rPr lang="cs-CZ" sz="1400" b="1" dirty="0"/>
              <a:t>Obrázek č. </a:t>
            </a:r>
            <a:r>
              <a:rPr lang="cs-CZ" sz="1400" b="1" dirty="0" smtClean="0"/>
              <a:t>6</a:t>
            </a:r>
            <a:r>
              <a:rPr lang="cs-CZ" sz="1400" b="1" dirty="0"/>
              <a:t>, [cit. 2011-09-29], Licence </a:t>
            </a:r>
            <a:r>
              <a:rPr lang="cs-CZ" sz="1400" b="1" dirty="0" err="1"/>
              <a:t>Creative</a:t>
            </a:r>
            <a:r>
              <a:rPr lang="cs-CZ" sz="1400" b="1" dirty="0"/>
              <a:t> </a:t>
            </a:r>
            <a:r>
              <a:rPr lang="cs-CZ" sz="1400" b="1" dirty="0" err="1"/>
              <a:t>Commons</a:t>
            </a:r>
            <a:r>
              <a:rPr lang="cs-CZ" sz="1400" b="1" dirty="0"/>
              <a:t>, </a:t>
            </a:r>
            <a:r>
              <a:rPr lang="cs-CZ" sz="1400" b="1" dirty="0" err="1"/>
              <a:t>MatthiasKabel</a:t>
            </a:r>
            <a:r>
              <a:rPr lang="cs-CZ" sz="1400" b="1" dirty="0" smtClean="0"/>
              <a:t>, </a:t>
            </a:r>
            <a:r>
              <a:rPr lang="fr-FR" sz="1400" b="1" dirty="0"/>
              <a:t>File:Canis lupus lupus portrait </a:t>
            </a:r>
            <a:r>
              <a:rPr lang="fr-FR" sz="1400" b="1" dirty="0" smtClean="0"/>
              <a:t>01.jpg</a:t>
            </a:r>
            <a:endParaRPr lang="cs-CZ" sz="1400" b="1" dirty="0" smtClean="0"/>
          </a:p>
          <a:p>
            <a:pPr marL="0" indent="0">
              <a:buNone/>
            </a:pPr>
            <a:r>
              <a:rPr lang="cs-CZ" sz="1400" b="1" dirty="0">
                <a:hlinkClick r:id="rId7"/>
              </a:rPr>
              <a:t>http://</a:t>
            </a:r>
            <a:r>
              <a:rPr lang="cs-CZ" sz="1400" b="1" dirty="0" smtClean="0">
                <a:hlinkClick r:id="rId7"/>
              </a:rPr>
              <a:t>commons.wikimedia.org/wiki/File:Canis_lupus_lupus_portrait_01.jpg</a:t>
            </a:r>
            <a:endParaRPr lang="cs-CZ" sz="1400" b="1" dirty="0" smtClean="0"/>
          </a:p>
          <a:p>
            <a:pPr marL="0" indent="0">
              <a:buNone/>
            </a:pPr>
            <a:r>
              <a:rPr lang="cs-CZ" sz="1400" b="1" dirty="0"/>
              <a:t>Obrázek č. </a:t>
            </a:r>
            <a:r>
              <a:rPr lang="cs-CZ" sz="1400" b="1" dirty="0" smtClean="0"/>
              <a:t>7</a:t>
            </a:r>
            <a:r>
              <a:rPr lang="cs-CZ" sz="1400" b="1" dirty="0"/>
              <a:t>, [cit. 2011-09-29], Licence </a:t>
            </a:r>
            <a:r>
              <a:rPr lang="cs-CZ" sz="1400" b="1" dirty="0" err="1"/>
              <a:t>Creative</a:t>
            </a:r>
            <a:r>
              <a:rPr lang="cs-CZ" sz="1400" b="1" dirty="0"/>
              <a:t> </a:t>
            </a:r>
            <a:r>
              <a:rPr lang="cs-CZ" sz="1400" b="1" dirty="0" err="1"/>
              <a:t>Commons</a:t>
            </a:r>
            <a:r>
              <a:rPr lang="cs-CZ" sz="1400" b="1" dirty="0"/>
              <a:t>, </a:t>
            </a:r>
            <a:r>
              <a:rPr lang="cs-CZ" sz="1400" b="1" dirty="0" err="1"/>
              <a:t>Taral</a:t>
            </a:r>
            <a:r>
              <a:rPr lang="cs-CZ" sz="1400" b="1" dirty="0"/>
              <a:t> </a:t>
            </a:r>
            <a:r>
              <a:rPr lang="cs-CZ" sz="1400" b="1" dirty="0" err="1" smtClean="0"/>
              <a:t>Jansen</a:t>
            </a:r>
            <a:r>
              <a:rPr lang="cs-CZ" sz="1400" b="1" dirty="0"/>
              <a:t>, File:Wolves in </a:t>
            </a:r>
            <a:r>
              <a:rPr lang="cs-CZ" sz="1400" b="1" dirty="0" smtClean="0"/>
              <a:t>Norway.jpg</a:t>
            </a:r>
          </a:p>
          <a:p>
            <a:pPr marL="0" indent="0">
              <a:buNone/>
            </a:pPr>
            <a:r>
              <a:rPr lang="cs-CZ" sz="1400" b="1" dirty="0">
                <a:hlinkClick r:id="rId8"/>
              </a:rPr>
              <a:t>http://</a:t>
            </a:r>
            <a:r>
              <a:rPr lang="cs-CZ" sz="1400" b="1" dirty="0" smtClean="0">
                <a:hlinkClick r:id="rId8"/>
              </a:rPr>
              <a:t>commons.wikimedia.org/wiki/File:Wolves_in_Norway.jpg</a:t>
            </a:r>
            <a:endParaRPr lang="cs-CZ" sz="1400" b="1" dirty="0" smtClean="0"/>
          </a:p>
          <a:p>
            <a:pPr marL="0" indent="0">
              <a:buNone/>
            </a:pPr>
            <a:r>
              <a:rPr lang="cs-CZ" sz="1400" b="1" dirty="0"/>
              <a:t>Obrázek č. </a:t>
            </a:r>
            <a:r>
              <a:rPr lang="cs-CZ" sz="1400" b="1" dirty="0" smtClean="0"/>
              <a:t>8</a:t>
            </a:r>
            <a:r>
              <a:rPr lang="cs-CZ" sz="1400" b="1" dirty="0"/>
              <a:t>, [cit. 2011-09-29], Licence </a:t>
            </a:r>
            <a:r>
              <a:rPr lang="cs-CZ" sz="1400" b="1" dirty="0" err="1"/>
              <a:t>Creative</a:t>
            </a:r>
            <a:r>
              <a:rPr lang="cs-CZ" sz="1400" b="1" dirty="0"/>
              <a:t> </a:t>
            </a:r>
            <a:r>
              <a:rPr lang="cs-CZ" sz="1400" b="1" dirty="0" err="1"/>
              <a:t>Commons</a:t>
            </a:r>
            <a:r>
              <a:rPr lang="cs-CZ" sz="1400" b="1" dirty="0"/>
              <a:t>, </a:t>
            </a:r>
            <a:r>
              <a:rPr lang="cs-CZ" sz="1400" b="1" dirty="0" err="1"/>
              <a:t>Gilles</a:t>
            </a:r>
            <a:r>
              <a:rPr lang="cs-CZ" sz="1400" b="1" dirty="0"/>
              <a:t> PRETET, File:GIPE25 - </a:t>
            </a:r>
            <a:r>
              <a:rPr lang="cs-CZ" sz="1400" b="1" dirty="0" err="1"/>
              <a:t>Un</a:t>
            </a:r>
            <a:r>
              <a:rPr lang="cs-CZ" sz="1400" b="1" dirty="0"/>
              <a:t> </a:t>
            </a:r>
            <a:r>
              <a:rPr lang="cs-CZ" sz="1400" b="1" dirty="0" err="1"/>
              <a:t>Loup</a:t>
            </a:r>
            <a:r>
              <a:rPr lang="cs-CZ" sz="1400" b="1" dirty="0"/>
              <a:t> (by).</a:t>
            </a:r>
            <a:r>
              <a:rPr lang="cs-CZ" sz="1400" b="1" dirty="0" smtClean="0"/>
              <a:t>jpg</a:t>
            </a:r>
          </a:p>
          <a:p>
            <a:pPr marL="0" indent="0">
              <a:buNone/>
            </a:pPr>
            <a:r>
              <a:rPr lang="cs-CZ" sz="1400" b="1" dirty="0"/>
              <a:t> </a:t>
            </a:r>
            <a:r>
              <a:rPr lang="cs-CZ" sz="1400" b="1" dirty="0">
                <a:hlinkClick r:id="rId9"/>
              </a:rPr>
              <a:t>http://commons.wikimedia.org/wiki/File:GIPE25_-_Un_Loup_(by).</a:t>
            </a:r>
            <a:r>
              <a:rPr lang="cs-CZ" sz="1400" b="1" dirty="0" smtClean="0">
                <a:hlinkClick r:id="rId9"/>
              </a:rPr>
              <a:t>jpg</a:t>
            </a:r>
            <a:endParaRPr lang="cs-CZ" sz="1400" b="1" dirty="0" smtClean="0"/>
          </a:p>
          <a:p>
            <a:pPr marL="0" indent="0">
              <a:buNone/>
            </a:pPr>
            <a:r>
              <a:rPr lang="cs-CZ" sz="1400" b="1" dirty="0"/>
              <a:t>Obrázek č. </a:t>
            </a:r>
            <a:r>
              <a:rPr lang="cs-CZ" sz="1400" b="1" dirty="0" smtClean="0"/>
              <a:t>9</a:t>
            </a:r>
            <a:r>
              <a:rPr lang="cs-CZ" sz="1400" b="1" dirty="0"/>
              <a:t>, [cit. 2011-09-29], Licence </a:t>
            </a:r>
            <a:r>
              <a:rPr lang="cs-CZ" sz="1400" b="1" dirty="0" smtClean="0"/>
              <a:t>Public </a:t>
            </a:r>
            <a:r>
              <a:rPr lang="cs-CZ" sz="1400" b="1" dirty="0" err="1" smtClean="0"/>
              <a:t>domaine</a:t>
            </a:r>
            <a:r>
              <a:rPr lang="cs-CZ" sz="1400" b="1" dirty="0" smtClean="0"/>
              <a:t>, </a:t>
            </a:r>
            <a:r>
              <a:rPr lang="cs-CZ" sz="1400" b="1" dirty="0" err="1" smtClean="0"/>
              <a:t>West</a:t>
            </a:r>
            <a:r>
              <a:rPr lang="cs-CZ" sz="1400" b="1" dirty="0"/>
              <a:t>, </a:t>
            </a:r>
            <a:r>
              <a:rPr lang="cs-CZ" sz="1400" b="1" dirty="0" smtClean="0"/>
              <a:t>Robin</a:t>
            </a:r>
            <a:r>
              <a:rPr lang="cs-CZ" sz="1400" b="1" dirty="0"/>
              <a:t>, File:Vulpes </a:t>
            </a:r>
            <a:r>
              <a:rPr lang="cs-CZ" sz="1400" b="1" dirty="0" err="1"/>
              <a:t>vulpes</a:t>
            </a:r>
            <a:r>
              <a:rPr lang="cs-CZ" sz="1400" b="1" dirty="0"/>
              <a:t> </a:t>
            </a:r>
            <a:r>
              <a:rPr lang="cs-CZ" sz="1400" b="1" dirty="0" err="1"/>
              <a:t>with</a:t>
            </a:r>
            <a:r>
              <a:rPr lang="cs-CZ" sz="1400" b="1" dirty="0"/>
              <a:t> </a:t>
            </a:r>
            <a:r>
              <a:rPr lang="cs-CZ" sz="1400" b="1" dirty="0" smtClean="0"/>
              <a:t>prey.jpg</a:t>
            </a:r>
          </a:p>
          <a:p>
            <a:pPr marL="0" indent="0">
              <a:buNone/>
            </a:pPr>
            <a:r>
              <a:rPr lang="cs-CZ" sz="1400" b="1" dirty="0">
                <a:hlinkClick r:id="rId10"/>
              </a:rPr>
              <a:t>http://</a:t>
            </a:r>
            <a:r>
              <a:rPr lang="cs-CZ" sz="1400" b="1" dirty="0" smtClean="0">
                <a:hlinkClick r:id="rId10"/>
              </a:rPr>
              <a:t>commons.wikimedia.org/wiki/File:Vulpes_vulpes_with_prey.jpg</a:t>
            </a:r>
            <a:endParaRPr lang="cs-CZ" sz="1400" b="1" dirty="0" smtClean="0"/>
          </a:p>
          <a:p>
            <a:pPr marL="0" indent="0">
              <a:buNone/>
            </a:pPr>
            <a:r>
              <a:rPr lang="cs-CZ" sz="1400" b="1" dirty="0"/>
              <a:t>Obrázek č. </a:t>
            </a:r>
            <a:r>
              <a:rPr lang="cs-CZ" sz="1400" b="1" dirty="0" smtClean="0"/>
              <a:t>10</a:t>
            </a:r>
            <a:r>
              <a:rPr lang="cs-CZ" sz="1400" b="1" dirty="0"/>
              <a:t>, [cit. 2011-09-29], Licence </a:t>
            </a:r>
            <a:r>
              <a:rPr lang="cs-CZ" sz="1400" b="1" dirty="0" err="1"/>
              <a:t>Creative</a:t>
            </a:r>
            <a:r>
              <a:rPr lang="cs-CZ" sz="1400" b="1" dirty="0"/>
              <a:t> </a:t>
            </a:r>
            <a:r>
              <a:rPr lang="cs-CZ" sz="1400" b="1" dirty="0" err="1"/>
              <a:t>Commons</a:t>
            </a:r>
            <a:r>
              <a:rPr lang="cs-CZ" sz="1400" b="1" dirty="0"/>
              <a:t>, Peter </a:t>
            </a:r>
            <a:r>
              <a:rPr lang="cs-CZ" sz="1400" b="1" dirty="0" err="1" smtClean="0"/>
              <a:t>Trimming</a:t>
            </a:r>
            <a:r>
              <a:rPr lang="cs-CZ" sz="1400" b="1" dirty="0"/>
              <a:t>, File:Young </a:t>
            </a:r>
            <a:r>
              <a:rPr lang="cs-CZ" sz="1400" b="1" dirty="0" err="1"/>
              <a:t>Vixen</a:t>
            </a:r>
            <a:r>
              <a:rPr lang="cs-CZ" sz="1400" b="1" dirty="0"/>
              <a:t> </a:t>
            </a:r>
            <a:r>
              <a:rPr lang="cs-CZ" sz="1400" b="1" dirty="0" smtClean="0"/>
              <a:t>Portrait.jpg</a:t>
            </a:r>
          </a:p>
          <a:p>
            <a:pPr marL="0" indent="0">
              <a:buNone/>
            </a:pPr>
            <a:r>
              <a:rPr lang="cs-CZ" sz="1400" b="1" dirty="0">
                <a:hlinkClick r:id="rId11"/>
              </a:rPr>
              <a:t>http://</a:t>
            </a:r>
            <a:r>
              <a:rPr lang="cs-CZ" sz="1400" b="1" dirty="0" smtClean="0">
                <a:hlinkClick r:id="rId11"/>
              </a:rPr>
              <a:t>commons.wikimedia.org/wiki/File:Young_Vixen_Portrait.jpg</a:t>
            </a:r>
            <a:endParaRPr lang="cs-CZ" sz="1400" b="1" dirty="0" smtClean="0"/>
          </a:p>
          <a:p>
            <a:pPr marL="0" indent="0">
              <a:buNone/>
            </a:pPr>
            <a:r>
              <a:rPr lang="cs-CZ" sz="1400" b="1" dirty="0"/>
              <a:t>Obrázek č. 11, [cit. 2011-09-29], </a:t>
            </a:r>
            <a:r>
              <a:rPr lang="cs-CZ" sz="1400" b="1" dirty="0" smtClean="0"/>
              <a:t>Licence </a:t>
            </a:r>
            <a:r>
              <a:rPr lang="cs-CZ" sz="1400" b="1" dirty="0" err="1"/>
              <a:t>Creative</a:t>
            </a:r>
            <a:r>
              <a:rPr lang="cs-CZ" sz="1400" b="1" dirty="0"/>
              <a:t> </a:t>
            </a:r>
            <a:r>
              <a:rPr lang="cs-CZ" sz="1400" b="1" dirty="0" err="1"/>
              <a:t>Commons</a:t>
            </a:r>
            <a:r>
              <a:rPr lang="cs-CZ" sz="1400" b="1" dirty="0"/>
              <a:t>, Selflearner1, File:Kissing </a:t>
            </a:r>
            <a:r>
              <a:rPr lang="cs-CZ" sz="1400" b="1" dirty="0" smtClean="0"/>
              <a:t>Foxes.JPG</a:t>
            </a:r>
          </a:p>
          <a:p>
            <a:pPr marL="0" indent="0">
              <a:buNone/>
            </a:pPr>
            <a:r>
              <a:rPr lang="cs-CZ" sz="1400" b="1" dirty="0">
                <a:hlinkClick r:id="rId12"/>
              </a:rPr>
              <a:t>http://</a:t>
            </a:r>
            <a:r>
              <a:rPr lang="cs-CZ" sz="1400" b="1" dirty="0" smtClean="0">
                <a:hlinkClick r:id="rId12"/>
              </a:rPr>
              <a:t>commons.wikimedia.org/wiki/File:Kissing_Foxes.JPG</a:t>
            </a:r>
            <a:endParaRPr lang="cs-CZ" sz="1400" b="1" dirty="0" smtClean="0"/>
          </a:p>
          <a:p>
            <a:pPr marL="0" indent="0">
              <a:buNone/>
            </a:pPr>
            <a:r>
              <a:rPr lang="cs-CZ" sz="1400" b="1" dirty="0"/>
              <a:t>Obrázek č. </a:t>
            </a:r>
            <a:r>
              <a:rPr lang="cs-CZ" sz="1400" b="1" dirty="0" smtClean="0"/>
              <a:t>12</a:t>
            </a:r>
            <a:r>
              <a:rPr lang="cs-CZ" sz="1400" b="1" dirty="0"/>
              <a:t>, [cit. 2011-09-29], Licence </a:t>
            </a:r>
            <a:r>
              <a:rPr lang="cs-CZ" sz="1400" b="1" dirty="0" err="1"/>
              <a:t>Creative</a:t>
            </a:r>
            <a:r>
              <a:rPr lang="cs-CZ" sz="1400" b="1" dirty="0"/>
              <a:t> </a:t>
            </a:r>
            <a:r>
              <a:rPr lang="cs-CZ" sz="1400" b="1" dirty="0" err="1"/>
              <a:t>Commons</a:t>
            </a:r>
            <a:r>
              <a:rPr lang="cs-CZ" sz="1400" b="1" dirty="0"/>
              <a:t>, </a:t>
            </a:r>
            <a:r>
              <a:rPr lang="cs-CZ" sz="1400" b="1" dirty="0" err="1"/>
              <a:t>Matthieu</a:t>
            </a:r>
            <a:r>
              <a:rPr lang="cs-CZ" sz="1400" b="1" dirty="0"/>
              <a:t> </a:t>
            </a:r>
            <a:r>
              <a:rPr lang="cs-CZ" sz="1400" b="1" dirty="0" err="1" smtClean="0"/>
              <a:t>Godbout</a:t>
            </a:r>
            <a:r>
              <a:rPr lang="cs-CZ" sz="1400" b="1" dirty="0"/>
              <a:t>, File:Renard </a:t>
            </a:r>
            <a:r>
              <a:rPr lang="cs-CZ" sz="1400" b="1" dirty="0" err="1"/>
              <a:t>roux</a:t>
            </a:r>
            <a:r>
              <a:rPr lang="cs-CZ" sz="1400" b="1" dirty="0"/>
              <a:t> (chassant).</a:t>
            </a:r>
            <a:r>
              <a:rPr lang="cs-CZ" sz="1400" b="1" dirty="0" smtClean="0"/>
              <a:t>jpg</a:t>
            </a:r>
          </a:p>
          <a:p>
            <a:pPr marL="0" indent="0">
              <a:buNone/>
            </a:pPr>
            <a:r>
              <a:rPr lang="cs-CZ" sz="1400" b="1" dirty="0">
                <a:hlinkClick r:id="rId13"/>
              </a:rPr>
              <a:t>http://commons.wikimedia.org/wiki/File:Renard_roux_(chassant).</a:t>
            </a:r>
            <a:r>
              <a:rPr lang="cs-CZ" sz="1400" b="1" dirty="0" smtClean="0">
                <a:hlinkClick r:id="rId13"/>
              </a:rPr>
              <a:t>jpg</a:t>
            </a:r>
            <a:endParaRPr lang="cs-CZ" sz="1400" b="1" dirty="0" smtClean="0"/>
          </a:p>
          <a:p>
            <a:pPr marL="0" indent="0">
              <a:buNone/>
            </a:pPr>
            <a:r>
              <a:rPr lang="cs-CZ" sz="1400" b="1" dirty="0"/>
              <a:t>Obrázek č. 13, [cit. 2011-09-29],  Licence Public </a:t>
            </a:r>
            <a:r>
              <a:rPr lang="cs-CZ" sz="1400" b="1" dirty="0" err="1"/>
              <a:t>domaine</a:t>
            </a:r>
            <a:r>
              <a:rPr lang="cs-CZ" sz="1400" b="1" dirty="0"/>
              <a:t>, </a:t>
            </a:r>
            <a:r>
              <a:rPr lang="cs-CZ" sz="1400" b="1" dirty="0" err="1"/>
              <a:t>Tbjornstad</a:t>
            </a:r>
            <a:r>
              <a:rPr lang="cs-CZ" sz="1400" b="1" dirty="0"/>
              <a:t>, File:Golden </a:t>
            </a:r>
            <a:r>
              <a:rPr lang="cs-CZ" sz="1400" b="1" dirty="0" err="1"/>
              <a:t>Jackal</a:t>
            </a:r>
            <a:r>
              <a:rPr lang="cs-CZ" sz="1400" b="1" dirty="0"/>
              <a:t> </a:t>
            </a:r>
            <a:r>
              <a:rPr lang="cs-CZ" sz="1400" b="1" dirty="0" smtClean="0"/>
              <a:t>sa02.jpg</a:t>
            </a:r>
          </a:p>
          <a:p>
            <a:pPr marL="0" indent="0">
              <a:buNone/>
            </a:pPr>
            <a:r>
              <a:rPr lang="cs-CZ" sz="1400" b="1" dirty="0">
                <a:hlinkClick r:id="rId14"/>
              </a:rPr>
              <a:t>http://</a:t>
            </a:r>
            <a:r>
              <a:rPr lang="cs-CZ" sz="1400" b="1" dirty="0" smtClean="0">
                <a:hlinkClick r:id="rId14"/>
              </a:rPr>
              <a:t>commons.wikimedia.org/wiki/File:Golden_Jackal_sa02.jpg</a:t>
            </a:r>
            <a:endParaRPr lang="cs-CZ" sz="1400" b="1" dirty="0" smtClean="0"/>
          </a:p>
          <a:p>
            <a:pPr marL="0" indent="0">
              <a:buNone/>
            </a:pPr>
            <a:r>
              <a:rPr lang="cs-CZ" sz="1400" b="1" dirty="0"/>
              <a:t>Obrázek č. </a:t>
            </a:r>
            <a:r>
              <a:rPr lang="cs-CZ" sz="1400" b="1" dirty="0" smtClean="0"/>
              <a:t>14</a:t>
            </a:r>
            <a:r>
              <a:rPr lang="cs-CZ" sz="1400" b="1" dirty="0"/>
              <a:t>, [cit. 2011-09-29], Licence </a:t>
            </a:r>
            <a:r>
              <a:rPr lang="cs-CZ" sz="1400" b="1" dirty="0" err="1"/>
              <a:t>Creative</a:t>
            </a:r>
            <a:r>
              <a:rPr lang="cs-CZ" sz="1400" b="1" dirty="0"/>
              <a:t> </a:t>
            </a:r>
            <a:r>
              <a:rPr lang="cs-CZ" sz="1400" b="1" dirty="0" err="1"/>
              <a:t>Commons</a:t>
            </a:r>
            <a:r>
              <a:rPr lang="cs-CZ" sz="1400" b="1" dirty="0"/>
              <a:t>, </a:t>
            </a:r>
            <a:r>
              <a:rPr lang="cs-CZ" sz="1400" b="1" dirty="0" err="1"/>
              <a:t>dierk</a:t>
            </a:r>
            <a:r>
              <a:rPr lang="cs-CZ" sz="1400" b="1" dirty="0"/>
              <a:t> </a:t>
            </a:r>
            <a:r>
              <a:rPr lang="cs-CZ" sz="1400" b="1" dirty="0" err="1" smtClean="0"/>
              <a:t>schaefer</a:t>
            </a:r>
            <a:r>
              <a:rPr lang="cs-CZ" sz="1400" b="1" dirty="0"/>
              <a:t>, File:Fennec Fox (</a:t>
            </a:r>
            <a:r>
              <a:rPr lang="cs-CZ" sz="1400" b="1" dirty="0" err="1"/>
              <a:t>Vulpes</a:t>
            </a:r>
            <a:r>
              <a:rPr lang="cs-CZ" sz="1400" b="1" dirty="0"/>
              <a:t> </a:t>
            </a:r>
            <a:r>
              <a:rPr lang="cs-CZ" sz="1400" b="1" dirty="0" err="1"/>
              <a:t>zerda</a:t>
            </a:r>
            <a:r>
              <a:rPr lang="cs-CZ" sz="1400" b="1" dirty="0"/>
              <a:t>) -</a:t>
            </a:r>
            <a:r>
              <a:rPr lang="cs-CZ" sz="1400" b="1" dirty="0" err="1"/>
              <a:t>sleeping</a:t>
            </a:r>
            <a:r>
              <a:rPr lang="cs-CZ" sz="1400" b="1" dirty="0"/>
              <a:t> -Wilhelma </a:t>
            </a:r>
            <a:r>
              <a:rPr lang="cs-CZ" sz="1400" b="1" dirty="0" smtClean="0"/>
              <a:t>Zoo-8.jpg</a:t>
            </a:r>
          </a:p>
          <a:p>
            <a:pPr marL="0" indent="0">
              <a:buNone/>
            </a:pPr>
            <a:r>
              <a:rPr lang="cs-CZ" sz="1400" b="1" dirty="0">
                <a:hlinkClick r:id="rId15"/>
              </a:rPr>
              <a:t>http://commons.wikimedia.org/wiki/File:Fennec_Fox_(Vulpes_zerda)_-sleeping_-</a:t>
            </a:r>
            <a:r>
              <a:rPr lang="cs-CZ" sz="1400" b="1" dirty="0" smtClean="0">
                <a:hlinkClick r:id="rId15"/>
              </a:rPr>
              <a:t>Wilhelma_Zoo-8.jpg</a:t>
            </a:r>
            <a:endParaRPr lang="cs-CZ" sz="1400" b="1" dirty="0" smtClean="0"/>
          </a:p>
          <a:p>
            <a:pPr marL="0" indent="0">
              <a:buNone/>
            </a:pPr>
            <a:r>
              <a:rPr lang="cs-CZ" sz="1400" b="1" dirty="0"/>
              <a:t>Obrázek č. </a:t>
            </a:r>
            <a:r>
              <a:rPr lang="cs-CZ" sz="1400" b="1" dirty="0" smtClean="0"/>
              <a:t>15</a:t>
            </a:r>
            <a:r>
              <a:rPr lang="cs-CZ" sz="1400" b="1" dirty="0"/>
              <a:t>, [cit. 2011-09-29], Licence </a:t>
            </a:r>
            <a:r>
              <a:rPr lang="cs-CZ" sz="1400" b="1" dirty="0" err="1"/>
              <a:t>Creative</a:t>
            </a:r>
            <a:r>
              <a:rPr lang="cs-CZ" sz="1400" b="1" dirty="0"/>
              <a:t> </a:t>
            </a:r>
            <a:r>
              <a:rPr lang="cs-CZ" sz="1400" b="1" dirty="0" err="1"/>
              <a:t>Commons</a:t>
            </a:r>
            <a:r>
              <a:rPr lang="cs-CZ" sz="1400" b="1" dirty="0"/>
              <a:t>, </a:t>
            </a:r>
            <a:r>
              <a:rPr lang="cs-CZ" sz="1400" b="1" dirty="0" err="1"/>
              <a:t>Ladypine</a:t>
            </a:r>
            <a:r>
              <a:rPr lang="cs-CZ" sz="1400" b="1" dirty="0"/>
              <a:t>,  </a:t>
            </a:r>
            <a:r>
              <a:rPr lang="cs-CZ" sz="1400" b="1" dirty="0" smtClean="0"/>
              <a:t>File:TA </a:t>
            </a:r>
            <a:r>
              <a:rPr lang="cs-CZ" sz="1400" b="1" dirty="0"/>
              <a:t>ZOO </a:t>
            </a:r>
            <a:r>
              <a:rPr lang="cs-CZ" sz="1400" b="1" dirty="0" err="1"/>
              <a:t>orna</a:t>
            </a:r>
            <a:r>
              <a:rPr lang="cs-CZ" sz="1400" b="1" dirty="0"/>
              <a:t> </a:t>
            </a:r>
            <a:r>
              <a:rPr lang="cs-CZ" sz="1400" b="1" dirty="0" smtClean="0"/>
              <a:t>Pict0224.jpg</a:t>
            </a:r>
          </a:p>
          <a:p>
            <a:pPr marL="0" indent="0">
              <a:buNone/>
            </a:pPr>
            <a:r>
              <a:rPr lang="cs-CZ" sz="1400" b="1" dirty="0">
                <a:hlinkClick r:id="rId16"/>
              </a:rPr>
              <a:t>http://</a:t>
            </a:r>
            <a:r>
              <a:rPr lang="cs-CZ" sz="1400" b="1" dirty="0" smtClean="0">
                <a:hlinkClick r:id="rId16"/>
              </a:rPr>
              <a:t>commons.wikimedia.org/wiki/File:TA_ZOO_orna_Pict0224.jpg</a:t>
            </a:r>
            <a:endParaRPr lang="cs-CZ" sz="1400" b="1" dirty="0" smtClean="0"/>
          </a:p>
          <a:p>
            <a:pPr marL="0" indent="0">
              <a:buNone/>
            </a:pPr>
            <a:endParaRPr lang="cs-CZ" sz="1400" b="1" dirty="0" smtClean="0"/>
          </a:p>
        </p:txBody>
      </p:sp>
    </p:spTree>
    <p:extLst>
      <p:ext uri="{BB962C8B-B14F-4D97-AF65-F5344CB8AC3E}">
        <p14:creationId xmlns:p14="http://schemas.microsoft.com/office/powerpoint/2010/main" val="1254684362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32656"/>
            <a:ext cx="8229600" cy="6048672"/>
          </a:xfrm>
        </p:spPr>
        <p:txBody>
          <a:bodyPr>
            <a:normAutofit/>
          </a:bodyPr>
          <a:lstStyle/>
          <a:p>
            <a:pPr marL="0" lvl="0" indent="0">
              <a:buNone/>
            </a:pPr>
            <a:r>
              <a:rPr lang="cs-CZ" sz="2400" b="1" dirty="0">
                <a:solidFill>
                  <a:prstClr val="black"/>
                </a:solidFill>
              </a:rPr>
              <a:t>Zdroje informací, snímků, citací</a:t>
            </a:r>
          </a:p>
          <a:p>
            <a:pPr marL="0" indent="0">
              <a:buNone/>
            </a:pPr>
            <a:endParaRPr lang="cs-CZ" sz="1200" b="1" dirty="0" smtClean="0"/>
          </a:p>
          <a:p>
            <a:pPr marL="0" indent="0">
              <a:buNone/>
            </a:pPr>
            <a:r>
              <a:rPr lang="cs-CZ" sz="1200" b="1" dirty="0" smtClean="0"/>
              <a:t>Obrázek č. 16</a:t>
            </a:r>
            <a:r>
              <a:rPr lang="cs-CZ" sz="1200" b="1" dirty="0"/>
              <a:t>, [cit. 2011-09-29], Licence </a:t>
            </a:r>
            <a:r>
              <a:rPr lang="cs-CZ" sz="1200" b="1" dirty="0" err="1" smtClean="0"/>
              <a:t>Creative</a:t>
            </a:r>
            <a:r>
              <a:rPr lang="cs-CZ" sz="1200" b="1" dirty="0" smtClean="0"/>
              <a:t> </a:t>
            </a:r>
            <a:r>
              <a:rPr lang="cs-CZ" sz="1200" b="1" dirty="0" err="1" smtClean="0"/>
              <a:t>Commons</a:t>
            </a:r>
            <a:r>
              <a:rPr lang="cs-CZ" sz="1200" b="1" dirty="0" smtClean="0"/>
              <a:t>, 4028mdk09, File:Marderhund </a:t>
            </a:r>
            <a:r>
              <a:rPr lang="cs-CZ" sz="1200" b="1" dirty="0" err="1" smtClean="0"/>
              <a:t>Wildpark</a:t>
            </a:r>
            <a:r>
              <a:rPr lang="cs-CZ" sz="1200" b="1" dirty="0" smtClean="0"/>
              <a:t> Pforzheim.JPG</a:t>
            </a:r>
          </a:p>
          <a:p>
            <a:pPr marL="0" indent="0">
              <a:buNone/>
            </a:pPr>
            <a:r>
              <a:rPr lang="cs-CZ" sz="1200" b="1" dirty="0" smtClean="0">
                <a:hlinkClick r:id="rId2"/>
              </a:rPr>
              <a:t>http://commons.wikimedia.org/wiki/File:Marderhund_Wildpark_Pforzheim.JPG</a:t>
            </a:r>
            <a:endParaRPr lang="cs-CZ" sz="1200" b="1" dirty="0" smtClean="0"/>
          </a:p>
          <a:p>
            <a:pPr marL="0" indent="0">
              <a:buNone/>
            </a:pPr>
            <a:r>
              <a:rPr lang="cs-CZ" sz="1200" b="1" dirty="0"/>
              <a:t>Obrázek č. </a:t>
            </a:r>
            <a:r>
              <a:rPr lang="cs-CZ" sz="1200" b="1" dirty="0" smtClean="0"/>
              <a:t>17</a:t>
            </a:r>
            <a:r>
              <a:rPr lang="cs-CZ" sz="1200" b="1" dirty="0"/>
              <a:t>, [cit. 2011-09-29], Licence </a:t>
            </a:r>
            <a:r>
              <a:rPr lang="cs-CZ" sz="1200" b="1" dirty="0" err="1"/>
              <a:t>Creative</a:t>
            </a:r>
            <a:r>
              <a:rPr lang="cs-CZ" sz="1200" b="1" dirty="0"/>
              <a:t> </a:t>
            </a:r>
            <a:r>
              <a:rPr lang="cs-CZ" sz="1200" b="1" dirty="0" err="1"/>
              <a:t>Commons</a:t>
            </a:r>
            <a:r>
              <a:rPr lang="cs-CZ" sz="1200" b="1" dirty="0"/>
              <a:t>, 4028mdk09, File:Trinkender </a:t>
            </a:r>
            <a:r>
              <a:rPr lang="cs-CZ" sz="1200" b="1" dirty="0" err="1"/>
              <a:t>Marderhund</a:t>
            </a:r>
            <a:r>
              <a:rPr lang="cs-CZ" sz="1200" b="1" dirty="0"/>
              <a:t> </a:t>
            </a:r>
            <a:r>
              <a:rPr lang="cs-CZ" sz="1200" b="1" dirty="0" err="1"/>
              <a:t>Wildpark</a:t>
            </a:r>
            <a:r>
              <a:rPr lang="cs-CZ" sz="1200" b="1" dirty="0"/>
              <a:t> Pforzheim.JPG</a:t>
            </a:r>
          </a:p>
          <a:p>
            <a:pPr marL="0" indent="0">
              <a:buNone/>
            </a:pPr>
            <a:r>
              <a:rPr lang="cs-CZ" sz="1200" b="1" dirty="0">
                <a:hlinkClick r:id="rId3"/>
              </a:rPr>
              <a:t>http://</a:t>
            </a:r>
            <a:r>
              <a:rPr lang="cs-CZ" sz="1200" b="1" dirty="0" smtClean="0">
                <a:hlinkClick r:id="rId3"/>
              </a:rPr>
              <a:t>commons.wikimedia.org/wiki/File:Trinkender_Marderhund_Wildpark_Pforzheim.JPG</a:t>
            </a:r>
            <a:endParaRPr lang="cs-CZ" sz="1200" b="1" dirty="0" smtClean="0"/>
          </a:p>
          <a:p>
            <a:pPr marL="0" indent="0">
              <a:buNone/>
            </a:pPr>
            <a:r>
              <a:rPr lang="cs-CZ" sz="1200" b="1" dirty="0" smtClean="0"/>
              <a:t>Obrázek </a:t>
            </a:r>
            <a:r>
              <a:rPr lang="cs-CZ" sz="1200" b="1" dirty="0"/>
              <a:t>č.18 , [cit. 2011-09-29], </a:t>
            </a:r>
            <a:r>
              <a:rPr lang="cs-CZ" sz="1200" b="1" dirty="0" smtClean="0"/>
              <a:t>Licence </a:t>
            </a:r>
            <a:r>
              <a:rPr lang="cs-CZ" sz="1200" b="1" dirty="0" err="1" smtClean="0"/>
              <a:t>Creative</a:t>
            </a:r>
            <a:r>
              <a:rPr lang="cs-CZ" sz="1200" b="1" dirty="0" smtClean="0"/>
              <a:t> </a:t>
            </a:r>
            <a:r>
              <a:rPr lang="cs-CZ" sz="1200" b="1" dirty="0" err="1" smtClean="0"/>
              <a:t>Commons</a:t>
            </a:r>
            <a:r>
              <a:rPr lang="cs-CZ" sz="1200" b="1" dirty="0" smtClean="0"/>
              <a:t>, 663highland, File:Tanuki02 1050.jpg</a:t>
            </a:r>
          </a:p>
          <a:p>
            <a:pPr marL="0" indent="0">
              <a:buNone/>
            </a:pPr>
            <a:r>
              <a:rPr lang="cs-CZ" sz="1200" b="1" dirty="0" smtClean="0">
                <a:hlinkClick r:id="rId4"/>
              </a:rPr>
              <a:t>http://commons.wikimedia.org/wiki/File:Tanuki02_1050.jpg</a:t>
            </a:r>
            <a:endParaRPr lang="cs-CZ" sz="1200" b="1" dirty="0" smtClean="0"/>
          </a:p>
          <a:p>
            <a:pPr marL="0" indent="0">
              <a:buNone/>
            </a:pPr>
            <a:r>
              <a:rPr lang="cs-CZ" sz="1200" b="1" dirty="0" smtClean="0"/>
              <a:t>Obrázek č. 19</a:t>
            </a:r>
            <a:r>
              <a:rPr lang="cs-CZ" sz="1200" b="1" dirty="0"/>
              <a:t>, [cit. 2011-09-29], Licence </a:t>
            </a:r>
            <a:r>
              <a:rPr lang="cs-CZ" sz="1200" b="1" dirty="0" err="1" smtClean="0"/>
              <a:t>Creative</a:t>
            </a:r>
            <a:r>
              <a:rPr lang="cs-CZ" sz="1200" b="1" dirty="0" smtClean="0"/>
              <a:t> </a:t>
            </a:r>
            <a:r>
              <a:rPr lang="cs-CZ" sz="1200" b="1" dirty="0" err="1" smtClean="0"/>
              <a:t>Commons</a:t>
            </a:r>
            <a:r>
              <a:rPr lang="cs-CZ" sz="1200" b="1" dirty="0" smtClean="0"/>
              <a:t>, Manfred </a:t>
            </a:r>
            <a:r>
              <a:rPr lang="cs-CZ" sz="1200" b="1" dirty="0" err="1" smtClean="0"/>
              <a:t>Dohmen</a:t>
            </a:r>
            <a:r>
              <a:rPr lang="cs-CZ" sz="1200" b="1" dirty="0" smtClean="0"/>
              <a:t>, File:Marderhund.jpg</a:t>
            </a:r>
          </a:p>
          <a:p>
            <a:pPr marL="0" indent="0">
              <a:buNone/>
            </a:pPr>
            <a:r>
              <a:rPr lang="cs-CZ" sz="1200" b="1" dirty="0" smtClean="0">
                <a:hlinkClick r:id="rId5"/>
              </a:rPr>
              <a:t>http://commons.wikimedia.org/wiki/File:Marderhund.jpg</a:t>
            </a:r>
            <a:endParaRPr lang="cs-CZ" sz="1200" b="1" dirty="0" smtClean="0"/>
          </a:p>
          <a:p>
            <a:pPr marL="0" indent="0">
              <a:buNone/>
            </a:pPr>
            <a:r>
              <a:rPr lang="cs-CZ" sz="1200" b="1" dirty="0" smtClean="0"/>
              <a:t>Obrázek č. 20</a:t>
            </a:r>
            <a:r>
              <a:rPr lang="cs-CZ" sz="1200" b="1" dirty="0"/>
              <a:t>, [cit. 2011-09-29], Licence </a:t>
            </a:r>
            <a:r>
              <a:rPr lang="cs-CZ" sz="1200" b="1" dirty="0" err="1" smtClean="0"/>
              <a:t>Creative</a:t>
            </a:r>
            <a:r>
              <a:rPr lang="cs-CZ" sz="1200" b="1" dirty="0" smtClean="0"/>
              <a:t> </a:t>
            </a:r>
            <a:r>
              <a:rPr lang="cs-CZ" sz="1200" b="1" dirty="0" err="1" smtClean="0"/>
              <a:t>Commons</a:t>
            </a:r>
            <a:r>
              <a:rPr lang="cs-CZ" sz="1200" b="1" dirty="0" smtClean="0"/>
              <a:t>, </a:t>
            </a:r>
            <a:r>
              <a:rPr lang="cs-CZ" sz="1200" b="1" dirty="0" err="1" smtClean="0"/>
              <a:t>Gfee</a:t>
            </a:r>
            <a:r>
              <a:rPr lang="cs-CZ" sz="1200" b="1" dirty="0" smtClean="0"/>
              <a:t>, File:BLNC Coyote.jpg</a:t>
            </a:r>
          </a:p>
          <a:p>
            <a:pPr marL="0" indent="0">
              <a:buNone/>
            </a:pPr>
            <a:r>
              <a:rPr lang="cs-CZ" sz="1200" b="1" dirty="0" smtClean="0">
                <a:hlinkClick r:id="rId6"/>
              </a:rPr>
              <a:t>http://commons.wikimedia.org/wiki/File:BLNC_Coyote.jpg</a:t>
            </a:r>
            <a:endParaRPr lang="cs-CZ" sz="1200" b="1" dirty="0" smtClean="0"/>
          </a:p>
          <a:p>
            <a:pPr marL="0" indent="0">
              <a:buNone/>
            </a:pPr>
            <a:r>
              <a:rPr lang="cs-CZ" sz="1200" b="1" dirty="0"/>
              <a:t>Obrázek č. </a:t>
            </a:r>
            <a:r>
              <a:rPr lang="cs-CZ" sz="1200" b="1" dirty="0" smtClean="0"/>
              <a:t>21</a:t>
            </a:r>
            <a:r>
              <a:rPr lang="cs-CZ" sz="1200" b="1" dirty="0"/>
              <a:t>, [cit. 2011-09-29], Licence </a:t>
            </a:r>
            <a:r>
              <a:rPr lang="cs-CZ" sz="1200" b="1" dirty="0" smtClean="0"/>
              <a:t>Public </a:t>
            </a:r>
            <a:r>
              <a:rPr lang="cs-CZ" sz="1200" b="1" dirty="0" err="1" smtClean="0"/>
              <a:t>domaine</a:t>
            </a:r>
            <a:r>
              <a:rPr lang="cs-CZ" sz="1200" b="1" dirty="0" smtClean="0"/>
              <a:t>, R. H. </a:t>
            </a:r>
            <a:r>
              <a:rPr lang="cs-CZ" sz="1200" b="1" dirty="0" err="1" smtClean="0"/>
              <a:t>Barrett</a:t>
            </a:r>
            <a:r>
              <a:rPr lang="cs-CZ" sz="1200" b="1" dirty="0" smtClean="0"/>
              <a:t>, File:Canis </a:t>
            </a:r>
            <a:r>
              <a:rPr lang="cs-CZ" sz="1200" b="1" dirty="0" err="1" smtClean="0"/>
              <a:t>latrans</a:t>
            </a:r>
            <a:r>
              <a:rPr lang="cs-CZ" sz="1200" b="1" dirty="0" smtClean="0"/>
              <a:t> standing.jpg</a:t>
            </a:r>
          </a:p>
          <a:p>
            <a:pPr marL="0" indent="0">
              <a:buNone/>
            </a:pPr>
            <a:r>
              <a:rPr lang="cs-CZ" sz="1200" b="1" dirty="0" smtClean="0">
                <a:hlinkClick r:id="rId7"/>
              </a:rPr>
              <a:t>http://commons.wikimedia.org/wiki/File:Canis_latrans_standing.jpg</a:t>
            </a:r>
            <a:endParaRPr lang="cs-CZ" sz="1200" b="1" dirty="0" smtClean="0"/>
          </a:p>
          <a:p>
            <a:pPr marL="0" indent="0">
              <a:buNone/>
            </a:pPr>
            <a:r>
              <a:rPr lang="cs-CZ" sz="1200" b="1" dirty="0"/>
              <a:t>Obrázek č. </a:t>
            </a:r>
            <a:r>
              <a:rPr lang="cs-CZ" sz="1200" b="1" dirty="0" smtClean="0"/>
              <a:t>22</a:t>
            </a:r>
            <a:r>
              <a:rPr lang="cs-CZ" sz="1200" b="1" dirty="0"/>
              <a:t>, [cit. 2011-09-29], Licence </a:t>
            </a:r>
            <a:r>
              <a:rPr lang="cs-CZ" sz="1200" b="1" dirty="0" smtClean="0"/>
              <a:t>Public </a:t>
            </a:r>
            <a:r>
              <a:rPr lang="cs-CZ" sz="1200" b="1" dirty="0" err="1" smtClean="0"/>
              <a:t>domaine</a:t>
            </a:r>
            <a:r>
              <a:rPr lang="cs-CZ" sz="1200" b="1" dirty="0" smtClean="0"/>
              <a:t>, </a:t>
            </a:r>
            <a:r>
              <a:rPr lang="cs-CZ" sz="1200" b="1" dirty="0" err="1" smtClean="0"/>
              <a:t>Joern</a:t>
            </a:r>
            <a:r>
              <a:rPr lang="cs-CZ" sz="1200" b="1" dirty="0" smtClean="0"/>
              <a:t> </a:t>
            </a:r>
            <a:r>
              <a:rPr lang="cs-CZ" sz="1200" b="1" dirty="0" err="1" smtClean="0"/>
              <a:t>Brauns</a:t>
            </a:r>
            <a:r>
              <a:rPr lang="cs-CZ" sz="1200" b="1" dirty="0" smtClean="0"/>
              <a:t>, File:Dingo </a:t>
            </a:r>
            <a:r>
              <a:rPr lang="cs-CZ" sz="1200" b="1" dirty="0" err="1" smtClean="0"/>
              <a:t>Australia</a:t>
            </a:r>
            <a:r>
              <a:rPr lang="cs-CZ" sz="1200" b="1" dirty="0" smtClean="0"/>
              <a:t> Zoo QLD.jpg</a:t>
            </a:r>
          </a:p>
          <a:p>
            <a:pPr marL="0" indent="0">
              <a:buNone/>
            </a:pPr>
            <a:r>
              <a:rPr lang="cs-CZ" sz="1200" b="1" dirty="0" smtClean="0">
                <a:hlinkClick r:id="rId8"/>
              </a:rPr>
              <a:t>http://commons.wikimedia.org/wiki/File:Dingo_Australia_Zoo_QLD.jpg</a:t>
            </a:r>
            <a:endParaRPr lang="cs-CZ" sz="1200" b="1" dirty="0" smtClean="0"/>
          </a:p>
          <a:p>
            <a:pPr marL="0" indent="0">
              <a:buNone/>
            </a:pPr>
            <a:r>
              <a:rPr lang="cs-CZ" sz="1200" b="1" dirty="0"/>
              <a:t>Obrázek č. </a:t>
            </a:r>
            <a:r>
              <a:rPr lang="cs-CZ" sz="1200" b="1" dirty="0" smtClean="0"/>
              <a:t>23</a:t>
            </a:r>
            <a:r>
              <a:rPr lang="cs-CZ" sz="1200" b="1" dirty="0"/>
              <a:t>, [cit. 2011-09-29], Licence </a:t>
            </a:r>
            <a:r>
              <a:rPr lang="cs-CZ" sz="1200" b="1" dirty="0" err="1" smtClean="0"/>
              <a:t>Creative</a:t>
            </a:r>
            <a:r>
              <a:rPr lang="cs-CZ" sz="1200" b="1" dirty="0" smtClean="0"/>
              <a:t> </a:t>
            </a:r>
            <a:r>
              <a:rPr lang="cs-CZ" sz="1200" b="1" dirty="0" err="1" smtClean="0"/>
              <a:t>Commons</a:t>
            </a:r>
            <a:r>
              <a:rPr lang="cs-CZ" sz="1200" b="1" dirty="0" smtClean="0"/>
              <a:t>, </a:t>
            </a:r>
            <a:r>
              <a:rPr lang="cs-CZ" sz="1200" b="1" dirty="0" err="1" smtClean="0"/>
              <a:t>Quartl</a:t>
            </a:r>
            <a:r>
              <a:rPr lang="cs-CZ" sz="1200" b="1" dirty="0" smtClean="0"/>
              <a:t>, File:Dingo Front.JPG</a:t>
            </a:r>
          </a:p>
          <a:p>
            <a:pPr marL="0" indent="0">
              <a:buNone/>
            </a:pPr>
            <a:r>
              <a:rPr lang="cs-CZ" sz="1200" b="1" dirty="0" smtClean="0">
                <a:hlinkClick r:id="rId9"/>
              </a:rPr>
              <a:t>http://commons.wikimedia.org/wiki/File:Dingo_Front.JPG</a:t>
            </a:r>
            <a:endParaRPr lang="cs-CZ" sz="1200" b="1" dirty="0" smtClean="0"/>
          </a:p>
          <a:p>
            <a:pPr marL="0" indent="0">
              <a:buNone/>
            </a:pPr>
            <a:endParaRPr lang="cs-CZ" sz="1400" b="1" dirty="0" smtClean="0"/>
          </a:p>
        </p:txBody>
      </p:sp>
    </p:spTree>
    <p:extLst>
      <p:ext uri="{BB962C8B-B14F-4D97-AF65-F5344CB8AC3E}">
        <p14:creationId xmlns:p14="http://schemas.microsoft.com/office/powerpoint/2010/main" val="4064345358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b="1" dirty="0" smtClean="0"/>
              <a:t>K O N E C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4105004809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2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337</TotalTime>
  <Words>1138</Words>
  <Application>Microsoft Office PowerPoint</Application>
  <PresentationFormat>Předvádění na obrazovce (4:3)</PresentationFormat>
  <Paragraphs>233</Paragraphs>
  <Slides>18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3</vt:i4>
      </vt:variant>
      <vt:variant>
        <vt:lpstr>Nadpisy snímků</vt:lpstr>
      </vt:variant>
      <vt:variant>
        <vt:i4>18</vt:i4>
      </vt:variant>
    </vt:vector>
  </HeadingPairs>
  <TitlesOfParts>
    <vt:vector size="21" baseType="lpstr">
      <vt:lpstr>Motiv sady Office</vt:lpstr>
      <vt:lpstr>1_Motiv systému Office</vt:lpstr>
      <vt:lpstr>2_Motiv systému Office</vt:lpstr>
      <vt:lpstr>Prezentace aplikace PowerPoint</vt:lpstr>
      <vt:lpstr>Prezentace aplikace PowerPoint</vt:lpstr>
      <vt:lpstr>Přírodopis 8. třída ZOOLOGIE </vt:lpstr>
      <vt:lpstr>Šelmy psovité</vt:lpstr>
      <vt:lpstr>Šelmy psovité</vt:lpstr>
      <vt:lpstr>Vlk obecný</vt:lpstr>
      <vt:lpstr>Vlk obecný</vt:lpstr>
      <vt:lpstr>Liška obecná</vt:lpstr>
      <vt:lpstr>Liška obecná</vt:lpstr>
      <vt:lpstr>Šakal obecný</vt:lpstr>
      <vt:lpstr>Fenek berberský</vt:lpstr>
      <vt:lpstr>Mývalovec kuní (psík mývalovitý)</vt:lpstr>
      <vt:lpstr>Mývalovec kuní (psík mývalovitý)</vt:lpstr>
      <vt:lpstr>Kojot prérijní</vt:lpstr>
      <vt:lpstr>Pes dingo</vt:lpstr>
      <vt:lpstr>Prezentace aplikace PowerPoint</vt:lpstr>
      <vt:lpstr>Prezentace aplikace PowerPoint</vt:lpstr>
      <vt:lpstr>K O N E C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Psovití</dc:title>
  <dc:creator>Uživatel</dc:creator>
  <cp:lastModifiedBy>Pepa</cp:lastModifiedBy>
  <cp:revision>37</cp:revision>
  <dcterms:created xsi:type="dcterms:W3CDTF">2014-01-23T09:37:54Z</dcterms:created>
  <dcterms:modified xsi:type="dcterms:W3CDTF">2015-05-03T06:44:28Z</dcterms:modified>
</cp:coreProperties>
</file>