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5" r:id="rId3"/>
    <p:sldId id="286" r:id="rId4"/>
    <p:sldId id="257" r:id="rId5"/>
    <p:sldId id="258" r:id="rId6"/>
    <p:sldId id="272" r:id="rId7"/>
    <p:sldId id="259" r:id="rId8"/>
    <p:sldId id="261" r:id="rId9"/>
    <p:sldId id="273" r:id="rId10"/>
    <p:sldId id="264" r:id="rId11"/>
    <p:sldId id="274" r:id="rId12"/>
    <p:sldId id="265" r:id="rId13"/>
    <p:sldId id="275" r:id="rId14"/>
    <p:sldId id="266" r:id="rId15"/>
    <p:sldId id="276" r:id="rId16"/>
    <p:sldId id="271" r:id="rId17"/>
    <p:sldId id="277" r:id="rId18"/>
    <p:sldId id="267" r:id="rId19"/>
    <p:sldId id="260" r:id="rId20"/>
    <p:sldId id="278" r:id="rId21"/>
    <p:sldId id="268" r:id="rId22"/>
    <p:sldId id="279" r:id="rId23"/>
    <p:sldId id="270" r:id="rId24"/>
    <p:sldId id="269" r:id="rId25"/>
    <p:sldId id="280" r:id="rId26"/>
    <p:sldId id="263" r:id="rId27"/>
    <p:sldId id="281" r:id="rId28"/>
    <p:sldId id="282" r:id="rId29"/>
    <p:sldId id="28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8822978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801326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144430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696522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952178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760482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984439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449439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815532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1956638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447959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7056813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29167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5113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131305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668169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91251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469966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036313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91351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2455099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674628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016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670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toat2007_06_04.jpg" TargetMode="External"/><Relationship Id="rId13" Type="http://schemas.openxmlformats.org/officeDocument/2006/relationships/hyperlink" Target="http://commons.wikimedia.org/wiki/File:Martes_martes_crop.jpg" TargetMode="External"/><Relationship Id="rId3" Type="http://schemas.openxmlformats.org/officeDocument/2006/relationships/hyperlink" Target="http://commons.wikimedia.org/wiki/File:Meles_(Genus).jpg" TargetMode="External"/><Relationship Id="rId7" Type="http://schemas.openxmlformats.org/officeDocument/2006/relationships/hyperlink" Target="http://commons.wikimedia.org/wiki/File:06501.JPG" TargetMode="External"/><Relationship Id="rId12" Type="http://schemas.openxmlformats.org/officeDocument/2006/relationships/hyperlink" Target="http://commons.wikimedia.org/wiki/File:Bubo_bubo_1_(Martin_Mecnarowski).jpg" TargetMode="External"/><Relationship Id="rId2" Type="http://schemas.openxmlformats.org/officeDocument/2006/relationships/hyperlink" Target="http://commons.wikimedia.org/wiki/File:Ild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On_the_lookout....jpg" TargetMode="External"/><Relationship Id="rId11" Type="http://schemas.openxmlformats.org/officeDocument/2006/relationships/hyperlink" Target="http://commons.wikimedia.org/wiki/File:Mustela_erminea_upright.jpg" TargetMode="External"/><Relationship Id="rId5" Type="http://schemas.openxmlformats.org/officeDocument/2006/relationships/hyperlink" Target="http://commons.wikimedia.org/wiki/File:Mountain_Weasel_(Mustela_altaica).jpg" TargetMode="External"/><Relationship Id="rId10" Type="http://schemas.openxmlformats.org/officeDocument/2006/relationships/hyperlink" Target="http://commons.wikimedia.org/wiki/File:Stoat_at_British_Wildlife_Centre.jpg?uselang=cs" TargetMode="External"/><Relationship Id="rId4" Type="http://schemas.openxmlformats.org/officeDocument/2006/relationships/hyperlink" Target="http://commons.wikimedia.org/wiki/File:Sea-otter-morro-bay_13.jpg" TargetMode="External"/><Relationship Id="rId9" Type="http://schemas.openxmlformats.org/officeDocument/2006/relationships/hyperlink" Target="http://commons.wikimedia.org/wiki/File:Mustela_erminea_winter_cropped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Ilder.jpg?uselang=cs" TargetMode="External"/><Relationship Id="rId13" Type="http://schemas.openxmlformats.org/officeDocument/2006/relationships/hyperlink" Target="http://commons.wikimedia.org/wiki/File:Badger_Cornwall_2.jpg" TargetMode="External"/><Relationship Id="rId3" Type="http://schemas.openxmlformats.org/officeDocument/2006/relationships/hyperlink" Target="http://commons.wikimedia.org/wiki/File:Pine_Marten_in_Kent.jpg" TargetMode="External"/><Relationship Id="rId7" Type="http://schemas.openxmlformats.org/officeDocument/2006/relationships/hyperlink" Target="http://commons.wikimedia.org/wiki/File:Mustela_putorius-1.jpg?uselang=cs" TargetMode="External"/><Relationship Id="rId12" Type="http://schemas.openxmlformats.org/officeDocument/2006/relationships/hyperlink" Target="http://commons.wikimedia.org/wiki/File:FerretAfterShower.jpg" TargetMode="External"/><Relationship Id="rId2" Type="http://schemas.openxmlformats.org/officeDocument/2006/relationships/hyperlink" Target="http://commons.wikimedia.org/wiki/File:European_Pine_Marten_are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artes_foina_litter_7.jpg" TargetMode="External"/><Relationship Id="rId11" Type="http://schemas.openxmlformats.org/officeDocument/2006/relationships/hyperlink" Target="http://commons.wikimedia.org/wiki/File:Iltisfrettchen.jpg" TargetMode="External"/><Relationship Id="rId5" Type="http://schemas.openxmlformats.org/officeDocument/2006/relationships/hyperlink" Target="http://commons.wikimedia.org/wiki/File:Martes_foina_1_(Bohu%C5%A1_%C4%8C%C3%AD%C4%8Del).jpg" TargetMode="External"/><Relationship Id="rId10" Type="http://schemas.openxmlformats.org/officeDocument/2006/relationships/hyperlink" Target="http://commons.wikimedia.org/wiki/File:European_Polecat_area.png?uselang=cs" TargetMode="External"/><Relationship Id="rId4" Type="http://schemas.openxmlformats.org/officeDocument/2006/relationships/hyperlink" Target="http://commons.wikimedia.org/wiki/File:Beech_Marten.jpg" TargetMode="External"/><Relationship Id="rId9" Type="http://schemas.openxmlformats.org/officeDocument/2006/relationships/hyperlink" Target="http://commons.wikimedia.org/wiki/File:European_Polecat_(Mustela_putorius)-8.jpg?uselang=cs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amar_Otter_Sanctuary_-_geograph.org.uk_-_147424.jpg" TargetMode="External"/><Relationship Id="rId13" Type="http://schemas.openxmlformats.org/officeDocument/2006/relationships/hyperlink" Target="http://commons.wikimedia.org/wiki/File:Veelvraat.JPG" TargetMode="External"/><Relationship Id="rId3" Type="http://schemas.openxmlformats.org/officeDocument/2006/relationships/hyperlink" Target="http://commons.wikimedia.org/wiki/File:Badger(UO).jpg" TargetMode="External"/><Relationship Id="rId7" Type="http://schemas.openxmlformats.org/officeDocument/2006/relationships/hyperlink" Target="http://commons.wikimedia.org/wiki/File:Fischotter,_Lutra_Lutra.JPG" TargetMode="External"/><Relationship Id="rId12" Type="http://schemas.openxmlformats.org/officeDocument/2006/relationships/hyperlink" Target="http://commons.wikimedia.org/wiki/File:Gulo_gulo_1.jpg" TargetMode="External"/><Relationship Id="rId2" Type="http://schemas.openxmlformats.org/officeDocument/2006/relationships/hyperlink" Target="http://commons.wikimedia.org/wiki/File:SettEntrance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Fischotter_P1120946.jpg" TargetMode="External"/><Relationship Id="rId11" Type="http://schemas.openxmlformats.org/officeDocument/2006/relationships/hyperlink" Target="http://commons.wikimedia.org/wiki/File:Sea_otter_cropped.jpg" TargetMode="External"/><Relationship Id="rId5" Type="http://schemas.openxmlformats.org/officeDocument/2006/relationships/hyperlink" Target="http://commons.wikimedia.org/wiki/File:Fischotter_Lutra_lutra1.jpg" TargetMode="External"/><Relationship Id="rId10" Type="http://schemas.openxmlformats.org/officeDocument/2006/relationships/hyperlink" Target="http://commons.wikimedia.org/wiki/File:Adult_Sea_Otter_in_Morro_Bay.jpg" TargetMode="External"/><Relationship Id="rId4" Type="http://schemas.openxmlformats.org/officeDocument/2006/relationships/hyperlink" Target="http://commons.wikimedia.org/wiki/File:Badger-badger.jpg" TargetMode="External"/><Relationship Id="rId9" Type="http://schemas.openxmlformats.org/officeDocument/2006/relationships/hyperlink" Target="http://commons.wikimedia.org/wiki/File:Loutre2.jpg" TargetMode="External"/><Relationship Id="rId14" Type="http://schemas.openxmlformats.org/officeDocument/2006/relationships/hyperlink" Target="http://commons.wikimedia.org/wiki/File:Glouton.JPG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5406991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VY_32_INOVACE_206_Savci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Říjen 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56693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1071330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Lasicovití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809827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Lasicovití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412229727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Lasicovití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- rozmanitá velikost (drobný </a:t>
            </a:r>
            <a:r>
              <a:rPr lang="cs-CZ" sz="2800" b="1" dirty="0"/>
              <a:t>vzrůst </a:t>
            </a:r>
            <a:r>
              <a:rPr lang="cs-CZ" sz="2800" b="1" dirty="0" smtClean="0"/>
              <a:t> - lasice, větší – jezevec,  rosomák)</a:t>
            </a:r>
          </a:p>
          <a:p>
            <a:pPr marL="0" indent="0">
              <a:buNone/>
            </a:pPr>
            <a:r>
              <a:rPr lang="cs-CZ" sz="2800" b="1" dirty="0" smtClean="0"/>
              <a:t>- protáhlé štíhlé tělo</a:t>
            </a:r>
          </a:p>
          <a:p>
            <a:pPr marL="0" indent="0">
              <a:buNone/>
            </a:pPr>
            <a:r>
              <a:rPr lang="cs-CZ" sz="2800" b="1" dirty="0" smtClean="0"/>
              <a:t>- krátké nohy</a:t>
            </a:r>
          </a:p>
          <a:p>
            <a:pPr marL="0" indent="0">
              <a:buNone/>
            </a:pPr>
            <a:r>
              <a:rPr lang="cs-CZ" sz="2800" b="1" dirty="0" smtClean="0"/>
              <a:t>- nezatažitelné drápy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89040"/>
            <a:ext cx="4098032" cy="2621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31498"/>
            <a:ext cx="3584172" cy="47788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093296"/>
            <a:ext cx="73448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				</a:t>
            </a:r>
            <a:r>
              <a:rPr lang="cs-CZ" sz="1200" b="1" dirty="0" smtClean="0"/>
              <a:t>	       Obrázek č. 2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9386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Lasicovití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- </a:t>
            </a:r>
            <a:r>
              <a:rPr lang="cs-CZ" sz="2400" b="1" dirty="0" smtClean="0"/>
              <a:t>pachové žlázy v blízkosti řitního otvoru</a:t>
            </a:r>
          </a:p>
          <a:p>
            <a:pPr marL="0" indent="0">
              <a:buNone/>
            </a:pPr>
            <a:r>
              <a:rPr lang="cs-CZ" sz="2400" b="1" dirty="0" smtClean="0"/>
              <a:t>- živí se živočišnou a většina i rostlinnou potravou</a:t>
            </a:r>
          </a:p>
          <a:p>
            <a:pPr marL="0" indent="0">
              <a:buNone/>
            </a:pPr>
            <a:r>
              <a:rPr lang="cs-CZ" sz="2400" b="1" dirty="0" smtClean="0"/>
              <a:t>- mají </a:t>
            </a:r>
            <a:r>
              <a:rPr lang="cs-CZ" sz="2400" b="1" dirty="0"/>
              <a:t>vyvinutý čich, sluch a zrak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výskyt a rozšíření – všechny  kontinenty </a:t>
            </a:r>
            <a:r>
              <a:rPr lang="cs-CZ" sz="2400" b="1" dirty="0"/>
              <a:t>kromě Austrálie a Antarktidy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dvakrát více druhů než jiná čeleď šelem</a:t>
            </a:r>
          </a:p>
          <a:p>
            <a:pPr marL="0" indent="0">
              <a:buNone/>
            </a:pPr>
            <a:r>
              <a:rPr lang="cs-CZ" sz="2400" b="1" dirty="0" smtClean="0"/>
              <a:t>- obývají všechny typy prostředí</a:t>
            </a:r>
          </a:p>
          <a:p>
            <a:pPr marL="0" indent="0">
              <a:buNone/>
            </a:pPr>
            <a:r>
              <a:rPr lang="cs-CZ" sz="2400" b="1" dirty="0" smtClean="0"/>
              <a:t>- všichni umí plavat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41260" y="3717031"/>
            <a:ext cx="4079211" cy="2952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4581128"/>
            <a:ext cx="3384376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5" y="6381328"/>
            <a:ext cx="63133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		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		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9504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Lasice kolčava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nejmenší a nejhojnější šelma v ČR z čeledi lasicovití</a:t>
            </a:r>
          </a:p>
          <a:p>
            <a:pPr>
              <a:buFontTx/>
              <a:buChar char="-"/>
            </a:pPr>
            <a:r>
              <a:rPr lang="cs-CZ" sz="2400" b="1" dirty="0" smtClean="0"/>
              <a:t>potrava </a:t>
            </a:r>
            <a:r>
              <a:rPr lang="cs-CZ" sz="2400" b="1" dirty="0" smtClean="0"/>
              <a:t>- hraboši, myši, sysli </a:t>
            </a:r>
            <a:r>
              <a:rPr lang="cs-CZ" sz="2400" b="1" dirty="0"/>
              <a:t>a </a:t>
            </a:r>
            <a:r>
              <a:rPr lang="cs-CZ" sz="2400" b="1" dirty="0" smtClean="0"/>
              <a:t>křečci </a:t>
            </a:r>
            <a:endParaRPr lang="cs-CZ" sz="2400" b="1" dirty="0" smtClean="0"/>
          </a:p>
          <a:p>
            <a:pPr marL="0" indent="0">
              <a:buNone/>
            </a:pPr>
            <a:r>
              <a:rPr lang="pl-PL" sz="2400" b="1" dirty="0"/>
              <a:t>	    </a:t>
            </a:r>
            <a:r>
              <a:rPr lang="pl-PL" sz="2400" b="1" dirty="0" smtClean="0"/>
              <a:t>   - </a:t>
            </a:r>
            <a:r>
              <a:rPr lang="pl-PL" sz="2400" b="1" dirty="0" smtClean="0"/>
              <a:t>občas drobná zvěř (zajíci, králíci, koroptve</a:t>
            </a:r>
            <a:r>
              <a:rPr lang="pl-PL" sz="2400" b="1" dirty="0"/>
              <a:t>, </a:t>
            </a:r>
            <a:r>
              <a:rPr lang="pl-PL" sz="2400" b="1" dirty="0" smtClean="0"/>
              <a:t>bažanti)</a:t>
            </a:r>
          </a:p>
          <a:p>
            <a:pPr marL="0" indent="0">
              <a:buNone/>
            </a:pPr>
            <a:r>
              <a:rPr lang="pl-PL" sz="2400" b="1" dirty="0" smtClean="0"/>
              <a:t>- silný chrup </a:t>
            </a:r>
            <a:r>
              <a:rPr lang="pl-PL" sz="2400" b="1" dirty="0"/>
              <a:t>s 34 ostrými </a:t>
            </a:r>
            <a:r>
              <a:rPr lang="pl-PL" sz="2400" b="1" dirty="0" smtClean="0"/>
              <a:t>zuby</a:t>
            </a:r>
          </a:p>
          <a:p>
            <a:pPr marL="0" indent="0">
              <a:buNone/>
            </a:pPr>
            <a:r>
              <a:rPr lang="cs-CZ" sz="2400" b="1" dirty="0" smtClean="0"/>
              <a:t>- v</a:t>
            </a:r>
            <a:r>
              <a:rPr lang="fi-FI" sz="2400" b="1" dirty="0" smtClean="0"/>
              <a:t>elikost</a:t>
            </a:r>
            <a:r>
              <a:rPr lang="cs-CZ" sz="2400" b="1" dirty="0" smtClean="0"/>
              <a:t> těla</a:t>
            </a:r>
            <a:r>
              <a:rPr lang="fi-FI" sz="2400" b="1" dirty="0" smtClean="0"/>
              <a:t> 15</a:t>
            </a:r>
            <a:r>
              <a:rPr lang="cs-CZ" sz="2400" b="1" dirty="0" smtClean="0"/>
              <a:t>,</a:t>
            </a:r>
            <a:r>
              <a:rPr lang="fi-FI" sz="2400" b="1" dirty="0" smtClean="0"/>
              <a:t>5</a:t>
            </a:r>
            <a:r>
              <a:rPr lang="cs-CZ" sz="2400" b="1" dirty="0" smtClean="0"/>
              <a:t> </a:t>
            </a:r>
            <a:r>
              <a:rPr lang="fi-FI" sz="2400" b="1" dirty="0" smtClean="0"/>
              <a:t>–</a:t>
            </a:r>
            <a:r>
              <a:rPr lang="cs-CZ" sz="2400" b="1" dirty="0" smtClean="0"/>
              <a:t> </a:t>
            </a:r>
            <a:r>
              <a:rPr lang="fi-FI" sz="2400" b="1" dirty="0" smtClean="0"/>
              <a:t>26</a:t>
            </a:r>
            <a:r>
              <a:rPr lang="cs-CZ" sz="2400" b="1" dirty="0" smtClean="0"/>
              <a:t> c</a:t>
            </a:r>
            <a:r>
              <a:rPr lang="fi-FI" sz="2400" b="1" dirty="0" smtClean="0"/>
              <a:t>m</a:t>
            </a:r>
            <a:r>
              <a:rPr lang="cs-CZ" sz="2400" b="1" dirty="0" smtClean="0"/>
              <a:t>, </a:t>
            </a:r>
            <a:r>
              <a:rPr lang="fi-FI" sz="2400" b="1" dirty="0" smtClean="0"/>
              <a:t>hmotnost 30</a:t>
            </a:r>
            <a:r>
              <a:rPr lang="cs-CZ" sz="2400" b="1" dirty="0" smtClean="0"/>
              <a:t> </a:t>
            </a:r>
            <a:r>
              <a:rPr lang="fi-FI" sz="2400" b="1" dirty="0" smtClean="0"/>
              <a:t>-</a:t>
            </a:r>
            <a:r>
              <a:rPr lang="cs-CZ" sz="2400" b="1" dirty="0" smtClean="0"/>
              <a:t> </a:t>
            </a:r>
            <a:r>
              <a:rPr lang="fi-FI" sz="2400" b="1" dirty="0" smtClean="0"/>
              <a:t>160 g</a:t>
            </a:r>
            <a:endParaRPr lang="cs-CZ" sz="24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62045"/>
            <a:ext cx="4432773" cy="3075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62045"/>
            <a:ext cx="2320472" cy="3075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6309320"/>
            <a:ext cx="66967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5	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				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256557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Lasice hranostaj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- dorůstá délky 24 - 29 cm (ocasu okolo 9 cm) </a:t>
            </a:r>
          </a:p>
          <a:p>
            <a:pPr marL="0" indent="0">
              <a:buNone/>
            </a:pPr>
            <a:r>
              <a:rPr lang="cs-CZ" sz="2600" b="1" dirty="0" smtClean="0"/>
              <a:t>- hmotnost 140 - 350 g (samci výrazně větší než samice)</a:t>
            </a:r>
          </a:p>
          <a:p>
            <a:pPr marL="0" indent="0">
              <a:buNone/>
            </a:pPr>
            <a:r>
              <a:rPr lang="cs-CZ" sz="2600" b="1" dirty="0"/>
              <a:t>- typická černá špička ocasu</a:t>
            </a:r>
          </a:p>
          <a:p>
            <a:pPr marL="0" indent="0">
              <a:buNone/>
            </a:pPr>
            <a:r>
              <a:rPr lang="cs-CZ" sz="2600" b="1" dirty="0" smtClean="0"/>
              <a:t>- v zimě hustší bílý </a:t>
            </a:r>
            <a:r>
              <a:rPr lang="cs-CZ" sz="2600" b="1" dirty="0"/>
              <a:t>kožich (slavnostní roucha </a:t>
            </a:r>
            <a:r>
              <a:rPr lang="cs-CZ" sz="2600" b="1" dirty="0" smtClean="0"/>
              <a:t>- hermelín</a:t>
            </a:r>
            <a:r>
              <a:rPr lang="cs-CZ" sz="2600" b="1" dirty="0"/>
              <a:t>) </a:t>
            </a:r>
            <a:endParaRPr lang="cs-CZ" sz="2600" b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3450093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284984"/>
            <a:ext cx="4446810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165304"/>
            <a:ext cx="7560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7				  </a:t>
            </a:r>
            <a:r>
              <a:rPr lang="cs-CZ" sz="1200" b="1" dirty="0">
                <a:solidFill>
                  <a:prstClr val="white"/>
                </a:solidFill>
              </a:rPr>
              <a:t>Obrázek č.</a:t>
            </a:r>
            <a:r>
              <a:rPr lang="cs-CZ" sz="1200" b="1" dirty="0" smtClean="0">
                <a:solidFill>
                  <a:prstClr val="white"/>
                </a:solidFill>
              </a:rPr>
              <a:t> 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990554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Lasice hranostaj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- pohyb - skoky s čenichem u země (délka u samců 50 cm a u samic 30 cm</a:t>
            </a:r>
          </a:p>
          <a:p>
            <a:pPr marL="0" indent="0">
              <a:buNone/>
            </a:pPr>
            <a:r>
              <a:rPr lang="cs-CZ" sz="2600" b="1" dirty="0" smtClean="0"/>
              <a:t>- často sleduje okolí – panáčkuje</a:t>
            </a:r>
          </a:p>
          <a:p>
            <a:pPr marL="0" indent="0">
              <a:buNone/>
            </a:pPr>
            <a:r>
              <a:rPr lang="cs-CZ" sz="2600" b="1" dirty="0" smtClean="0"/>
              <a:t>- potrava - hlodavci, ptáci </a:t>
            </a:r>
            <a:r>
              <a:rPr lang="cs-CZ" sz="2600" b="1" dirty="0"/>
              <a:t>nebo jejich </a:t>
            </a:r>
            <a:r>
              <a:rPr lang="cs-CZ" sz="2600" b="1" dirty="0" smtClean="0"/>
              <a:t>vajíčka</a:t>
            </a:r>
          </a:p>
          <a:p>
            <a:pPr marL="0" indent="0">
              <a:buNone/>
            </a:pPr>
            <a:r>
              <a:rPr lang="cs-CZ" sz="2600" b="1" dirty="0" smtClean="0"/>
              <a:t>	     - v nouzi i žížaly a jiní bezobratlí</a:t>
            </a:r>
          </a:p>
          <a:p>
            <a:pPr marL="0" indent="0">
              <a:buNone/>
            </a:pPr>
            <a:r>
              <a:rPr lang="cs-CZ" sz="2600" b="1" dirty="0" smtClean="0"/>
              <a:t>- kořist </a:t>
            </a:r>
            <a:r>
              <a:rPr lang="cs-CZ" sz="2600" b="1" dirty="0"/>
              <a:t>loví </a:t>
            </a:r>
            <a:r>
              <a:rPr lang="cs-CZ" sz="2600" b="1" dirty="0" smtClean="0"/>
              <a:t>zakousnutím do krku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336" y="2996952"/>
            <a:ext cx="2591735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4005064"/>
            <a:ext cx="4906583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0022" y="6388766"/>
            <a:ext cx="85595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9		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				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222463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Kuna lesní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</a:t>
            </a:r>
            <a:r>
              <a:rPr lang="cs-CZ" sz="3100" b="1" dirty="0" smtClean="0"/>
              <a:t> </a:t>
            </a:r>
            <a:r>
              <a:rPr lang="cs-CZ" sz="2400" b="1" dirty="0" smtClean="0"/>
              <a:t>téměř celé </a:t>
            </a:r>
            <a:r>
              <a:rPr lang="cs-CZ" sz="2400" b="1" dirty="0"/>
              <a:t>území Evropy </a:t>
            </a:r>
            <a:r>
              <a:rPr lang="cs-CZ" sz="2400" b="1" dirty="0" smtClean="0"/>
              <a:t>(kromě západní </a:t>
            </a:r>
            <a:r>
              <a:rPr lang="cs-CZ" sz="2400" b="1" dirty="0"/>
              <a:t>a </a:t>
            </a:r>
            <a:r>
              <a:rPr lang="cs-CZ" sz="2400" b="1" dirty="0" smtClean="0"/>
              <a:t>severní části ), Asie 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žlutá skvrna </a:t>
            </a:r>
            <a:r>
              <a:rPr lang="cs-CZ" sz="2400" b="1" dirty="0"/>
              <a:t>na </a:t>
            </a:r>
            <a:r>
              <a:rPr lang="cs-CZ" sz="2400" b="1" dirty="0" smtClean="0"/>
              <a:t>hrdle (nikdy </a:t>
            </a:r>
            <a:r>
              <a:rPr lang="cs-CZ" sz="2400" b="1" dirty="0"/>
              <a:t>nezasahuje ke </a:t>
            </a:r>
            <a:r>
              <a:rPr lang="cs-CZ" sz="2400" b="1" dirty="0" smtClean="0"/>
              <a:t>končetinám) </a:t>
            </a:r>
          </a:p>
          <a:p>
            <a:pPr marL="0" indent="0">
              <a:buNone/>
            </a:pPr>
            <a:r>
              <a:rPr lang="cs-CZ" sz="2400" b="1" dirty="0" smtClean="0"/>
              <a:t>- větší ušní boltce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sídlí v </a:t>
            </a:r>
            <a:r>
              <a:rPr lang="cs-CZ" sz="2400" b="1" dirty="0"/>
              <a:t>dutinách stromů (vyhýbá se setkání s člověkem) </a:t>
            </a:r>
          </a:p>
          <a:p>
            <a:pPr marL="0" indent="0">
              <a:buNone/>
            </a:pPr>
            <a:r>
              <a:rPr lang="cs-CZ" sz="2400" b="1" dirty="0" smtClean="0"/>
              <a:t>- tlapky </a:t>
            </a:r>
            <a:r>
              <a:rPr lang="cs-CZ" sz="2400" b="1" dirty="0"/>
              <a:t>naspodu </a:t>
            </a:r>
            <a:r>
              <a:rPr lang="cs-CZ" sz="2400" b="1" dirty="0" smtClean="0"/>
              <a:t>osrstěné </a:t>
            </a:r>
            <a:endParaRPr lang="cs-CZ" sz="2400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1" y="3413741"/>
            <a:ext cx="4560302" cy="3183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13740"/>
            <a:ext cx="2232248" cy="31836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6361138"/>
            <a:ext cx="54726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11		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	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7229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Kuna lesní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hmotnost 0,8 -</a:t>
            </a:r>
            <a:r>
              <a:rPr lang="cs-CZ" sz="2400" b="1" dirty="0"/>
              <a:t>1</a:t>
            </a:r>
            <a:r>
              <a:rPr lang="cs-CZ" sz="2400" b="1" dirty="0" smtClean="0"/>
              <a:t>, 6 </a:t>
            </a:r>
            <a:r>
              <a:rPr lang="cs-CZ" sz="2400" b="1" dirty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těla </a:t>
            </a:r>
            <a:r>
              <a:rPr lang="cs-CZ" sz="2400" b="1" dirty="0" smtClean="0"/>
              <a:t>samců 48 - 53 cm, samic 40 - 45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délka ocasu 23 - 28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potrava – menší savci</a:t>
            </a:r>
            <a:r>
              <a:rPr lang="cs-CZ" sz="2400" b="1" dirty="0"/>
              <a:t>, ptáci, hmyz, žáby, ale i ptačí vejce, různé </a:t>
            </a:r>
            <a:r>
              <a:rPr lang="cs-CZ" sz="2400" b="1" dirty="0" smtClean="0"/>
              <a:t>plody, med</a:t>
            </a:r>
            <a:r>
              <a:rPr lang="cs-CZ" sz="2400" b="1" dirty="0"/>
              <a:t>, </a:t>
            </a:r>
            <a:r>
              <a:rPr lang="cs-CZ" sz="2400" b="1" dirty="0" smtClean="0"/>
              <a:t>příležitostně mršiny</a:t>
            </a:r>
          </a:p>
          <a:p>
            <a:pPr marL="0" indent="0">
              <a:buNone/>
            </a:pPr>
            <a:r>
              <a:rPr lang="cs-CZ" sz="2400" b="1" dirty="0" smtClean="0"/>
              <a:t>- vynikající </a:t>
            </a:r>
            <a:r>
              <a:rPr lang="en-US" sz="2400" b="1" dirty="0" err="1" smtClean="0"/>
              <a:t>sluch</a:t>
            </a:r>
            <a:r>
              <a:rPr lang="en-US" sz="2400" b="1" dirty="0" smtClean="0"/>
              <a:t> </a:t>
            </a:r>
            <a:r>
              <a:rPr lang="en-US" sz="2400" b="1" dirty="0"/>
              <a:t>a </a:t>
            </a:r>
            <a:r>
              <a:rPr lang="en-US" sz="2400" b="1" dirty="0" err="1" smtClean="0"/>
              <a:t>zrak</a:t>
            </a:r>
            <a:endParaRPr lang="cs-CZ" sz="2400" b="1" dirty="0"/>
          </a:p>
          <a:p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38" y="3881826"/>
            <a:ext cx="3910401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881825"/>
            <a:ext cx="4557516" cy="25922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0138" y="6237312"/>
            <a:ext cx="61740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13		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		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47279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Kuna skalní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výskyt </a:t>
            </a:r>
            <a:r>
              <a:rPr lang="cs-CZ" sz="2400" b="1" dirty="0"/>
              <a:t>v Evropě i </a:t>
            </a:r>
            <a:r>
              <a:rPr lang="cs-CZ" sz="2400" b="1" dirty="0" smtClean="0"/>
              <a:t>Asii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tělo </a:t>
            </a:r>
            <a:r>
              <a:rPr lang="cs-CZ" sz="2400" b="1" dirty="0"/>
              <a:t>s hedvábnou srstí a bílou </a:t>
            </a:r>
            <a:r>
              <a:rPr lang="cs-CZ" sz="2400" b="1" dirty="0" smtClean="0"/>
              <a:t>náprsenkou (vybíhá na končetiny)</a:t>
            </a:r>
          </a:p>
          <a:p>
            <a:pPr marL="0" indent="0">
              <a:buNone/>
            </a:pPr>
            <a:r>
              <a:rPr lang="cs-CZ" sz="2400" b="1" dirty="0" smtClean="0"/>
              <a:t>- dorůstá </a:t>
            </a:r>
            <a:r>
              <a:rPr lang="cs-CZ" sz="2400" b="1" dirty="0"/>
              <a:t>délky 30-50 </a:t>
            </a:r>
            <a:r>
              <a:rPr lang="cs-CZ" sz="2400" b="1" dirty="0" smtClean="0"/>
              <a:t>cm (ocas až </a:t>
            </a:r>
            <a:r>
              <a:rPr lang="cs-CZ" sz="2400" b="1" dirty="0"/>
              <a:t>20 </a:t>
            </a:r>
            <a:r>
              <a:rPr lang="cs-CZ" sz="2400" b="1" dirty="0" smtClean="0"/>
              <a:t>cm)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hmotnost až </a:t>
            </a:r>
            <a:r>
              <a:rPr lang="cs-CZ" sz="2400" b="1" dirty="0"/>
              <a:t>2,3 </a:t>
            </a:r>
            <a:r>
              <a:rPr lang="cs-CZ" sz="2400" b="1" dirty="0" smtClean="0"/>
              <a:t>kg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303743"/>
            <a:ext cx="6480720" cy="3167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6237312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39768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Kuna skalní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polštářky </a:t>
            </a:r>
            <a:r>
              <a:rPr lang="cs-CZ" sz="2400" b="1" dirty="0"/>
              <a:t>na tlapkách nemá pokryté </a:t>
            </a:r>
            <a:r>
              <a:rPr lang="cs-CZ" sz="2400" b="1" dirty="0" smtClean="0"/>
              <a:t>srstí</a:t>
            </a:r>
          </a:p>
          <a:p>
            <a:pPr marL="0" indent="0">
              <a:buNone/>
            </a:pPr>
            <a:r>
              <a:rPr lang="cs-CZ" sz="2400" b="1" dirty="0" smtClean="0"/>
              <a:t>- potrava - hlodavci </a:t>
            </a:r>
            <a:r>
              <a:rPr lang="cs-CZ" sz="2400" b="1" dirty="0"/>
              <a:t>a </a:t>
            </a:r>
            <a:r>
              <a:rPr lang="cs-CZ" sz="2400" b="1" dirty="0" smtClean="0"/>
              <a:t>další drobní </a:t>
            </a:r>
            <a:r>
              <a:rPr lang="cs-CZ" sz="2400" b="1" dirty="0"/>
              <a:t>savci, </a:t>
            </a:r>
            <a:r>
              <a:rPr lang="cs-CZ" sz="2400" b="1" dirty="0" smtClean="0"/>
              <a:t>drůbež </a:t>
            </a:r>
            <a:r>
              <a:rPr lang="cs-CZ" sz="2400" b="1" dirty="0"/>
              <a:t>a </a:t>
            </a:r>
            <a:r>
              <a:rPr lang="cs-CZ" sz="2400" b="1" dirty="0" smtClean="0"/>
              <a:t>vajíčka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    - na </a:t>
            </a:r>
            <a:r>
              <a:rPr lang="cs-CZ" sz="2400" b="1" dirty="0"/>
              <a:t>podzim tvoří většinu jídelníčku </a:t>
            </a:r>
            <a:r>
              <a:rPr lang="cs-CZ" sz="2400" b="1" dirty="0" smtClean="0"/>
              <a:t>ovoce</a:t>
            </a:r>
          </a:p>
          <a:p>
            <a:pPr marL="0" indent="0">
              <a:buNone/>
            </a:pPr>
            <a:r>
              <a:rPr lang="cs-CZ" sz="2400" b="1" dirty="0" smtClean="0"/>
              <a:t>- obávaná návštěvnice kurníků (často zakousne </a:t>
            </a:r>
            <a:r>
              <a:rPr lang="cs-CZ" sz="2400" b="1" dirty="0"/>
              <a:t>všechny slepice, aniž by je </a:t>
            </a:r>
            <a:r>
              <a:rPr lang="cs-CZ" sz="2400" b="1" dirty="0" smtClean="0"/>
              <a:t>žrala nebo vysávala krev)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85918"/>
            <a:ext cx="4134238" cy="2754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85918"/>
            <a:ext cx="3672582" cy="2754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021288"/>
            <a:ext cx="72728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</a:t>
            </a:r>
            <a:r>
              <a:rPr lang="cs-CZ" sz="1200" b="1" dirty="0" smtClean="0"/>
              <a:t>. 16 					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/>
              <a:t> </a:t>
            </a:r>
            <a:r>
              <a:rPr lang="cs-CZ" sz="1200" b="1" dirty="0" smtClean="0">
                <a:solidFill>
                  <a:schemeClr val="bg1"/>
                </a:solidFill>
              </a:rPr>
              <a:t>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98288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Tchoř tmavý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Evropa, západní </a:t>
            </a:r>
            <a:r>
              <a:rPr lang="cs-CZ" sz="2400" b="1" dirty="0"/>
              <a:t>části Asie</a:t>
            </a:r>
          </a:p>
          <a:p>
            <a:pPr marL="0" indent="0">
              <a:buNone/>
            </a:pPr>
            <a:r>
              <a:rPr lang="cs-CZ" sz="2400" b="1" dirty="0" smtClean="0"/>
              <a:t>- menší </a:t>
            </a:r>
            <a:r>
              <a:rPr lang="cs-CZ" sz="2400" b="1" dirty="0"/>
              <a:t>šelma, dlouhá </a:t>
            </a:r>
            <a:r>
              <a:rPr lang="cs-CZ" sz="2400" b="1" dirty="0" smtClean="0"/>
              <a:t>33 - </a:t>
            </a:r>
            <a:r>
              <a:rPr lang="cs-CZ" sz="2400" b="1" dirty="0"/>
              <a:t>44 cm </a:t>
            </a:r>
            <a:r>
              <a:rPr lang="cs-CZ" sz="2400" b="1" dirty="0" smtClean="0"/>
              <a:t>(ocas </a:t>
            </a:r>
            <a:r>
              <a:rPr lang="cs-CZ" sz="2400" b="1" dirty="0"/>
              <a:t>10 – 18 </a:t>
            </a:r>
            <a:r>
              <a:rPr lang="cs-CZ" sz="2400" b="1" dirty="0" smtClean="0"/>
              <a:t>cm)</a:t>
            </a:r>
          </a:p>
          <a:p>
            <a:pPr marL="0" indent="0">
              <a:buNone/>
            </a:pPr>
            <a:r>
              <a:rPr lang="cs-CZ" sz="2400" b="1" dirty="0" smtClean="0"/>
              <a:t>- hmotnost cca </a:t>
            </a:r>
            <a:r>
              <a:rPr lang="cs-CZ" sz="2400" b="1" dirty="0"/>
              <a:t>1 </a:t>
            </a:r>
            <a:r>
              <a:rPr lang="cs-CZ" sz="2400" b="1" dirty="0" smtClean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prstClr val="black"/>
                </a:solidFill>
              </a:rPr>
              <a:t>odlišitelný díky </a:t>
            </a:r>
            <a:r>
              <a:rPr lang="cs-CZ" sz="2400" b="1" dirty="0">
                <a:solidFill>
                  <a:prstClr val="black"/>
                </a:solidFill>
              </a:rPr>
              <a:t>bílé </a:t>
            </a:r>
            <a:r>
              <a:rPr lang="cs-CZ" sz="2400" b="1" dirty="0" smtClean="0">
                <a:solidFill>
                  <a:prstClr val="black"/>
                </a:solidFill>
              </a:rPr>
              <a:t>kresbě </a:t>
            </a:r>
            <a:r>
              <a:rPr lang="cs-CZ" sz="2400" b="1" dirty="0">
                <a:solidFill>
                  <a:prstClr val="black"/>
                </a:solidFill>
              </a:rPr>
              <a:t>na stranách hlavy 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924944"/>
            <a:ext cx="5400600" cy="359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9712" y="6309320"/>
            <a:ext cx="2016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42394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Tchoř tmavý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potrava - loví </a:t>
            </a:r>
            <a:r>
              <a:rPr lang="cs-CZ" sz="2400" b="1" dirty="0"/>
              <a:t>ptáky, drobné savce, žáby, </a:t>
            </a:r>
            <a:r>
              <a:rPr lang="cs-CZ" sz="2400" b="1" dirty="0" smtClean="0"/>
              <a:t>ryby</a:t>
            </a:r>
          </a:p>
          <a:p>
            <a:pPr marL="0" indent="0">
              <a:buNone/>
            </a:pPr>
            <a:r>
              <a:rPr lang="cs-CZ" sz="2400" b="1" dirty="0" smtClean="0"/>
              <a:t>	     - vyplení </a:t>
            </a:r>
            <a:r>
              <a:rPr lang="cs-CZ" sz="2400" b="1" dirty="0"/>
              <a:t>kurník, králíkárnu, </a:t>
            </a:r>
            <a:r>
              <a:rPr lang="cs-CZ" sz="2400" b="1" dirty="0" smtClean="0"/>
              <a:t>usmrtí slepice na dvoře</a:t>
            </a:r>
          </a:p>
          <a:p>
            <a:pPr marL="0" indent="0">
              <a:buNone/>
            </a:pPr>
            <a:r>
              <a:rPr lang="cs-CZ" sz="2400" b="1" dirty="0" smtClean="0"/>
              <a:t>- výskyt </a:t>
            </a:r>
            <a:r>
              <a:rPr lang="cs-CZ" sz="2400" b="1" dirty="0"/>
              <a:t>- podmáčená a vlhká území </a:t>
            </a:r>
          </a:p>
          <a:p>
            <a:pPr marL="0" indent="0">
              <a:buNone/>
            </a:pPr>
            <a:r>
              <a:rPr lang="cs-CZ" sz="2400" b="1" dirty="0" smtClean="0"/>
              <a:t>- řitní pachové </a:t>
            </a:r>
            <a:r>
              <a:rPr lang="cs-CZ" sz="2400" b="1" dirty="0"/>
              <a:t>žlázy </a:t>
            </a:r>
            <a:r>
              <a:rPr lang="cs-CZ" sz="2400" b="1" dirty="0" smtClean="0"/>
              <a:t>– výměšek zapáchá (obrana</a:t>
            </a:r>
            <a:r>
              <a:rPr lang="cs-CZ" sz="2400" b="1" dirty="0"/>
              <a:t>, značkování teritoria) 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918" y="2992578"/>
            <a:ext cx="5616624" cy="3567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66918" y="6331446"/>
            <a:ext cx="20850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5106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Tchoř světlý (tchoř stepní, tchoř plavý)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oblasti </a:t>
            </a:r>
            <a:r>
              <a:rPr lang="cs-CZ" sz="2400" b="1" dirty="0"/>
              <a:t>Ruska, Mongolska a Číny, </a:t>
            </a:r>
            <a:r>
              <a:rPr lang="cs-CZ" sz="2400" b="1" dirty="0" smtClean="0"/>
              <a:t>jihovýchodní Evropy</a:t>
            </a:r>
          </a:p>
          <a:p>
            <a:pPr marL="0" indent="0">
              <a:buNone/>
            </a:pPr>
            <a:r>
              <a:rPr lang="cs-CZ" sz="2400" b="1" dirty="0" smtClean="0"/>
              <a:t>- území ČR - západní </a:t>
            </a:r>
            <a:r>
              <a:rPr lang="cs-CZ" sz="2400" b="1" dirty="0"/>
              <a:t>hranice jeho rozšíření</a:t>
            </a:r>
          </a:p>
          <a:p>
            <a:pPr marL="0" indent="0">
              <a:buNone/>
            </a:pPr>
            <a:r>
              <a:rPr lang="cs-CZ" sz="2400" b="1" dirty="0" smtClean="0"/>
              <a:t>- velikost 34 - </a:t>
            </a:r>
            <a:r>
              <a:rPr lang="cs-CZ" sz="2400" b="1" dirty="0"/>
              <a:t>37 cm (</a:t>
            </a:r>
            <a:r>
              <a:rPr lang="cs-CZ" sz="2400" b="1" dirty="0" smtClean="0"/>
              <a:t>ocas 12-17 cm, světlý, konec tmavý))</a:t>
            </a:r>
          </a:p>
          <a:p>
            <a:pPr marL="0" indent="0">
              <a:buNone/>
            </a:pPr>
            <a:r>
              <a:rPr lang="cs-CZ" sz="2400" b="1" dirty="0" smtClean="0"/>
              <a:t>- světlé</a:t>
            </a:r>
            <a:r>
              <a:rPr lang="cs-CZ" sz="2400" b="1" dirty="0"/>
              <a:t>, převážně žlutavé </a:t>
            </a:r>
            <a:r>
              <a:rPr lang="cs-CZ" sz="2400" b="1" dirty="0" smtClean="0"/>
              <a:t>zbarvení na hřbetě </a:t>
            </a:r>
            <a:r>
              <a:rPr lang="cs-CZ" sz="2400" b="1" dirty="0"/>
              <a:t>a </a:t>
            </a:r>
            <a:r>
              <a:rPr lang="cs-CZ" sz="2400" b="1" dirty="0" smtClean="0"/>
              <a:t>bocích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hmotnost cca 1 kilogram</a:t>
            </a: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429001"/>
            <a:ext cx="4894866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6270249"/>
            <a:ext cx="2016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18693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Tchoř světlý (tchoř stepní, tchoř plavý)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okraje </a:t>
            </a:r>
            <a:r>
              <a:rPr lang="cs-CZ" sz="2400" b="1" dirty="0"/>
              <a:t>boltců a oblast kolem čenichu </a:t>
            </a:r>
            <a:r>
              <a:rPr lang="cs-CZ" sz="2400" b="1" dirty="0" smtClean="0"/>
              <a:t>bělavé</a:t>
            </a:r>
          </a:p>
          <a:p>
            <a:pPr marL="0" indent="0">
              <a:buNone/>
            </a:pPr>
            <a:r>
              <a:rPr lang="cs-CZ" sz="2400" b="1" dirty="0" smtClean="0"/>
              <a:t>- často </a:t>
            </a:r>
            <a:r>
              <a:rPr lang="cs-CZ" sz="2400" b="1" dirty="0"/>
              <a:t>loví sysla </a:t>
            </a:r>
            <a:r>
              <a:rPr lang="cs-CZ" sz="2400" b="1" dirty="0" smtClean="0"/>
              <a:t>(kopíruje </a:t>
            </a:r>
            <a:r>
              <a:rPr lang="cs-CZ" sz="2400" b="1" dirty="0"/>
              <a:t>jeho výskyt v </a:t>
            </a:r>
            <a:r>
              <a:rPr lang="cs-CZ" sz="2400" b="1" dirty="0" smtClean="0"/>
              <a:t>ČR)</a:t>
            </a:r>
          </a:p>
          <a:p>
            <a:pPr marL="0" indent="0">
              <a:buNone/>
            </a:pPr>
            <a:r>
              <a:rPr lang="cs-CZ" sz="2400" b="1" dirty="0" smtClean="0"/>
              <a:t>- potrava - hraboši, křečci, králíci, někdy brouci</a:t>
            </a:r>
          </a:p>
          <a:p>
            <a:pPr marL="0" indent="0">
              <a:buNone/>
            </a:pPr>
            <a:r>
              <a:rPr lang="cs-CZ" sz="2400" b="1" dirty="0" smtClean="0"/>
              <a:t>	     - vyplení ptačí hnízdo, u vody </a:t>
            </a:r>
            <a:r>
              <a:rPr lang="cs-CZ" sz="2400" b="1" dirty="0"/>
              <a:t>loví ryby a </a:t>
            </a:r>
            <a:r>
              <a:rPr lang="cs-CZ" sz="2400" b="1" dirty="0" smtClean="0"/>
              <a:t>žáby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996953"/>
            <a:ext cx="3947015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7744" y="6309320"/>
            <a:ext cx="19735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53134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Fretka domácí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5661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domestikována </a:t>
            </a:r>
            <a:r>
              <a:rPr lang="cs-CZ" sz="2400" b="1" dirty="0"/>
              <a:t>ze tchoře tmavého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hmotnost - samec 1,5 </a:t>
            </a:r>
            <a:r>
              <a:rPr lang="cs-CZ" sz="2400" b="1" dirty="0"/>
              <a:t>- 1,8 kg, </a:t>
            </a:r>
            <a:r>
              <a:rPr lang="cs-CZ" sz="2400" b="1" dirty="0" smtClean="0"/>
              <a:t>samice  </a:t>
            </a:r>
            <a:r>
              <a:rPr lang="cs-CZ" sz="2400" b="1" dirty="0"/>
              <a:t>0,6 </a:t>
            </a:r>
            <a:r>
              <a:rPr lang="cs-CZ" sz="2400" b="1" dirty="0" smtClean="0"/>
              <a:t> - </a:t>
            </a:r>
            <a:r>
              <a:rPr lang="cs-CZ" sz="2400" b="1" dirty="0"/>
              <a:t>1 kg</a:t>
            </a:r>
          </a:p>
          <a:p>
            <a:pPr marL="0" indent="0">
              <a:buNone/>
            </a:pPr>
            <a:r>
              <a:rPr lang="cs-CZ" sz="2400" b="1" dirty="0" smtClean="0"/>
              <a:t>- délka těla - samec </a:t>
            </a:r>
            <a:r>
              <a:rPr lang="cs-CZ" sz="2400" b="1" dirty="0"/>
              <a:t>42 - 46 cm </a:t>
            </a:r>
            <a:r>
              <a:rPr lang="cs-CZ" sz="2400" b="1" dirty="0" smtClean="0"/>
              <a:t>(+ ocas 16 </a:t>
            </a:r>
            <a:r>
              <a:rPr lang="cs-CZ" sz="2400" b="1" dirty="0"/>
              <a:t>- 18 </a:t>
            </a:r>
            <a:r>
              <a:rPr lang="cs-CZ" sz="2400" b="1" dirty="0" smtClean="0"/>
              <a:t>cm), samice </a:t>
            </a:r>
            <a:r>
              <a:rPr lang="cs-CZ" sz="2400" b="1" dirty="0"/>
              <a:t>28 - 36 cm </a:t>
            </a:r>
            <a:r>
              <a:rPr lang="cs-CZ" sz="2400" b="1" dirty="0" smtClean="0"/>
              <a:t>(+ ocas </a:t>
            </a:r>
            <a:r>
              <a:rPr lang="cs-CZ" sz="2400" b="1" dirty="0"/>
              <a:t>14 - 15 </a:t>
            </a:r>
            <a:r>
              <a:rPr lang="cs-CZ" sz="2400" b="1" dirty="0" smtClean="0"/>
              <a:t>cm)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se </a:t>
            </a:r>
            <a:r>
              <a:rPr lang="cs-CZ" sz="2400" b="1" dirty="0"/>
              <a:t>psem a kočkou jedna ze </a:t>
            </a:r>
            <a:r>
              <a:rPr lang="cs-CZ" sz="2400" b="1" dirty="0" smtClean="0"/>
              <a:t>3 </a:t>
            </a:r>
            <a:r>
              <a:rPr lang="cs-CZ" sz="2400" b="1" dirty="0"/>
              <a:t>domestikovaných šelem 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400" b="1" dirty="0"/>
          </a:p>
          <a:p>
            <a:pPr marL="0" indent="0">
              <a:buNone/>
            </a:pPr>
            <a:r>
              <a:rPr lang="cs-CZ" sz="2400" b="1" dirty="0" smtClean="0"/>
              <a:t>- využívána </a:t>
            </a:r>
            <a:r>
              <a:rPr lang="cs-CZ" sz="2400" b="1" dirty="0"/>
              <a:t>k chytání a vyhánění myší, králíků, </a:t>
            </a:r>
            <a:r>
              <a:rPr lang="cs-CZ" sz="2400" b="1" dirty="0" smtClean="0"/>
              <a:t>hlodavců </a:t>
            </a:r>
            <a:r>
              <a:rPr lang="cs-CZ" sz="2400" b="1" dirty="0"/>
              <a:t>z nor,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k </a:t>
            </a:r>
            <a:r>
              <a:rPr lang="cs-CZ" sz="2400" b="1" dirty="0" smtClean="0"/>
              <a:t>protahování </a:t>
            </a:r>
            <a:r>
              <a:rPr lang="cs-CZ" sz="2400" b="1" dirty="0"/>
              <a:t>lan dlouhým potrubím a v kožešnickém průmyslu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356991"/>
            <a:ext cx="2314937" cy="2358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56992"/>
            <a:ext cx="2949719" cy="2358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5490336"/>
            <a:ext cx="49685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22			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37270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Jezevec lesní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ČR je největší </a:t>
            </a:r>
            <a:r>
              <a:rPr lang="cs-CZ" sz="2400" b="1" dirty="0" smtClean="0"/>
              <a:t>lasicovitá </a:t>
            </a:r>
            <a:r>
              <a:rPr lang="cs-CZ" sz="2400" b="1" dirty="0"/>
              <a:t>šelma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hmotnost </a:t>
            </a:r>
            <a:r>
              <a:rPr lang="cs-CZ" sz="2400" b="1" dirty="0"/>
              <a:t>až 20 kg, délka až </a:t>
            </a:r>
            <a:r>
              <a:rPr lang="cs-CZ" sz="2400" b="1" dirty="0" smtClean="0"/>
              <a:t>85 - 100 cm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téměř  bílá hlava, </a:t>
            </a:r>
            <a:r>
              <a:rPr lang="cs-CZ" sz="2400" b="1" dirty="0"/>
              <a:t>po </a:t>
            </a:r>
            <a:r>
              <a:rPr lang="cs-CZ" sz="2400" b="1" dirty="0" smtClean="0"/>
              <a:t>stranách </a:t>
            </a:r>
            <a:r>
              <a:rPr lang="cs-CZ" sz="2400" b="1" dirty="0"/>
              <a:t>široké černé </a:t>
            </a:r>
            <a:r>
              <a:rPr lang="cs-CZ" sz="2400" b="1" dirty="0" smtClean="0"/>
              <a:t>pruhy</a:t>
            </a:r>
          </a:p>
          <a:p>
            <a:pPr marL="0" indent="0">
              <a:buNone/>
            </a:pPr>
            <a:r>
              <a:rPr lang="cs-CZ" sz="2400" b="1" dirty="0" smtClean="0"/>
              <a:t>- ploskochodec</a:t>
            </a:r>
            <a:r>
              <a:rPr lang="cs-CZ" sz="2400" b="1" dirty="0"/>
              <a:t>, na předních končetinách dlouhé drápy - hrabání </a:t>
            </a:r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3195200"/>
            <a:ext cx="4248472" cy="3189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343" y="3195200"/>
            <a:ext cx="3880799" cy="3189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165304"/>
            <a:ext cx="66282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24					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  25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144240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Jezevec lesní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- pár </a:t>
            </a:r>
            <a:r>
              <a:rPr lang="cs-CZ" sz="2600" b="1" dirty="0"/>
              <a:t>žije v noře - vede k ní několik </a:t>
            </a:r>
            <a:r>
              <a:rPr lang="cs-CZ" sz="2600" b="1" dirty="0" smtClean="0"/>
              <a:t>5-10 m dlouhých </a:t>
            </a:r>
            <a:r>
              <a:rPr lang="cs-CZ" sz="2600" b="1" dirty="0"/>
              <a:t>chodeb </a:t>
            </a:r>
          </a:p>
          <a:p>
            <a:pPr marL="0" indent="0">
              <a:buNone/>
            </a:pPr>
            <a:r>
              <a:rPr lang="cs-CZ" sz="2600" b="1" dirty="0" smtClean="0"/>
              <a:t>- zimní </a:t>
            </a:r>
            <a:r>
              <a:rPr lang="cs-CZ" sz="2600" b="1" dirty="0"/>
              <a:t>spánek - není pravý spáč (výrazně mu neklesají životní funkce) </a:t>
            </a:r>
          </a:p>
          <a:p>
            <a:pPr marL="0" indent="0">
              <a:buNone/>
            </a:pPr>
            <a:r>
              <a:rPr lang="cs-CZ" sz="2600" b="1" dirty="0" smtClean="0"/>
              <a:t>- velmi </a:t>
            </a:r>
            <a:r>
              <a:rPr lang="cs-CZ" sz="2600" b="1" dirty="0"/>
              <a:t>čistotný - trus ukládá mimo </a:t>
            </a:r>
            <a:r>
              <a:rPr lang="cs-CZ" sz="2600" b="1" dirty="0" smtClean="0"/>
              <a:t>noru (v noře ani zbytky potravy) </a:t>
            </a:r>
            <a:endParaRPr lang="cs-CZ" sz="2600" b="1" dirty="0"/>
          </a:p>
          <a:p>
            <a:pPr marL="0" indent="0">
              <a:buNone/>
            </a:pPr>
            <a:r>
              <a:rPr lang="cs-CZ" sz="2600" b="1" dirty="0" smtClean="0"/>
              <a:t>- všežravec </a:t>
            </a:r>
            <a:endParaRPr lang="cs-CZ" sz="2600" b="1" dirty="0"/>
          </a:p>
          <a:p>
            <a:pPr marL="0" indent="0">
              <a:buNone/>
            </a:pPr>
            <a:r>
              <a:rPr lang="cs-CZ" sz="2600" b="1" dirty="0" smtClean="0"/>
              <a:t>- utajená </a:t>
            </a:r>
            <a:r>
              <a:rPr lang="cs-CZ" sz="2600" b="1" dirty="0"/>
              <a:t>březost 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692063"/>
            <a:ext cx="2664296" cy="1928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88668"/>
            <a:ext cx="4176463" cy="3132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6381328"/>
            <a:ext cx="51845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26 			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27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96224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Vydra říční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adaptace </a:t>
            </a:r>
            <a:r>
              <a:rPr lang="cs-CZ" sz="2400" b="1" dirty="0"/>
              <a:t>na život ve vodě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	- meziprstní </a:t>
            </a:r>
            <a:r>
              <a:rPr lang="cs-CZ" sz="2400" b="1" dirty="0"/>
              <a:t>plovací </a:t>
            </a:r>
            <a:r>
              <a:rPr lang="cs-CZ" sz="2400" b="1" dirty="0" smtClean="0"/>
              <a:t>blány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jemná </a:t>
            </a:r>
            <a:r>
              <a:rPr lang="cs-CZ" sz="2400" b="1" dirty="0"/>
              <a:t>hustá zmaštěná </a:t>
            </a:r>
            <a:r>
              <a:rPr lang="cs-CZ" sz="2400" b="1" dirty="0" smtClean="0"/>
              <a:t>srst  (</a:t>
            </a:r>
            <a:r>
              <a:rPr lang="pt-BR" sz="2400" b="1" dirty="0" smtClean="0"/>
              <a:t>na </a:t>
            </a:r>
            <a:r>
              <a:rPr lang="pt-BR" sz="2400" b="1" dirty="0"/>
              <a:t>břiše </a:t>
            </a:r>
            <a:r>
              <a:rPr lang="pt-BR" sz="2400" b="1" dirty="0" smtClean="0"/>
              <a:t>na </a:t>
            </a:r>
            <a:r>
              <a:rPr lang="pt-BR" sz="2400" b="1" dirty="0"/>
              <a:t>1 cm</a:t>
            </a:r>
            <a:r>
              <a:rPr lang="pt-BR" sz="2400" b="1" baseline="30000" dirty="0"/>
              <a:t>2</a:t>
            </a:r>
            <a:r>
              <a:rPr lang="pt-BR" sz="2400" b="1" dirty="0"/>
              <a:t> </a:t>
            </a:r>
            <a:r>
              <a:rPr lang="cs-CZ" sz="2400" b="1" dirty="0" smtClean="0"/>
              <a:t> </a:t>
            </a:r>
            <a:r>
              <a:rPr lang="pt-BR" sz="2400" b="1" dirty="0" smtClean="0"/>
              <a:t>50 </a:t>
            </a:r>
            <a:r>
              <a:rPr lang="pt-BR" sz="2400" b="1" dirty="0"/>
              <a:t>000 </a:t>
            </a:r>
            <a:r>
              <a:rPr lang="pt-BR" sz="2400" b="1" dirty="0" smtClean="0"/>
              <a:t>chlupů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malé </a:t>
            </a:r>
            <a:r>
              <a:rPr lang="cs-CZ" sz="2400" b="1" dirty="0"/>
              <a:t>ušní boltce - při potopení je uzavírá, uzavírá i nosní </a:t>
            </a:r>
            <a:r>
              <a:rPr lang="cs-CZ" sz="2400" b="1" dirty="0" smtClean="0"/>
              <a:t>otvory </a:t>
            </a:r>
          </a:p>
          <a:p>
            <a:pPr marL="0" indent="0">
              <a:buNone/>
            </a:pPr>
            <a:r>
              <a:rPr lang="cs-CZ" sz="2400" b="1" dirty="0" smtClean="0"/>
              <a:t>- silný </a:t>
            </a:r>
            <a:r>
              <a:rPr lang="cs-CZ" sz="2400" b="1" dirty="0"/>
              <a:t>ocas - </a:t>
            </a:r>
            <a:r>
              <a:rPr lang="cs-CZ" sz="2400" b="1" dirty="0" smtClean="0"/>
              <a:t>kormidlo</a:t>
            </a:r>
          </a:p>
          <a:p>
            <a:pPr marL="0" indent="0">
              <a:buNone/>
            </a:pPr>
            <a:r>
              <a:rPr lang="cs-CZ" sz="2400" b="1" dirty="0" smtClean="0"/>
              <a:t>- hadovitý </a:t>
            </a:r>
            <a:r>
              <a:rPr lang="cs-CZ" sz="2400" b="1" dirty="0"/>
              <a:t>pohyb dlouhého </a:t>
            </a:r>
            <a:r>
              <a:rPr lang="cs-CZ" sz="2400" b="1" dirty="0" smtClean="0"/>
              <a:t>těla (plave </a:t>
            </a:r>
            <a:r>
              <a:rPr lang="cs-CZ" sz="2400" b="1" dirty="0"/>
              <a:t>rychlostí </a:t>
            </a:r>
            <a:r>
              <a:rPr lang="cs-CZ" sz="2400" b="1" dirty="0" smtClean="0"/>
              <a:t>až 12 </a:t>
            </a:r>
            <a:r>
              <a:rPr lang="cs-CZ" sz="2400" b="1" dirty="0"/>
              <a:t>km/h i </a:t>
            </a:r>
            <a:r>
              <a:rPr lang="cs-CZ" sz="2400" b="1" dirty="0" smtClean="0"/>
              <a:t>více) </a:t>
            </a:r>
            <a:endParaRPr lang="cs-CZ" sz="2400" b="1" dirty="0"/>
          </a:p>
          <a:p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0648"/>
            <a:ext cx="2297832" cy="1723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84921"/>
            <a:ext cx="3168352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4184921"/>
            <a:ext cx="3563945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36096" y="1772816"/>
            <a:ext cx="1584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28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6321151"/>
            <a:ext cx="61206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29 	</a:t>
            </a:r>
            <a:r>
              <a:rPr lang="cs-CZ" sz="1200" b="1" dirty="0" smtClean="0">
                <a:solidFill>
                  <a:prstClr val="white"/>
                </a:solidFill>
              </a:rPr>
              <a:t>			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30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4736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Vydra říční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při </a:t>
            </a:r>
            <a:r>
              <a:rPr lang="cs-CZ" sz="2400" b="1" dirty="0"/>
              <a:t>lovu se řídí zrakem, v kalné vodě hmatovými vousy </a:t>
            </a:r>
          </a:p>
          <a:p>
            <a:pPr marL="0" indent="0">
              <a:buNone/>
            </a:pPr>
            <a:r>
              <a:rPr lang="cs-CZ" sz="2400" b="1" dirty="0" smtClean="0"/>
              <a:t>- na </a:t>
            </a:r>
            <a:r>
              <a:rPr lang="cs-CZ" sz="2400" b="1" dirty="0"/>
              <a:t>nadechnutí vydrží pod vodou až 7 </a:t>
            </a:r>
            <a:r>
              <a:rPr lang="cs-CZ" sz="2400" b="1" dirty="0" smtClean="0"/>
              <a:t>min</a:t>
            </a:r>
          </a:p>
          <a:p>
            <a:pPr marL="0" indent="0">
              <a:buNone/>
            </a:pPr>
            <a:r>
              <a:rPr lang="cs-CZ" sz="2400" b="1" dirty="0" smtClean="0"/>
              <a:t>- hlavní potrava menší </a:t>
            </a:r>
            <a:r>
              <a:rPr lang="cs-CZ" sz="2400" b="1" dirty="0"/>
              <a:t>ryby (do </a:t>
            </a:r>
            <a:r>
              <a:rPr lang="cs-CZ" sz="2400" b="1" dirty="0" smtClean="0"/>
              <a:t>10 - 20 </a:t>
            </a:r>
            <a:r>
              <a:rPr lang="cs-CZ" sz="2400" b="1" dirty="0"/>
              <a:t>cm), </a:t>
            </a:r>
            <a:r>
              <a:rPr lang="cs-CZ" sz="2400" b="1" dirty="0" smtClean="0"/>
              <a:t>dále </a:t>
            </a:r>
            <a:r>
              <a:rPr lang="cs-CZ" sz="2400" b="1" dirty="0"/>
              <a:t>chytá hraboše, žáby, raky, hmyz a drobné </a:t>
            </a:r>
            <a:r>
              <a:rPr lang="cs-CZ" sz="2400" b="1" dirty="0" smtClean="0"/>
              <a:t>ptactvo</a:t>
            </a:r>
          </a:p>
          <a:p>
            <a:pPr marL="0" indent="0">
              <a:buNone/>
            </a:pPr>
            <a:r>
              <a:rPr lang="cs-CZ" sz="2400" b="1" dirty="0" smtClean="0"/>
              <a:t>- smysly (zrak</a:t>
            </a:r>
            <a:r>
              <a:rPr lang="cs-CZ" sz="2400" b="1" dirty="0"/>
              <a:t>, čich a sluch) </a:t>
            </a:r>
            <a:r>
              <a:rPr lang="cs-CZ" sz="2400" b="1" dirty="0" smtClean="0"/>
              <a:t>umístěny </a:t>
            </a:r>
            <a:r>
              <a:rPr lang="cs-CZ" sz="2400" b="1" dirty="0"/>
              <a:t>v jedné </a:t>
            </a:r>
            <a:r>
              <a:rPr lang="cs-CZ" sz="2400" b="1" dirty="0" smtClean="0"/>
              <a:t>rovině (z vody ční jen malá část hlavy)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nory </a:t>
            </a:r>
            <a:r>
              <a:rPr lang="cs-CZ" sz="2400" b="1" dirty="0"/>
              <a:t>vyhrabává v březích 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10" y="4077072"/>
            <a:ext cx="3616546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641179"/>
            <a:ext cx="4462148" cy="2956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610" y="6381328"/>
            <a:ext cx="61444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31 				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32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5552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Vydra </a:t>
            </a:r>
            <a:r>
              <a:rPr lang="cs-CZ" sz="3200" b="1" dirty="0"/>
              <a:t>mořská (</a:t>
            </a:r>
            <a:r>
              <a:rPr lang="cs-CZ" sz="3200" b="1" dirty="0" err="1" smtClean="0"/>
              <a:t>kalan</a:t>
            </a:r>
            <a:r>
              <a:rPr lang="cs-CZ" sz="3200" b="1" dirty="0" smtClean="0"/>
              <a:t>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pobřeží </a:t>
            </a:r>
            <a:r>
              <a:rPr lang="cs-CZ" sz="2400" b="1" dirty="0"/>
              <a:t>Tichého oceánu od Japonska, přes asijské pobřeží Ruska a Aljašku až po </a:t>
            </a:r>
            <a:r>
              <a:rPr lang="cs-CZ" sz="2400" b="1" dirty="0" smtClean="0"/>
              <a:t>Kalifornii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největší </a:t>
            </a:r>
            <a:r>
              <a:rPr lang="cs-CZ" sz="2400" b="1" dirty="0"/>
              <a:t>masožravá šelma z čeledi </a:t>
            </a:r>
            <a:r>
              <a:rPr lang="cs-CZ" sz="2400" b="1" dirty="0" smtClean="0"/>
              <a:t>lasicovitých</a:t>
            </a:r>
          </a:p>
          <a:p>
            <a:pPr marL="0" indent="0">
              <a:buNone/>
            </a:pPr>
            <a:r>
              <a:rPr lang="cs-CZ" sz="2400" b="1" dirty="0" smtClean="0"/>
              <a:t>- délka těla </a:t>
            </a:r>
            <a:r>
              <a:rPr lang="cs-CZ" sz="2400" b="1" dirty="0"/>
              <a:t>120 - 145 </a:t>
            </a:r>
            <a:r>
              <a:rPr lang="cs-CZ" sz="2400" b="1" dirty="0" smtClean="0"/>
              <a:t>cm, délka ocasu </a:t>
            </a:r>
            <a:r>
              <a:rPr lang="cs-CZ" sz="2400" b="1" dirty="0"/>
              <a:t>30 - 33 cm</a:t>
            </a:r>
          </a:p>
          <a:p>
            <a:pPr marL="0" indent="0">
              <a:buNone/>
            </a:pPr>
            <a:r>
              <a:rPr lang="cs-CZ" sz="2400" b="1" dirty="0" smtClean="0"/>
              <a:t>- hmotnost - </a:t>
            </a:r>
            <a:r>
              <a:rPr lang="cs-CZ" sz="2400" b="1" dirty="0"/>
              <a:t>samec 22 - 45 kg, samice 15 - 32 kg</a:t>
            </a:r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života až 30 let</a:t>
            </a:r>
          </a:p>
          <a:p>
            <a:pPr marL="0" indent="0">
              <a:buNone/>
            </a:pPr>
            <a:r>
              <a:rPr lang="cs-CZ" sz="2400" b="1" dirty="0" smtClean="0"/>
              <a:t>- živí </a:t>
            </a:r>
            <a:r>
              <a:rPr lang="cs-CZ" sz="2400" b="1" dirty="0"/>
              <a:t>se </a:t>
            </a:r>
            <a:r>
              <a:rPr lang="cs-CZ" sz="2400" b="1" dirty="0" smtClean="0"/>
              <a:t>mořskými </a:t>
            </a:r>
            <a:r>
              <a:rPr lang="cs-CZ" sz="2400" b="1" dirty="0"/>
              <a:t>ježovkami, mlži, hlavonožci a dalšími </a:t>
            </a:r>
            <a:r>
              <a:rPr lang="cs-CZ" sz="2400" b="1" dirty="0" smtClean="0"/>
              <a:t>živočichy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09120"/>
            <a:ext cx="3269602" cy="2178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88321"/>
            <a:ext cx="3215150" cy="2499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6453336"/>
            <a:ext cx="59046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33 				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34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30817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Rosomák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b="1" dirty="0" smtClean="0"/>
              <a:t>severní Kanada, Aljaška, severské státy </a:t>
            </a:r>
            <a:r>
              <a:rPr lang="cs-CZ" sz="2400" b="1" dirty="0"/>
              <a:t>Evropy, </a:t>
            </a:r>
            <a:r>
              <a:rPr lang="cs-CZ" sz="2400" b="1" dirty="0" smtClean="0"/>
              <a:t>Sibiř</a:t>
            </a:r>
          </a:p>
          <a:p>
            <a:pPr marL="0" indent="0">
              <a:buNone/>
            </a:pPr>
            <a:r>
              <a:rPr lang="cs-CZ" sz="2400" b="1" dirty="0" smtClean="0"/>
              <a:t>- 65 - </a:t>
            </a:r>
            <a:r>
              <a:rPr lang="cs-CZ" sz="2400" b="1" dirty="0"/>
              <a:t>107 </a:t>
            </a:r>
            <a:r>
              <a:rPr lang="cs-CZ" sz="2400" b="1" dirty="0" smtClean="0"/>
              <a:t>cm </a:t>
            </a:r>
            <a:r>
              <a:rPr lang="cs-CZ" sz="2400" b="1" dirty="0"/>
              <a:t>dlouhý, </a:t>
            </a:r>
            <a:r>
              <a:rPr lang="cs-CZ" sz="2400" b="1" dirty="0" smtClean="0"/>
              <a:t>ocas 17 - </a:t>
            </a:r>
            <a:r>
              <a:rPr lang="cs-CZ" sz="2400" b="1" dirty="0"/>
              <a:t>26 </a:t>
            </a:r>
            <a:r>
              <a:rPr lang="cs-CZ" sz="2400" b="1" dirty="0" smtClean="0"/>
              <a:t>cm a</a:t>
            </a:r>
          </a:p>
          <a:p>
            <a:pPr marL="0" indent="0">
              <a:buNone/>
            </a:pPr>
            <a:r>
              <a:rPr lang="cs-CZ" sz="2400" b="1" dirty="0" smtClean="0"/>
              <a:t>- hmotnost 9 </a:t>
            </a:r>
            <a:r>
              <a:rPr lang="cs-CZ" sz="2400" b="1" dirty="0"/>
              <a:t>až 25 </a:t>
            </a:r>
            <a:r>
              <a:rPr lang="cs-CZ" sz="2400" b="1" dirty="0" smtClean="0"/>
              <a:t>kilogramů (výjimečně samci přes </a:t>
            </a:r>
            <a:r>
              <a:rPr lang="cs-CZ" sz="2400" b="1" dirty="0"/>
              <a:t>30 </a:t>
            </a:r>
            <a:r>
              <a:rPr lang="cs-CZ" sz="2400" b="1" dirty="0" smtClean="0"/>
              <a:t>kg) </a:t>
            </a:r>
          </a:p>
          <a:p>
            <a:pPr marL="0" indent="0">
              <a:buNone/>
            </a:pPr>
            <a:r>
              <a:rPr lang="cs-CZ" sz="2400" b="1" dirty="0" smtClean="0"/>
              <a:t>- výška 30 - </a:t>
            </a:r>
            <a:r>
              <a:rPr lang="cs-CZ" sz="2400" b="1" dirty="0"/>
              <a:t>45 </a:t>
            </a:r>
            <a:r>
              <a:rPr lang="cs-CZ" sz="2400" b="1" dirty="0" smtClean="0"/>
              <a:t>cm 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934844"/>
            <a:ext cx="5107658" cy="3645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6381328"/>
            <a:ext cx="2553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35900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Rosomák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potrava - dikobrazové</a:t>
            </a:r>
            <a:r>
              <a:rPr lang="cs-CZ" sz="2400" b="1" dirty="0"/>
              <a:t>, veverky, bobři, svišťové, králíci, hraboši, myši, </a:t>
            </a:r>
            <a:r>
              <a:rPr lang="cs-CZ" sz="2400" b="1" dirty="0" smtClean="0"/>
              <a:t>rejsci, </a:t>
            </a:r>
            <a:r>
              <a:rPr lang="cs-CZ" sz="2400" b="1" dirty="0"/>
              <a:t>lumíci, </a:t>
            </a:r>
            <a:r>
              <a:rPr lang="cs-CZ" sz="2400" b="1" dirty="0" smtClean="0"/>
              <a:t>sobi, srnci, jelenci, ovce</a:t>
            </a:r>
            <a:r>
              <a:rPr lang="cs-CZ" sz="2400" b="1" dirty="0"/>
              <a:t>, </a:t>
            </a:r>
            <a:r>
              <a:rPr lang="cs-CZ" sz="2400" b="1" dirty="0" smtClean="0"/>
              <a:t>losi, </a:t>
            </a:r>
            <a:r>
              <a:rPr lang="cs-CZ" sz="2400" b="1" dirty="0" err="1" smtClean="0"/>
              <a:t>wapitiové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největší </a:t>
            </a:r>
            <a:r>
              <a:rPr lang="cs-CZ" sz="2400" b="1" dirty="0"/>
              <a:t>suchozemský člen čeledi </a:t>
            </a:r>
            <a:r>
              <a:rPr lang="cs-CZ" sz="2400" b="1" dirty="0" smtClean="0"/>
              <a:t>lasicovitých</a:t>
            </a:r>
          </a:p>
          <a:p>
            <a:pPr marL="0" indent="0">
              <a:buNone/>
            </a:pPr>
            <a:r>
              <a:rPr lang="cs-CZ" sz="2400" b="1" dirty="0" smtClean="0"/>
              <a:t>- masožravec</a:t>
            </a:r>
          </a:p>
          <a:p>
            <a:pPr marL="0" indent="0">
              <a:buNone/>
            </a:pPr>
            <a:r>
              <a:rPr lang="cs-CZ" sz="2400" b="1" dirty="0" smtClean="0"/>
              <a:t>- připomíná malého medvěda</a:t>
            </a:r>
            <a:endParaRPr lang="cs-CZ" sz="2400" b="1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01008"/>
            <a:ext cx="3954875" cy="2966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5596" y="3501008"/>
            <a:ext cx="3954875" cy="2966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237312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36	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				</a:t>
            </a: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37	</a:t>
            </a:r>
            <a:r>
              <a:rPr lang="cs-CZ" sz="1200" b="1" dirty="0" smtClean="0">
                <a:solidFill>
                  <a:prstClr val="white"/>
                </a:solidFill>
              </a:rPr>
              <a:t>	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02432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1</a:t>
            </a:r>
            <a:r>
              <a:rPr lang="cs-CZ" sz="1200" b="1" dirty="0"/>
              <a:t>, [cit. 2011-10-07],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Malene </a:t>
            </a:r>
            <a:r>
              <a:rPr lang="cs-CZ" sz="1200" b="1" dirty="0" err="1"/>
              <a:t>Thyssen</a:t>
            </a:r>
            <a:r>
              <a:rPr lang="cs-CZ" sz="1200" b="1" dirty="0"/>
              <a:t>, </a:t>
            </a:r>
            <a:r>
              <a:rPr lang="en-US" sz="1200" b="1" dirty="0" smtClean="0"/>
              <a:t>File:Ilder.jpg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commons.wikimedia.org/wiki/File:Ilder.jpg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Christof</a:t>
            </a:r>
            <a:r>
              <a:rPr lang="cs-CZ" sz="1200" b="1" dirty="0"/>
              <a:t> </a:t>
            </a:r>
            <a:r>
              <a:rPr lang="cs-CZ" sz="1200" b="1" dirty="0" err="1" smtClean="0"/>
              <a:t>Bobzin</a:t>
            </a:r>
            <a:r>
              <a:rPr lang="cs-CZ" sz="1200" b="1" dirty="0"/>
              <a:t>, File:Meles (Genus).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http://commons.wikimedia.org/wiki/File:Meles_(Genus).</a:t>
            </a:r>
            <a:r>
              <a:rPr lang="cs-CZ" sz="1200" b="1" dirty="0" smtClean="0">
                <a:hlinkClick r:id="rId3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Mike" Michael L. </a:t>
            </a:r>
            <a:r>
              <a:rPr lang="cs-CZ" sz="1200" b="1" dirty="0" err="1" smtClean="0"/>
              <a:t>Baird</a:t>
            </a:r>
            <a:r>
              <a:rPr lang="cs-CZ" sz="1200" b="1" dirty="0"/>
              <a:t>, </a:t>
            </a:r>
            <a:r>
              <a:rPr lang="cs-CZ" sz="1200" b="1" dirty="0" smtClean="0"/>
              <a:t>File:Sea-otter-morro-bay 13.jpg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commons.wikimedia.org/wiki/File:Sea-otter-morro-bay_13.jpg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Karunakar</a:t>
            </a:r>
            <a:r>
              <a:rPr lang="cs-CZ" sz="1200" b="1" dirty="0"/>
              <a:t> </a:t>
            </a:r>
            <a:r>
              <a:rPr lang="cs-CZ" sz="1200" b="1" dirty="0" err="1" smtClean="0"/>
              <a:t>Rayker</a:t>
            </a:r>
            <a:r>
              <a:rPr lang="cs-CZ" sz="1200" b="1" dirty="0"/>
              <a:t>, File:Mountain </a:t>
            </a:r>
            <a:r>
              <a:rPr lang="cs-CZ" sz="1200" b="1" dirty="0" err="1"/>
              <a:t>Weasel</a:t>
            </a:r>
            <a:r>
              <a:rPr lang="cs-CZ" sz="1200" b="1" dirty="0"/>
              <a:t> (</a:t>
            </a:r>
            <a:r>
              <a:rPr lang="cs-CZ" sz="1200" b="1" dirty="0" err="1"/>
              <a:t>Mustela</a:t>
            </a:r>
            <a:r>
              <a:rPr lang="cs-CZ" sz="1200" b="1" dirty="0"/>
              <a:t> altaica).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</a:t>
            </a:r>
            <a:r>
              <a:rPr lang="cs-CZ" sz="1200" b="1" dirty="0" smtClean="0">
                <a:hlinkClick r:id="rId5"/>
              </a:rPr>
              <a:t>://</a:t>
            </a:r>
            <a:r>
              <a:rPr lang="cs-CZ" sz="1200" b="1" dirty="0">
                <a:hlinkClick r:id="rId5"/>
              </a:rPr>
              <a:t>commons.wikimedia.org/wiki/File:Mountain_Weasel_(Mustela_altaica).</a:t>
            </a:r>
            <a:r>
              <a:rPr lang="cs-CZ" sz="1200" b="1" dirty="0" smtClean="0">
                <a:hlinkClick r:id="rId5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Keven</a:t>
            </a:r>
            <a:r>
              <a:rPr lang="cs-CZ" sz="1200" b="1" dirty="0"/>
              <a:t> </a:t>
            </a:r>
            <a:r>
              <a:rPr lang="cs-CZ" sz="1200" b="1" dirty="0" err="1" smtClean="0"/>
              <a:t>Law</a:t>
            </a:r>
            <a:r>
              <a:rPr lang="cs-CZ" sz="1200" b="1" dirty="0"/>
              <a:t>, File:On </a:t>
            </a:r>
            <a:r>
              <a:rPr lang="cs-CZ" sz="1200" b="1" dirty="0" err="1"/>
              <a:t>the</a:t>
            </a:r>
            <a:r>
              <a:rPr lang="cs-CZ" sz="1200" b="1" dirty="0"/>
              <a:t> </a:t>
            </a:r>
            <a:r>
              <a:rPr lang="cs-CZ" sz="1200" b="1" dirty="0" err="1"/>
              <a:t>lookout</a:t>
            </a:r>
            <a:r>
              <a:rPr lang="cs-CZ" sz="1200" b="1" dirty="0"/>
              <a:t>....</a:t>
            </a:r>
            <a:r>
              <a:rPr lang="cs-CZ" sz="1200" b="1" dirty="0" err="1" smtClean="0"/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http://commons.wikimedia.org/wiki/</a:t>
            </a:r>
            <a:r>
              <a:rPr lang="cs-CZ" sz="1200" b="1" dirty="0" err="1">
                <a:hlinkClick r:id="rId6"/>
              </a:rPr>
              <a:t>File:On_the_lookout</a:t>
            </a:r>
            <a:r>
              <a:rPr lang="cs-CZ" sz="1200" b="1" dirty="0">
                <a:hlinkClick r:id="rId6"/>
              </a:rPr>
              <a:t>....</a:t>
            </a:r>
            <a:r>
              <a:rPr lang="cs-CZ" sz="1200" b="1" dirty="0" err="1" smtClean="0">
                <a:hlinkClick r:id="rId6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Ospi11, </a:t>
            </a:r>
            <a:r>
              <a:rPr lang="cs-CZ" sz="1200" b="1" dirty="0" smtClean="0"/>
              <a:t>File:06501.JPG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commons.wikimedia.org/wiki/File:06501.JPG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7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Frode</a:t>
            </a:r>
            <a:r>
              <a:rPr lang="cs-CZ" sz="1200" b="1" dirty="0"/>
              <a:t> Inge </a:t>
            </a:r>
            <a:r>
              <a:rPr lang="cs-CZ" sz="1200" b="1" dirty="0" err="1"/>
              <a:t>Helland</a:t>
            </a:r>
            <a:r>
              <a:rPr lang="cs-CZ" sz="1200" b="1" dirty="0"/>
              <a:t>, </a:t>
            </a:r>
            <a:r>
              <a:rPr lang="cs-CZ" sz="1200" b="1" dirty="0" smtClean="0"/>
              <a:t>File:Stoat2007 </a:t>
            </a:r>
            <a:r>
              <a:rPr lang="cs-CZ" sz="1200" b="1" dirty="0"/>
              <a:t>06 </a:t>
            </a:r>
            <a:r>
              <a:rPr lang="cs-CZ" sz="1200" b="1" dirty="0" smtClean="0"/>
              <a:t>04.jpg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commons.wikimedia.org/wiki/File:Stoat2007_06_04.jpg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8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Steven </a:t>
            </a:r>
            <a:r>
              <a:rPr lang="cs-CZ" sz="1200" b="1" dirty="0" err="1" smtClean="0"/>
              <a:t>Hint</a:t>
            </a:r>
            <a:r>
              <a:rPr lang="cs-CZ" sz="1200" b="1" dirty="0"/>
              <a:t>, File:Mustela </a:t>
            </a:r>
            <a:r>
              <a:rPr lang="cs-CZ" sz="1200" b="1" dirty="0" err="1"/>
              <a:t>erminea</a:t>
            </a:r>
            <a:r>
              <a:rPr lang="cs-CZ" sz="1200" b="1" dirty="0"/>
              <a:t> </a:t>
            </a:r>
            <a:r>
              <a:rPr lang="cs-CZ" sz="1200" b="1" dirty="0" err="1"/>
              <a:t>winter</a:t>
            </a:r>
            <a:r>
              <a:rPr lang="cs-CZ" sz="1200" b="1" dirty="0"/>
              <a:t> </a:t>
            </a:r>
            <a:r>
              <a:rPr lang="cs-CZ" sz="1200" b="1" dirty="0" smtClean="0"/>
              <a:t>cropped.jpg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commons.wikimedia.org/wiki/File:Mustela_erminea_winter_cropped.jpg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9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Keven</a:t>
            </a:r>
            <a:r>
              <a:rPr lang="cs-CZ" sz="1200" b="1" dirty="0"/>
              <a:t> </a:t>
            </a:r>
            <a:r>
              <a:rPr lang="cs-CZ" sz="1200" b="1" dirty="0" err="1" smtClean="0"/>
              <a:t>Law</a:t>
            </a:r>
            <a:r>
              <a:rPr lang="cs-CZ" sz="1200" b="1" dirty="0" smtClean="0"/>
              <a:t>, </a:t>
            </a:r>
            <a:r>
              <a:rPr lang="en-US" sz="1200" b="1" dirty="0"/>
              <a:t>File:Stoat at British Wildlife </a:t>
            </a:r>
            <a:r>
              <a:rPr lang="en-US" sz="1200" b="1" dirty="0" smtClean="0"/>
              <a:t>Centre.jpg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commons.wikimedia.org/wiki/File:Stoat_at_British_Wildlife_Centre.jpg?uselang=cs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10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Steve</a:t>
            </a:r>
            <a:r>
              <a:rPr lang="cs-CZ" sz="1200" b="1" dirty="0"/>
              <a:t> </a:t>
            </a:r>
            <a:r>
              <a:rPr lang="cs-CZ" sz="1200" b="1" dirty="0" err="1" smtClean="0"/>
              <a:t>Hillebrand</a:t>
            </a:r>
            <a:r>
              <a:rPr lang="cs-CZ" sz="1200" b="1" dirty="0"/>
              <a:t>, File:Mustela </a:t>
            </a:r>
            <a:r>
              <a:rPr lang="cs-CZ" sz="1200" b="1" dirty="0" err="1"/>
              <a:t>erminea</a:t>
            </a:r>
            <a:r>
              <a:rPr lang="cs-CZ" sz="1200" b="1" dirty="0"/>
              <a:t> </a:t>
            </a:r>
            <a:r>
              <a:rPr lang="cs-CZ" sz="1200" b="1" dirty="0" smtClean="0"/>
              <a:t>upright.jpg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commons.wikimedia.org/wiki/File:Mustela_erminea_upright.jpg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11</a:t>
            </a:r>
            <a:r>
              <a:rPr lang="cs-CZ" sz="1200" b="1" dirty="0"/>
              <a:t>, [cit. 2011-10-07], Licence Martin </a:t>
            </a:r>
            <a:r>
              <a:rPr lang="cs-CZ" sz="1200" b="1" dirty="0" err="1" smtClean="0"/>
              <a:t>Mecnarowski</a:t>
            </a:r>
            <a:r>
              <a:rPr lang="cs-CZ" sz="1200" b="1" dirty="0" smtClean="0"/>
              <a:t>, </a:t>
            </a:r>
            <a:r>
              <a:rPr lang="pl-PL" sz="1200" b="1" dirty="0"/>
              <a:t>File:Bubo bubo 1 (Martin Mecnarowski).</a:t>
            </a:r>
            <a:r>
              <a:rPr lang="pl-PL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http://commons.wikimedia.org/wiki/File:Bubo_bubo_1_(Martin_Mecnarowski).</a:t>
            </a:r>
            <a:r>
              <a:rPr lang="cs-CZ" sz="1200" b="1" dirty="0" smtClean="0">
                <a:hlinkClick r:id="rId12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12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Dani </a:t>
            </a:r>
            <a:r>
              <a:rPr lang="cs-CZ" sz="1200" b="1" dirty="0" err="1" smtClean="0"/>
              <a:t>Kropivnik</a:t>
            </a:r>
            <a:r>
              <a:rPr lang="cs-CZ" sz="1200" b="1" dirty="0"/>
              <a:t>, File:Martes </a:t>
            </a:r>
            <a:r>
              <a:rPr lang="cs-CZ" sz="1200" b="1" dirty="0" err="1"/>
              <a:t>martes</a:t>
            </a:r>
            <a:r>
              <a:rPr lang="cs-CZ" sz="1200" b="1" dirty="0"/>
              <a:t> </a:t>
            </a:r>
            <a:r>
              <a:rPr lang="cs-CZ" sz="1200" b="1" dirty="0" smtClean="0"/>
              <a:t>crop.jpg</a:t>
            </a:r>
          </a:p>
          <a:p>
            <a:pPr marL="0" indent="0">
              <a:buNone/>
            </a:pPr>
            <a:r>
              <a:rPr lang="cs-CZ" sz="1200" b="1" dirty="0">
                <a:hlinkClick r:id="rId13"/>
              </a:rPr>
              <a:t>http://</a:t>
            </a:r>
            <a:r>
              <a:rPr lang="cs-CZ" sz="1200" b="1" dirty="0" smtClean="0">
                <a:hlinkClick r:id="rId13"/>
              </a:rPr>
              <a:t>commons.wikimedia.org/wiki/File:Martes_martes_crop.jpg</a:t>
            </a:r>
            <a:endParaRPr lang="cs-CZ" sz="1200" b="1" dirty="0" smtClean="0"/>
          </a:p>
          <a:p>
            <a:pPr marL="0" indent="0">
              <a:buNone/>
            </a:pPr>
            <a:endParaRPr lang="cs-CZ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209567513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13</a:t>
            </a:r>
            <a:r>
              <a:rPr lang="cs-CZ" sz="1200" b="1" dirty="0"/>
              <a:t>, [cit. 2011-10-07], </a:t>
            </a:r>
            <a:r>
              <a:rPr lang="cs-CZ" sz="1200" b="1" dirty="0" smtClean="0"/>
              <a:t>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Chermundy</a:t>
            </a:r>
            <a:r>
              <a:rPr lang="cs-CZ" sz="1200" b="1" dirty="0"/>
              <a:t>, File:European Pine </a:t>
            </a:r>
            <a:r>
              <a:rPr lang="cs-CZ" sz="1200" b="1" dirty="0" err="1"/>
              <a:t>Marten</a:t>
            </a:r>
            <a:r>
              <a:rPr lang="cs-CZ" sz="1200" b="1" dirty="0"/>
              <a:t> </a:t>
            </a:r>
            <a:r>
              <a:rPr lang="cs-CZ" sz="1200" b="1" dirty="0" smtClean="0"/>
              <a:t>area.png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commons.wikimedia.org/wiki/File:European_Pine_Marten_area.png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14</a:t>
            </a:r>
            <a:r>
              <a:rPr lang="cs-CZ" sz="1200" b="1" dirty="0"/>
              <a:t>, [cit. 2011-10-07], </a:t>
            </a:r>
            <a:r>
              <a:rPr lang="cs-CZ" sz="1200" b="1" dirty="0" smtClean="0"/>
              <a:t>Licence </a:t>
            </a:r>
            <a:r>
              <a:rPr lang="cs-CZ" sz="1200" b="1" dirty="0"/>
              <a:t>Neil </a:t>
            </a:r>
            <a:r>
              <a:rPr lang="cs-CZ" sz="1200" b="1" dirty="0" err="1"/>
              <a:t>Phillips</a:t>
            </a:r>
            <a:r>
              <a:rPr lang="cs-CZ" sz="1200" b="1" dirty="0"/>
              <a:t> </a:t>
            </a:r>
            <a:r>
              <a:rPr lang="cs-CZ" sz="1200" b="1" dirty="0" err="1" smtClean="0"/>
              <a:t>from</a:t>
            </a:r>
            <a:r>
              <a:rPr lang="cs-CZ" sz="1200" b="1" dirty="0"/>
              <a:t>, File:Pine </a:t>
            </a:r>
            <a:r>
              <a:rPr lang="cs-CZ" sz="1200" b="1" dirty="0" err="1"/>
              <a:t>Marten</a:t>
            </a:r>
            <a:r>
              <a:rPr lang="cs-CZ" sz="1200" b="1" dirty="0"/>
              <a:t> in </a:t>
            </a:r>
            <a:r>
              <a:rPr lang="cs-CZ" sz="1200" b="1" dirty="0" smtClean="0"/>
              <a:t>Kent.jpg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commons.wikimedia.org/wiki/File:Pine_Marten_in_Kent.jpg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15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Atirador</a:t>
            </a:r>
            <a:r>
              <a:rPr lang="cs-CZ" sz="1200" b="1" dirty="0"/>
              <a:t>, File:Beech </a:t>
            </a:r>
            <a:r>
              <a:rPr lang="cs-CZ" sz="1200" b="1" dirty="0" smtClean="0"/>
              <a:t>Marten.jpg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commons.wikimedia.org/wiki/File:Beech_Marten.jpg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16</a:t>
            </a:r>
            <a:r>
              <a:rPr lang="cs-CZ" sz="1200" b="1" dirty="0"/>
              <a:t>, [cit. 2011-10-07], Licence Bohuš </a:t>
            </a:r>
            <a:r>
              <a:rPr lang="cs-CZ" sz="1200" b="1" dirty="0" err="1" smtClean="0"/>
              <a:t>Číčel</a:t>
            </a:r>
            <a:r>
              <a:rPr lang="cs-CZ" sz="1200" b="1" dirty="0"/>
              <a:t>, File:Martes </a:t>
            </a:r>
            <a:r>
              <a:rPr lang="cs-CZ" sz="1200" b="1" dirty="0" err="1"/>
              <a:t>foina</a:t>
            </a:r>
            <a:r>
              <a:rPr lang="cs-CZ" sz="1200" b="1" dirty="0"/>
              <a:t> 1 (Bohuš Číčel).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http://commons.wikimedia.org/wiki/File:Martes_foina_1_(Bohu%C5%A1_%C4%8C%C3%AD%C4%8Del).</a:t>
            </a:r>
            <a:r>
              <a:rPr lang="cs-CZ" sz="1200" b="1" dirty="0" smtClean="0">
                <a:hlinkClick r:id="rId5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17</a:t>
            </a:r>
            <a:r>
              <a:rPr lang="cs-CZ" sz="1200" b="1" dirty="0"/>
              <a:t>, [cit. 2011-10-07], Licence ANRH, File:Martes </a:t>
            </a:r>
            <a:r>
              <a:rPr lang="cs-CZ" sz="1200" b="1" dirty="0" err="1"/>
              <a:t>foina</a:t>
            </a:r>
            <a:r>
              <a:rPr lang="cs-CZ" sz="1200" b="1" dirty="0"/>
              <a:t> </a:t>
            </a:r>
            <a:r>
              <a:rPr lang="cs-CZ" sz="1200" b="1" dirty="0" err="1"/>
              <a:t>litter</a:t>
            </a:r>
            <a:r>
              <a:rPr lang="cs-CZ" sz="1200" b="1" dirty="0"/>
              <a:t> </a:t>
            </a:r>
            <a:r>
              <a:rPr lang="cs-CZ" sz="1200" b="1" dirty="0" smtClean="0"/>
              <a:t>7.jpg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commons.wikimedia.org/wiki/File:Martes_foina_litter_7.jpg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18</a:t>
            </a:r>
            <a:r>
              <a:rPr lang="cs-CZ" sz="1200" b="1" dirty="0"/>
              <a:t>, [cit. 2011-10-07],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David Castor, </a:t>
            </a:r>
            <a:r>
              <a:rPr lang="cs-CZ" sz="1200" b="1" dirty="0"/>
              <a:t>File:Mustela </a:t>
            </a:r>
            <a:r>
              <a:rPr lang="cs-CZ" sz="1200" b="1" dirty="0" smtClean="0"/>
              <a:t>putorius-1.jpg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commons.wikimedia.org/wiki/File:Mustela_putorius-1.jpg?uselang=cs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19</a:t>
            </a:r>
            <a:r>
              <a:rPr lang="cs-CZ" sz="1200" b="1" dirty="0"/>
              <a:t>, [cit. 2011-10-07], Licence Malene </a:t>
            </a:r>
            <a:r>
              <a:rPr lang="cs-CZ" sz="1200" b="1" dirty="0" err="1" smtClean="0"/>
              <a:t>Thyssen</a:t>
            </a:r>
            <a:r>
              <a:rPr lang="cs-CZ" sz="1200" b="1" dirty="0"/>
              <a:t>, </a:t>
            </a:r>
            <a:r>
              <a:rPr lang="cs-CZ" sz="1200" b="1" dirty="0" smtClean="0"/>
              <a:t>File:Ilder.jpg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commons.wikimedia.org/wiki/File:Ilder.jpg?uselang=cs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20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Keven</a:t>
            </a:r>
            <a:r>
              <a:rPr lang="cs-CZ" sz="1200" b="1" dirty="0"/>
              <a:t> </a:t>
            </a:r>
            <a:r>
              <a:rPr lang="cs-CZ" sz="1200" b="1" dirty="0" err="1" smtClean="0"/>
              <a:t>Law</a:t>
            </a:r>
            <a:r>
              <a:rPr lang="cs-CZ" sz="1200" b="1" dirty="0"/>
              <a:t>, File:European </a:t>
            </a:r>
            <a:r>
              <a:rPr lang="cs-CZ" sz="1200" b="1" dirty="0" err="1"/>
              <a:t>Polecat</a:t>
            </a:r>
            <a:r>
              <a:rPr lang="cs-CZ" sz="1200" b="1" dirty="0"/>
              <a:t> (</a:t>
            </a:r>
            <a:r>
              <a:rPr lang="cs-CZ" sz="1200" b="1" dirty="0" err="1"/>
              <a:t>Mustela</a:t>
            </a:r>
            <a:r>
              <a:rPr lang="cs-CZ" sz="1200" b="1" dirty="0"/>
              <a:t> putorius)-</a:t>
            </a:r>
            <a:r>
              <a:rPr lang="cs-CZ" sz="1200" b="1" dirty="0" smtClean="0"/>
              <a:t>8.jpg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http://commons.wikimedia.org/wiki/File:European_Polecat_(Mustela_putorius)-</a:t>
            </a:r>
            <a:r>
              <a:rPr lang="cs-CZ" sz="1200" b="1" dirty="0" smtClean="0">
                <a:hlinkClick r:id="rId9"/>
              </a:rPr>
              <a:t>8.jpg?uselang=cs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21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Chermundy</a:t>
            </a:r>
            <a:r>
              <a:rPr lang="cs-CZ" sz="1200" b="1" dirty="0"/>
              <a:t>, File:European </a:t>
            </a:r>
            <a:r>
              <a:rPr lang="cs-CZ" sz="1200" b="1" dirty="0" err="1"/>
              <a:t>Polecat</a:t>
            </a:r>
            <a:r>
              <a:rPr lang="cs-CZ" sz="1200" b="1" dirty="0"/>
              <a:t> </a:t>
            </a:r>
            <a:r>
              <a:rPr lang="cs-CZ" sz="1200" b="1" dirty="0" smtClean="0"/>
              <a:t>area.png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commons.wikimedia.org/wiki/File:European_Polecat_area.png?uselang=cs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22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Gilowyn</a:t>
            </a:r>
            <a:r>
              <a:rPr lang="cs-CZ" sz="1200" b="1" dirty="0"/>
              <a:t>, </a:t>
            </a:r>
            <a:r>
              <a:rPr lang="cs-CZ" sz="1200" b="1" dirty="0" smtClean="0"/>
              <a:t>File:Iltisfrettchen.jpg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commons.wikimedia.org/wiki/File:Iltisfrettchen.jpg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23, [cit. 2011-10-07], </a:t>
            </a:r>
            <a:r>
              <a:rPr lang="cs-CZ" sz="1200" b="1" dirty="0" smtClean="0"/>
              <a:t>Licence </a:t>
            </a:r>
            <a:r>
              <a:rPr lang="cs-CZ" sz="1200" b="1" dirty="0"/>
              <a:t>Public </a:t>
            </a:r>
            <a:r>
              <a:rPr lang="cs-CZ" sz="1200" b="1" dirty="0" err="1"/>
              <a:t>domain</a:t>
            </a:r>
            <a:r>
              <a:rPr lang="cs-CZ" sz="1200" b="1" dirty="0"/>
              <a:t>, </a:t>
            </a:r>
            <a:r>
              <a:rPr lang="cs-CZ" sz="1200" b="1" dirty="0" err="1"/>
              <a:t>Jeff</a:t>
            </a:r>
            <a:r>
              <a:rPr lang="cs-CZ" sz="1200" b="1" dirty="0"/>
              <a:t> Weiss, </a:t>
            </a:r>
            <a:r>
              <a:rPr lang="cs-CZ" sz="1200" b="1" dirty="0" smtClean="0"/>
              <a:t>File:FerretAfterShower.jpg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commons.wikimedia.org/wiki/File:FerretAfterShower.jpg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24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Prosthetic</a:t>
            </a:r>
            <a:r>
              <a:rPr lang="cs-CZ" sz="1200" b="1" dirty="0"/>
              <a:t> </a:t>
            </a:r>
            <a:r>
              <a:rPr lang="cs-CZ" sz="1200" b="1" dirty="0" err="1" smtClean="0"/>
              <a:t>Head</a:t>
            </a:r>
            <a:r>
              <a:rPr lang="cs-CZ" sz="1200" b="1" dirty="0"/>
              <a:t>, File:Badger </a:t>
            </a:r>
            <a:r>
              <a:rPr lang="cs-CZ" sz="1200" b="1" dirty="0" err="1"/>
              <a:t>Cornwall</a:t>
            </a:r>
            <a:r>
              <a:rPr lang="cs-CZ" sz="1200" b="1" dirty="0"/>
              <a:t> </a:t>
            </a:r>
            <a:r>
              <a:rPr lang="cs-CZ" sz="1200" b="1" dirty="0" smtClean="0"/>
              <a:t>2.jpg</a:t>
            </a:r>
          </a:p>
          <a:p>
            <a:pPr marL="0" indent="0">
              <a:buNone/>
            </a:pPr>
            <a:r>
              <a:rPr lang="cs-CZ" sz="1200" b="1" dirty="0">
                <a:hlinkClick r:id="rId13"/>
              </a:rPr>
              <a:t>http://</a:t>
            </a:r>
            <a:r>
              <a:rPr lang="cs-CZ" sz="1200" b="1" dirty="0" smtClean="0">
                <a:hlinkClick r:id="rId13"/>
              </a:rPr>
              <a:t>commons.wikimedia.org/wiki/File:Badger_Cornwall_2.jpg</a:t>
            </a:r>
            <a:endParaRPr lang="cs-CZ" sz="1200" b="1" dirty="0" smtClean="0"/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33341447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25</a:t>
            </a:r>
            <a:r>
              <a:rPr lang="cs-CZ" sz="1200" b="1" dirty="0"/>
              <a:t>, [cit. 2011-10-07],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CiaranG</a:t>
            </a:r>
            <a:r>
              <a:rPr lang="cs-CZ" sz="1200" b="1" dirty="0"/>
              <a:t>, </a:t>
            </a:r>
            <a:r>
              <a:rPr lang="cs-CZ" sz="1200" b="1" dirty="0" smtClean="0"/>
              <a:t>File:SettEntrance.png</a:t>
            </a:r>
          </a:p>
          <a:p>
            <a:pPr marL="0" indent="0">
              <a:buNone/>
            </a:pPr>
            <a:r>
              <a:rPr lang="cs-CZ" sz="1200" b="1" dirty="0" smtClean="0">
                <a:hlinkClick r:id="rId2"/>
              </a:rPr>
              <a:t>http</a:t>
            </a:r>
            <a:r>
              <a:rPr lang="cs-CZ" sz="1200" b="1" dirty="0">
                <a:hlinkClick r:id="rId2"/>
              </a:rPr>
              <a:t>://</a:t>
            </a:r>
            <a:r>
              <a:rPr lang="cs-CZ" sz="1200" b="1" dirty="0" smtClean="0">
                <a:hlinkClick r:id="rId2"/>
              </a:rPr>
              <a:t>commons.wikimedia.org/wiki/File:SettEntrance.png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26</a:t>
            </a:r>
            <a:r>
              <a:rPr lang="cs-CZ" sz="1200" b="1" dirty="0"/>
              <a:t>, [cit. 2011-10-07],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Killianwoods</a:t>
            </a:r>
            <a:r>
              <a:rPr lang="cs-CZ" sz="1200" b="1" dirty="0"/>
              <a:t>, File:Badger(UO).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http://commons.wikimedia.org/wiki/File:Badger(UO).</a:t>
            </a:r>
            <a:r>
              <a:rPr lang="cs-CZ" sz="1200" b="1" dirty="0" smtClean="0">
                <a:hlinkClick r:id="rId3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27</a:t>
            </a:r>
            <a:r>
              <a:rPr lang="cs-CZ" sz="1200" b="1" dirty="0"/>
              <a:t>, [cit. 2011-10-07], Licence </a:t>
            </a:r>
            <a:r>
              <a:rPr lang="cs-CZ" sz="1200" b="1" dirty="0" err="1" smtClean="0"/>
              <a:t>BadgerHero</a:t>
            </a:r>
            <a:r>
              <a:rPr lang="cs-CZ" sz="1200" b="1" dirty="0"/>
              <a:t>,  </a:t>
            </a:r>
            <a:r>
              <a:rPr lang="cs-CZ" sz="1200" b="1" dirty="0" smtClean="0"/>
              <a:t>File:Badger-badger.jpg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commons.wikimedia.org/wiki/File:Badger-badger.jpg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28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Factumquintus</a:t>
            </a:r>
            <a:r>
              <a:rPr lang="cs-CZ" sz="1200" b="1" dirty="0"/>
              <a:t>, File:Fischotter </a:t>
            </a:r>
            <a:r>
              <a:rPr lang="cs-CZ" sz="1200" b="1" dirty="0" err="1"/>
              <a:t>Lutra</a:t>
            </a:r>
            <a:r>
              <a:rPr lang="cs-CZ" sz="1200" b="1" dirty="0"/>
              <a:t> </a:t>
            </a:r>
            <a:r>
              <a:rPr lang="cs-CZ" sz="1200" b="1" dirty="0" smtClean="0"/>
              <a:t>lutra1.jpg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commons.wikimedia.org/wiki/File:Fischotter_Lutra_lutra1.jpg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29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Gunnar</a:t>
            </a:r>
            <a:r>
              <a:rPr lang="cs-CZ" sz="1200" b="1" dirty="0"/>
              <a:t> </a:t>
            </a:r>
            <a:r>
              <a:rPr lang="cs-CZ" sz="1200" b="1" dirty="0" err="1"/>
              <a:t>Ries</a:t>
            </a:r>
            <a:r>
              <a:rPr lang="cs-CZ" sz="1200" b="1" dirty="0"/>
              <a:t> </a:t>
            </a:r>
            <a:r>
              <a:rPr lang="cs-CZ" sz="1200" b="1" dirty="0" err="1" smtClean="0"/>
              <a:t>Amphibol</a:t>
            </a:r>
            <a:r>
              <a:rPr lang="cs-CZ" sz="1200" b="1" dirty="0"/>
              <a:t>, File:Fischotter </a:t>
            </a:r>
            <a:r>
              <a:rPr lang="cs-CZ" sz="1200" b="1" dirty="0" smtClean="0"/>
              <a:t>P1120946.jpg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commons.wikimedia.org/wiki/File:Fischotter_P1120946.jpg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30</a:t>
            </a:r>
            <a:r>
              <a:rPr lang="cs-CZ" sz="1200" b="1" dirty="0"/>
              <a:t>, [cit. 2011-10-07], Licence Bernard </a:t>
            </a:r>
            <a:r>
              <a:rPr lang="cs-CZ" sz="1200" b="1" dirty="0" err="1" smtClean="0"/>
              <a:t>Landgraf</a:t>
            </a:r>
            <a:r>
              <a:rPr lang="cs-CZ" sz="1200" b="1" dirty="0"/>
              <a:t>, File:Fischotter, </a:t>
            </a:r>
            <a:r>
              <a:rPr lang="cs-CZ" sz="1200" b="1" dirty="0" err="1"/>
              <a:t>Lutra</a:t>
            </a:r>
            <a:r>
              <a:rPr lang="cs-CZ" sz="1200" b="1" dirty="0"/>
              <a:t> </a:t>
            </a:r>
            <a:r>
              <a:rPr lang="cs-CZ" sz="1200" b="1" dirty="0" smtClean="0"/>
              <a:t>Lutra.JPG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http://commons.wikimedia.org/wiki/File:Fischotter,_</a:t>
            </a:r>
            <a:r>
              <a:rPr lang="cs-CZ" sz="1200" b="1" dirty="0" smtClean="0">
                <a:hlinkClick r:id="rId7"/>
              </a:rPr>
              <a:t>Lutra_Lutra.JPG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31</a:t>
            </a:r>
            <a:r>
              <a:rPr lang="cs-CZ" sz="1200" b="1" dirty="0"/>
              <a:t>, [cit. 2011-10-07], Licence </a:t>
            </a:r>
            <a:r>
              <a:rPr lang="cs-CZ" sz="1200" b="1" dirty="0" err="1"/>
              <a:t>Dara</a:t>
            </a:r>
            <a:r>
              <a:rPr lang="cs-CZ" sz="1200" b="1" dirty="0"/>
              <a:t> </a:t>
            </a:r>
            <a:r>
              <a:rPr lang="cs-CZ" sz="1200" b="1" dirty="0" err="1" smtClean="0"/>
              <a:t>Jasumani</a:t>
            </a:r>
            <a:r>
              <a:rPr lang="cs-CZ" sz="1200" b="1" dirty="0"/>
              <a:t>, File:Tamar </a:t>
            </a:r>
            <a:r>
              <a:rPr lang="cs-CZ" sz="1200" b="1" dirty="0" err="1"/>
              <a:t>Otter</a:t>
            </a:r>
            <a:r>
              <a:rPr lang="cs-CZ" sz="1200" b="1" dirty="0"/>
              <a:t> </a:t>
            </a:r>
            <a:r>
              <a:rPr lang="cs-CZ" sz="1200" b="1" dirty="0" err="1"/>
              <a:t>Sanctuary</a:t>
            </a:r>
            <a:r>
              <a:rPr lang="cs-CZ" sz="1200" b="1" dirty="0"/>
              <a:t> - geograph.org.uk - </a:t>
            </a:r>
            <a:r>
              <a:rPr lang="cs-CZ" sz="1200" b="1" dirty="0" smtClean="0"/>
              <a:t>147424.jpg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http://commons.wikimedia.org/wiki/File:Tamar_Otter_Sanctuary_-_geograph.org.uk_-_</a:t>
            </a:r>
            <a:r>
              <a:rPr lang="cs-CZ" sz="1200" b="1" dirty="0" smtClean="0">
                <a:hlinkClick r:id="rId8"/>
              </a:rPr>
              <a:t>147424.jpg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32</a:t>
            </a:r>
            <a:r>
              <a:rPr lang="cs-CZ" sz="1200" b="1" dirty="0"/>
              <a:t>, [cit. 2011-10-07], Licence Dbhack88, </a:t>
            </a:r>
            <a:r>
              <a:rPr lang="cs-CZ" sz="1200" b="1" dirty="0" smtClean="0"/>
              <a:t>File:Loutre2.jpg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commons.wikimedia.org/wiki/File:Loutre2.jpg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33</a:t>
            </a:r>
            <a:r>
              <a:rPr lang="cs-CZ" sz="1200" b="1" dirty="0"/>
              <a:t>, [cit. 2011-10-07], Licence Mike </a:t>
            </a:r>
            <a:r>
              <a:rPr lang="cs-CZ" sz="1200" b="1" dirty="0" err="1" smtClean="0"/>
              <a:t>Baird</a:t>
            </a:r>
            <a:r>
              <a:rPr lang="cs-CZ" sz="1200" b="1" dirty="0"/>
              <a:t>, File:Adult </a:t>
            </a:r>
            <a:r>
              <a:rPr lang="cs-CZ" sz="1200" b="1" dirty="0" err="1"/>
              <a:t>Sea</a:t>
            </a:r>
            <a:r>
              <a:rPr lang="cs-CZ" sz="1200" b="1" dirty="0"/>
              <a:t> </a:t>
            </a:r>
            <a:r>
              <a:rPr lang="cs-CZ" sz="1200" b="1" dirty="0" err="1"/>
              <a:t>Otter</a:t>
            </a:r>
            <a:r>
              <a:rPr lang="cs-CZ" sz="1200" b="1" dirty="0"/>
              <a:t> in </a:t>
            </a:r>
            <a:r>
              <a:rPr lang="cs-CZ" sz="1200" b="1" dirty="0" err="1"/>
              <a:t>Morro</a:t>
            </a:r>
            <a:r>
              <a:rPr lang="cs-CZ" sz="1200" b="1" dirty="0"/>
              <a:t> </a:t>
            </a:r>
            <a:r>
              <a:rPr lang="cs-CZ" sz="1200" b="1" dirty="0" smtClean="0"/>
              <a:t>Bay.jpg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commons.wikimedia.org/wiki/File:Adult_Sea_Otter_in_Morro_Bay.jpg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34</a:t>
            </a:r>
            <a:r>
              <a:rPr lang="cs-CZ" sz="1200" b="1" dirty="0"/>
              <a:t>, [cit. 2011-10-07], Licence Mike </a:t>
            </a:r>
            <a:r>
              <a:rPr lang="cs-CZ" sz="1200" b="1" dirty="0" err="1"/>
              <a:t>Baird</a:t>
            </a:r>
            <a:r>
              <a:rPr lang="cs-CZ" sz="1200" b="1" dirty="0"/>
              <a:t>, File:Sea </a:t>
            </a:r>
            <a:r>
              <a:rPr lang="cs-CZ" sz="1200" b="1" dirty="0" err="1"/>
              <a:t>otter</a:t>
            </a:r>
            <a:r>
              <a:rPr lang="cs-CZ" sz="1200" b="1" dirty="0"/>
              <a:t> cropped.jpg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commons.wikimedia.org/wiki/File:Sea_otter_cropped.jpg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35</a:t>
            </a:r>
            <a:r>
              <a:rPr lang="cs-CZ" sz="1200" b="1" dirty="0"/>
              <a:t>, [cit. 2011-10-07], Licence </a:t>
            </a:r>
            <a:r>
              <a:rPr lang="cs-CZ" sz="1200" b="1" dirty="0" err="1" smtClean="0"/>
              <a:t>Zefram</a:t>
            </a:r>
            <a:r>
              <a:rPr lang="cs-CZ" sz="1200" b="1" dirty="0"/>
              <a:t>, File:Gulo </a:t>
            </a:r>
            <a:r>
              <a:rPr lang="cs-CZ" sz="1200" b="1" dirty="0" err="1"/>
              <a:t>gulo</a:t>
            </a:r>
            <a:r>
              <a:rPr lang="cs-CZ" sz="1200" b="1" dirty="0"/>
              <a:t> </a:t>
            </a:r>
            <a:r>
              <a:rPr lang="cs-CZ" sz="1200" b="1" dirty="0" smtClean="0"/>
              <a:t>1.jpg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commons.wikimedia.org/wiki/File:Gulo_gulo_1.jpg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36, [cit. 2011-10-07],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Kennyannydenny</a:t>
            </a:r>
            <a:r>
              <a:rPr lang="cs-CZ" sz="1200" b="1" dirty="0">
                <a:solidFill>
                  <a:prstClr val="black"/>
                </a:solidFill>
              </a:rPr>
              <a:t>, File:Veelvraat.JPG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3"/>
              </a:rPr>
              <a:t>http://commons.wikimedia.org/wiki/File:Veelvraat.JPG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37, [cit. 2011-10-07], Licence </a:t>
            </a:r>
            <a:r>
              <a:rPr lang="cs-CZ" sz="1200" b="1" dirty="0" err="1">
                <a:solidFill>
                  <a:prstClr val="black"/>
                </a:solidFill>
              </a:rPr>
              <a:t>Rapha-Hëll</a:t>
            </a:r>
            <a:r>
              <a:rPr lang="cs-CZ" sz="1200" b="1" dirty="0">
                <a:solidFill>
                  <a:prstClr val="black"/>
                </a:solidFill>
              </a:rPr>
              <a:t>, File:Glouton.JPG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4"/>
              </a:rPr>
              <a:t>http://commons.wikimedia.org/wiki/File:Glouton.JPG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324574201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688731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462</TotalTime>
  <Words>1861</Words>
  <Application>Microsoft Office PowerPoint</Application>
  <PresentationFormat>Předvádění na obrazovce (4:3)</PresentationFormat>
  <Paragraphs>292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Lasicovití</vt:lpstr>
      <vt:lpstr>Lasicovití</vt:lpstr>
      <vt:lpstr>Lasice kolčava </vt:lpstr>
      <vt:lpstr>Lasice hranostaj</vt:lpstr>
      <vt:lpstr>Lasice hranostaj</vt:lpstr>
      <vt:lpstr>Kuna lesní</vt:lpstr>
      <vt:lpstr>Kuna lesní</vt:lpstr>
      <vt:lpstr>Kuna skalní</vt:lpstr>
      <vt:lpstr>Kuna skalní</vt:lpstr>
      <vt:lpstr>Tchoř tmavý</vt:lpstr>
      <vt:lpstr>Tchoř tmavý</vt:lpstr>
      <vt:lpstr>Tchoř světlý (tchoř stepní, tchoř plavý)</vt:lpstr>
      <vt:lpstr>Tchoř světlý (tchoř stepní, tchoř plavý)</vt:lpstr>
      <vt:lpstr>Fretka domácí </vt:lpstr>
      <vt:lpstr>Jezevec lesní</vt:lpstr>
      <vt:lpstr>Jezevec lesní</vt:lpstr>
      <vt:lpstr>Vydra říční</vt:lpstr>
      <vt:lpstr>Vydra říční</vt:lpstr>
      <vt:lpstr>Vydra mořská (kalan)</vt:lpstr>
      <vt:lpstr>Rosomák</vt:lpstr>
      <vt:lpstr>Rosomák</vt:lpstr>
      <vt:lpstr>Prezentace aplikace PowerPoint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47</cp:revision>
  <dcterms:created xsi:type="dcterms:W3CDTF">2014-01-05T07:53:56Z</dcterms:created>
  <dcterms:modified xsi:type="dcterms:W3CDTF">2015-05-03T08:08:40Z</dcterms:modified>
</cp:coreProperties>
</file>