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sldIdLst>
    <p:sldId id="273" r:id="rId3"/>
    <p:sldId id="274" r:id="rId4"/>
    <p:sldId id="257" r:id="rId5"/>
    <p:sldId id="258" r:id="rId6"/>
    <p:sldId id="261" r:id="rId7"/>
    <p:sldId id="260" r:id="rId8"/>
    <p:sldId id="267" r:id="rId9"/>
    <p:sldId id="265" r:id="rId10"/>
    <p:sldId id="268" r:id="rId11"/>
    <p:sldId id="271" r:id="rId12"/>
    <p:sldId id="266" r:id="rId13"/>
    <p:sldId id="270" r:id="rId14"/>
    <p:sldId id="259" r:id="rId15"/>
    <p:sldId id="269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24" autoAdjust="0"/>
  </p:normalViewPr>
  <p:slideViewPr>
    <p:cSldViewPr>
      <p:cViewPr varScale="1">
        <p:scale>
          <a:sx n="81" d="100"/>
          <a:sy n="81" d="100"/>
        </p:scale>
        <p:origin x="-5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6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22978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801326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14443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696522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952178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76048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98443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449439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81553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56638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447959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917219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4655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5772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731286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514344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21637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624776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072756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43812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856401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009859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B89A1-8C29-4D84-9BE8-E4DEC28C6B6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F0921-5F50-44E4-820F-E975561A478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016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C7394-A095-431B-9E7C-A8074719B1B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54AC1-41AA-4F90-A5D2-13396C97010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969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Narwhals_breach.jpg?uselang=cs" TargetMode="External"/><Relationship Id="rId13" Type="http://schemas.openxmlformats.org/officeDocument/2006/relationships/hyperlink" Target="http://commons.wikimedia.org/wiki/File:Ballena_zarautz.jpg" TargetMode="External"/><Relationship Id="rId3" Type="http://schemas.openxmlformats.org/officeDocument/2006/relationships/hyperlink" Target="http://commons.wikimedia.org/wiki/File:Dolphin_in_water,_Boca_Raton.jpg" TargetMode="External"/><Relationship Id="rId7" Type="http://schemas.openxmlformats.org/officeDocument/2006/relationships/hyperlink" Target="http://commons.wikimedia.org/wiki/File:SMNHWhaleGalleryBalaenamysticetus.JPG?uselang=cs" TargetMode="External"/><Relationship Id="rId12" Type="http://schemas.openxmlformats.org/officeDocument/2006/relationships/hyperlink" Target="http://cs.wikipedia.org/wiki/Soubor:Dirk_Claesen_-_Sperm_Whale.jpg" TargetMode="External"/><Relationship Id="rId2" Type="http://schemas.openxmlformats.org/officeDocument/2006/relationships/hyperlink" Target="http://cs.wikipedia.org/wiki/Soubor:Cetacea-evolutio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Orca-Sch%C3%A4del.jpg" TargetMode="External"/><Relationship Id="rId11" Type="http://schemas.openxmlformats.org/officeDocument/2006/relationships/hyperlink" Target="http://commons.wikimedia.org/wiki/File:Anim1110_-_Flickr_-_NOAA_Photo_Library.jpg" TargetMode="External"/><Relationship Id="rId5" Type="http://schemas.openxmlformats.org/officeDocument/2006/relationships/hyperlink" Target="http://commons.wikimedia.org/wiki/File:Bowhead.jpg" TargetMode="External"/><Relationship Id="rId10" Type="http://schemas.openxmlformats.org/officeDocument/2006/relationships/hyperlink" Target="http://commons.wikimedia.org/wiki/File:Orca_orque_mcmurdo_ross.jpg" TargetMode="External"/><Relationship Id="rId4" Type="http://schemas.openxmlformats.org/officeDocument/2006/relationships/hyperlink" Target="http://commons.wikimedia.org/wiki/File:Orca-800.jpg" TargetMode="External"/><Relationship Id="rId9" Type="http://schemas.openxmlformats.org/officeDocument/2006/relationships/hyperlink" Target="http://commons.wikimedia.org/wiki/File:Common_dolphin_noaa.jpg" TargetMode="External"/><Relationship Id="rId14" Type="http://schemas.openxmlformats.org/officeDocument/2006/relationships/hyperlink" Target="http://cs.wikipedia.org/wiki/Soubor:Bottlenose_Dolphin_KSC04pd0178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owhead_Whale_2002-08-10.jpg" TargetMode="External"/><Relationship Id="rId2" Type="http://schemas.openxmlformats.org/officeDocument/2006/relationships/hyperlink" Target="http://commons.wikimedia.org/wiki/File:Delfinesdelocombi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Blue_Whale_002_noaa_blow.jpg" TargetMode="External"/><Relationship Id="rId4" Type="http://schemas.openxmlformats.org/officeDocument/2006/relationships/hyperlink" Target="http://commons.wikimedia.org/wiki/File:Megaptera_novaeanglia_jumping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082319"/>
              </p:ext>
            </p:extLst>
          </p:nvPr>
        </p:nvGraphicFramePr>
        <p:xfrm>
          <a:off x="1717049" y="1670844"/>
          <a:ext cx="5710612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2855306"/>
                <a:gridCol w="2855306"/>
              </a:tblGrid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Alena Himlová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VY_32_INOVACE_207_Savci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ICT.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6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Říjen 2011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0" marR="669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1716088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42" name="Obrázek 1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805" y="180975"/>
            <a:ext cx="57531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1716088" y="3476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9566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902357"/>
              </p:ext>
            </p:extLst>
          </p:nvPr>
        </p:nvGraphicFramePr>
        <p:xfrm>
          <a:off x="1647825" y="2127250"/>
          <a:ext cx="5849620" cy="3584575"/>
        </p:xfrm>
        <a:graphic>
          <a:graphicData uri="http://schemas.openxmlformats.org/drawingml/2006/table">
            <a:tbl>
              <a:tblPr firstRow="1" firstCol="1" bandRow="1"/>
              <a:tblGrid>
                <a:gridCol w="2924810"/>
                <a:gridCol w="292481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Kytovci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charakteristika, rozšíření, význam.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Seznámení se zástupci řádu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rozšíření ve světě,   význam.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47825" y="2043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Obrázek 2" descr="Logolink_horizontal_zaklad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656" y="623888"/>
            <a:ext cx="5864671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647825" y="3919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altLang="cs-CZ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191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21014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+mn-lt"/>
              </a:rPr>
              <a:t>Přírodopis 8. třída</a:t>
            </a:r>
            <a:br>
              <a:rPr lang="cs-CZ" b="1" dirty="0" smtClean="0">
                <a:latin typeface="+mn-lt"/>
              </a:rPr>
            </a:br>
            <a:r>
              <a:rPr lang="cs-CZ" b="1" dirty="0" smtClean="0">
                <a:latin typeface="+mn-lt"/>
              </a:rPr>
              <a:t>ZOOLOGIE </a:t>
            </a:r>
            <a:endParaRPr lang="cs-CZ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6000" b="1" dirty="0" smtClean="0"/>
              <a:t>KYTOVCI</a:t>
            </a:r>
          </a:p>
          <a:p>
            <a:pPr marL="0" indent="0" algn="ctr">
              <a:buNone/>
            </a:pPr>
            <a:endParaRPr lang="cs-CZ" sz="6000" b="1" dirty="0" smtClean="0"/>
          </a:p>
          <a:p>
            <a:pPr marL="0" indent="0" algn="ctr">
              <a:buNone/>
            </a:pPr>
            <a:endParaRPr lang="cs-CZ" sz="6000" b="1" dirty="0"/>
          </a:p>
          <a:p>
            <a:pPr marL="0" indent="0" algn="ctr">
              <a:buNone/>
            </a:pPr>
            <a:endParaRPr lang="cs-CZ" sz="1400" b="1" dirty="0" smtClean="0"/>
          </a:p>
          <a:p>
            <a:pPr marL="0" indent="0" algn="ctr">
              <a:buNone/>
            </a:pPr>
            <a:endParaRPr lang="cs-CZ" sz="1400" b="1" dirty="0"/>
          </a:p>
          <a:p>
            <a:pPr marL="0" indent="0" algn="ctr">
              <a:buNone/>
            </a:pPr>
            <a:r>
              <a:rPr lang="cs-CZ" sz="2200" b="1" dirty="0" smtClean="0"/>
              <a:t>Základní škola a Mateřská škola Sepekov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41222972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Kytovci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9725" y="980728"/>
            <a:ext cx="8229600" cy="5688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- vodní savci, předchůdci žili na souši</a:t>
            </a:r>
          </a:p>
          <a:p>
            <a:pPr marL="0" indent="0">
              <a:buNone/>
            </a:pPr>
            <a:r>
              <a:rPr lang="cs-CZ" sz="2400" b="1" dirty="0" smtClean="0"/>
              <a:t>- pravděpodobně </a:t>
            </a:r>
            <a:r>
              <a:rPr lang="cs-CZ" sz="2400" b="1" dirty="0"/>
              <a:t>společné předky se </a:t>
            </a:r>
            <a:r>
              <a:rPr lang="cs-CZ" sz="2400" b="1" dirty="0" smtClean="0"/>
              <a:t>sudokopytníky (s hrochy)</a:t>
            </a:r>
          </a:p>
          <a:p>
            <a:pPr marL="0" indent="0">
              <a:buNone/>
            </a:pPr>
            <a:r>
              <a:rPr lang="cs-CZ" sz="2400" b="1" dirty="0" smtClean="0"/>
              <a:t>- příbuznost ukazuje stavba žaludku</a:t>
            </a:r>
            <a:r>
              <a:rPr lang="cs-CZ" sz="2400" b="1" dirty="0"/>
              <a:t>, placenty, </a:t>
            </a:r>
            <a:r>
              <a:rPr lang="cs-CZ" sz="2400" b="1" dirty="0" smtClean="0"/>
              <a:t>chromozomů, složení </a:t>
            </a:r>
            <a:r>
              <a:rPr lang="cs-CZ" sz="2400" b="1" dirty="0"/>
              <a:t>krevního </a:t>
            </a:r>
            <a:r>
              <a:rPr lang="cs-CZ" sz="2400" b="1" dirty="0" smtClean="0"/>
              <a:t>séra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mají </a:t>
            </a:r>
            <a:r>
              <a:rPr lang="pt-BR" sz="2400" b="1" dirty="0" smtClean="0"/>
              <a:t>měkkou</a:t>
            </a:r>
            <a:r>
              <a:rPr lang="pt-BR" sz="2400" b="1" dirty="0"/>
              <a:t>, lysou a citlivou pokožku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přední </a:t>
            </a:r>
            <a:r>
              <a:rPr lang="cs-CZ" sz="2400" b="1" dirty="0"/>
              <a:t>končetiny </a:t>
            </a:r>
            <a:r>
              <a:rPr lang="cs-CZ" sz="2400" b="1" dirty="0" smtClean="0"/>
              <a:t>přeměněny </a:t>
            </a:r>
            <a:r>
              <a:rPr lang="cs-CZ" sz="2400" b="1" dirty="0"/>
              <a:t>v ploutvovité </a:t>
            </a:r>
            <a:r>
              <a:rPr lang="cs-CZ" sz="2400" b="1" dirty="0" smtClean="0"/>
              <a:t>orgány (pohyblivé </a:t>
            </a:r>
            <a:r>
              <a:rPr lang="cs-CZ" sz="2400" b="1" dirty="0"/>
              <a:t>jen v ramenním </a:t>
            </a:r>
            <a:r>
              <a:rPr lang="cs-CZ" sz="2400" b="1" dirty="0" smtClean="0"/>
              <a:t>kloubu)</a:t>
            </a:r>
          </a:p>
          <a:p>
            <a:pPr marL="0" indent="0">
              <a:buNone/>
            </a:pPr>
            <a:r>
              <a:rPr lang="cs-CZ" sz="2400" b="1" dirty="0" smtClean="0"/>
              <a:t>- zadní </a:t>
            </a:r>
            <a:r>
              <a:rPr lang="cs-CZ" sz="2400" b="1" dirty="0"/>
              <a:t>končetiny včetně pánve </a:t>
            </a:r>
            <a:r>
              <a:rPr lang="cs-CZ" sz="2400" b="1" dirty="0" smtClean="0"/>
              <a:t>zakrnělé</a:t>
            </a:r>
          </a:p>
          <a:p>
            <a:endParaRPr lang="cs-CZ" sz="2400" b="1" dirty="0"/>
          </a:p>
          <a:p>
            <a:endParaRPr lang="cs-CZ" sz="2400" b="1" dirty="0" smtClean="0"/>
          </a:p>
          <a:p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0912" y="3266982"/>
            <a:ext cx="5846840" cy="146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46" y="2614090"/>
            <a:ext cx="8581995" cy="2145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9646" y="4485428"/>
            <a:ext cx="2112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1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19254353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Kytovci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- smysly - dobrý zrak (k </a:t>
            </a:r>
            <a:r>
              <a:rPr lang="cs-CZ" sz="2400" b="1" dirty="0"/>
              <a:t>vidění ve </a:t>
            </a:r>
            <a:r>
              <a:rPr lang="cs-CZ" sz="2400" b="1" dirty="0" smtClean="0"/>
              <a:t>vodě, lidský </a:t>
            </a:r>
            <a:r>
              <a:rPr lang="cs-CZ" sz="2400" b="1" dirty="0"/>
              <a:t>zrak je </a:t>
            </a:r>
            <a:r>
              <a:rPr lang="cs-CZ" sz="2400" b="1" dirty="0" smtClean="0"/>
              <a:t>lepší)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  - čich zcela potlačen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  - chuť dobře vyvinuta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  - hmat (v kůži citlivé hmatové buňky, chlupy </a:t>
            </a:r>
            <a:r>
              <a:rPr lang="cs-CZ" sz="2400" b="1" dirty="0"/>
              <a:t>na hlavě a </a:t>
            </a:r>
            <a:r>
              <a:rPr lang="cs-CZ" sz="2400" b="1" dirty="0" smtClean="0"/>
              <a:t>	    na </a:t>
            </a:r>
            <a:r>
              <a:rPr lang="cs-CZ" sz="2400" b="1" dirty="0"/>
              <a:t>těle plní funkci hmatových </a:t>
            </a:r>
            <a:r>
              <a:rPr lang="cs-CZ" sz="2400" b="1" dirty="0" smtClean="0"/>
              <a:t>vousů)</a:t>
            </a:r>
          </a:p>
          <a:p>
            <a:pPr marL="0" indent="0">
              <a:buNone/>
            </a:pPr>
            <a:r>
              <a:rPr lang="cs-CZ" sz="2400" b="1" dirty="0" smtClean="0"/>
              <a:t>	  - sluch výborný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lidé </a:t>
            </a:r>
            <a:r>
              <a:rPr lang="cs-CZ" sz="2400" b="1" dirty="0"/>
              <a:t>vnímají frekvence zvuku </a:t>
            </a:r>
            <a:r>
              <a:rPr lang="cs-CZ" sz="2400" b="1" dirty="0" smtClean="0"/>
              <a:t>16 </a:t>
            </a:r>
            <a:r>
              <a:rPr lang="cs-CZ" sz="2400" b="1" dirty="0"/>
              <a:t>Hz až 20 </a:t>
            </a:r>
            <a:r>
              <a:rPr lang="cs-CZ" sz="2400" b="1" dirty="0" smtClean="0"/>
              <a:t>kHz (kytovci 15 </a:t>
            </a:r>
            <a:r>
              <a:rPr lang="cs-CZ" sz="2400" b="1" dirty="0"/>
              <a:t>Hz až 280 </a:t>
            </a:r>
            <a:r>
              <a:rPr lang="cs-CZ" sz="2400" b="1" dirty="0" smtClean="0"/>
              <a:t>kHz) </a:t>
            </a:r>
          </a:p>
          <a:p>
            <a:pPr marL="0" indent="0">
              <a:buNone/>
            </a:pPr>
            <a:r>
              <a:rPr lang="cs-CZ" sz="2400" b="1" dirty="0" smtClean="0"/>
              <a:t>- zvuky </a:t>
            </a:r>
            <a:r>
              <a:rPr lang="cs-CZ" sz="2400" b="1" dirty="0"/>
              <a:t>slouží k </a:t>
            </a:r>
            <a:r>
              <a:rPr lang="cs-CZ" sz="2400" b="1" dirty="0" smtClean="0"/>
              <a:t>echolokaci (k orientaci)</a:t>
            </a:r>
          </a:p>
          <a:p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3068960"/>
            <a:ext cx="3340060" cy="173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76057" y="4581128"/>
            <a:ext cx="16700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Obrázek č. 2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2090664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Kytovci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-  </a:t>
            </a:r>
            <a:r>
              <a:rPr lang="cs-CZ" sz="2400" b="1" dirty="0" smtClean="0"/>
              <a:t>podle </a:t>
            </a:r>
            <a:r>
              <a:rPr lang="cs-CZ" sz="2400" b="1" dirty="0"/>
              <a:t>stavby chrupu se dělí na </a:t>
            </a:r>
            <a:r>
              <a:rPr lang="cs-CZ" sz="2400" b="1" dirty="0">
                <a:solidFill>
                  <a:srgbClr val="C00000"/>
                </a:solidFill>
              </a:rPr>
              <a:t>ozubené</a:t>
            </a:r>
            <a:r>
              <a:rPr lang="cs-CZ" sz="2400" b="1" dirty="0"/>
              <a:t> </a:t>
            </a:r>
            <a:r>
              <a:rPr lang="cs-CZ" sz="2400" b="1" dirty="0" smtClean="0"/>
              <a:t> </a:t>
            </a:r>
            <a:r>
              <a:rPr lang="cs-CZ" sz="2400" b="1" dirty="0"/>
              <a:t>a </a:t>
            </a:r>
            <a:r>
              <a:rPr lang="cs-CZ" sz="2400" b="1" dirty="0">
                <a:solidFill>
                  <a:srgbClr val="C00000"/>
                </a:solidFill>
              </a:rPr>
              <a:t>kosticovce</a:t>
            </a:r>
            <a:r>
              <a:rPr lang="cs-CZ" sz="2400" b="1" dirty="0"/>
              <a:t> </a:t>
            </a:r>
            <a:r>
              <a:rPr lang="cs-CZ" sz="2400" b="1" dirty="0" smtClean="0"/>
              <a:t> </a:t>
            </a: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10717"/>
            <a:ext cx="4120311" cy="2388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42" y="1698249"/>
            <a:ext cx="3833410" cy="240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42" y="4437112"/>
            <a:ext cx="3833410" cy="1978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454503"/>
            <a:ext cx="293620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6542" y="3861048"/>
            <a:ext cx="6497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3 				                 Obrázek </a:t>
            </a:r>
            <a:r>
              <a:rPr lang="cs-CZ" sz="1200" b="1" dirty="0">
                <a:solidFill>
                  <a:prstClr val="black"/>
                </a:solidFill>
              </a:rPr>
              <a:t>č</a:t>
            </a:r>
            <a:r>
              <a:rPr lang="cs-CZ" sz="1200" b="1" dirty="0" smtClean="0">
                <a:solidFill>
                  <a:prstClr val="black"/>
                </a:solidFill>
              </a:rPr>
              <a:t>. 4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6542" y="6165304"/>
            <a:ext cx="79378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5 					                         Obrázek </a:t>
            </a:r>
            <a:r>
              <a:rPr lang="cs-CZ" sz="1200" b="1" dirty="0">
                <a:solidFill>
                  <a:prstClr val="black"/>
                </a:solidFill>
              </a:rPr>
              <a:t>č.</a:t>
            </a:r>
            <a:r>
              <a:rPr lang="cs-CZ" sz="1200" b="1" dirty="0" smtClean="0">
                <a:solidFill>
                  <a:prstClr val="black"/>
                </a:solidFill>
              </a:rPr>
              <a:t> 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465830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Ozubení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Narval jednorohý</a:t>
            </a:r>
          </a:p>
          <a:p>
            <a:pPr marL="0" indent="0">
              <a:buNone/>
            </a:pPr>
            <a:r>
              <a:rPr lang="cs-CZ" sz="2400" b="1" dirty="0"/>
              <a:t>	- roh je </a:t>
            </a:r>
            <a:r>
              <a:rPr lang="cs-CZ" sz="2400" b="1" dirty="0" smtClean="0"/>
              <a:t>zub (řezák </a:t>
            </a:r>
            <a:r>
              <a:rPr lang="cs-CZ" sz="2400" b="1" dirty="0"/>
              <a:t>horní </a:t>
            </a:r>
            <a:r>
              <a:rPr lang="cs-CZ" sz="2400" b="1" dirty="0" smtClean="0"/>
              <a:t>čelisti)</a:t>
            </a:r>
          </a:p>
          <a:p>
            <a:pPr marL="0" indent="0">
              <a:buNone/>
            </a:pPr>
            <a:r>
              <a:rPr lang="cs-CZ" sz="2400" b="1" dirty="0"/>
              <a:t>	-  </a:t>
            </a:r>
            <a:r>
              <a:rPr lang="cs-CZ" sz="2400" b="1" dirty="0" smtClean="0"/>
              <a:t>kel dosahuje </a:t>
            </a:r>
            <a:r>
              <a:rPr lang="cs-CZ" sz="2400" b="1" dirty="0"/>
              <a:t>délky až 2,5 m</a:t>
            </a:r>
          </a:p>
          <a:p>
            <a:pPr marL="0" indent="0">
              <a:buNone/>
            </a:pPr>
            <a:r>
              <a:rPr lang="cs-CZ" sz="2400" b="1" dirty="0" smtClean="0"/>
              <a:t>	- délka do 6 m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- hmotnost až 1,6 t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>
                <a:solidFill>
                  <a:srgbClr val="C00000"/>
                </a:solidFill>
              </a:rPr>
              <a:t>D</a:t>
            </a:r>
            <a:r>
              <a:rPr lang="cs-CZ" sz="2400" b="1" dirty="0" smtClean="0">
                <a:solidFill>
                  <a:srgbClr val="C00000"/>
                </a:solidFill>
              </a:rPr>
              <a:t>elfín obecný</a:t>
            </a:r>
            <a:endParaRPr lang="cs-CZ" sz="24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400" b="1" dirty="0" smtClean="0"/>
              <a:t>	- délka těla  </a:t>
            </a:r>
            <a:r>
              <a:rPr lang="cs-CZ" sz="2400" b="1" dirty="0"/>
              <a:t>1,8–2,6 </a:t>
            </a:r>
            <a:r>
              <a:rPr lang="cs-CZ" sz="2400" b="1" dirty="0" smtClean="0"/>
              <a:t>m</a:t>
            </a:r>
          </a:p>
          <a:p>
            <a:pPr marL="0" indent="0">
              <a:buNone/>
            </a:pPr>
            <a:r>
              <a:rPr lang="cs-CZ" sz="2400" b="1" dirty="0"/>
              <a:t>	</a:t>
            </a:r>
            <a:r>
              <a:rPr lang="cs-CZ" sz="2400" b="1" dirty="0" smtClean="0"/>
              <a:t>- hmotnost do </a:t>
            </a:r>
            <a:r>
              <a:rPr lang="cs-CZ" sz="2400" b="1" dirty="0"/>
              <a:t>235 </a:t>
            </a:r>
            <a:r>
              <a:rPr lang="cs-CZ" sz="2400" b="1" dirty="0" smtClean="0"/>
              <a:t>kg </a:t>
            </a:r>
          </a:p>
          <a:p>
            <a:pPr marL="0" indent="0">
              <a:buNone/>
            </a:pPr>
            <a:r>
              <a:rPr lang="cs-CZ" sz="2400" b="1" dirty="0"/>
              <a:t>	- nejhojnější druh </a:t>
            </a:r>
          </a:p>
          <a:p>
            <a:pPr marL="0" indent="0">
              <a:buNone/>
            </a:pPr>
            <a:r>
              <a:rPr lang="cs-CZ" sz="2400" b="1" dirty="0"/>
              <a:t>	- </a:t>
            </a:r>
            <a:r>
              <a:rPr lang="cs-CZ" sz="2400" b="1" dirty="0" smtClean="0"/>
              <a:t>délka </a:t>
            </a:r>
            <a:r>
              <a:rPr lang="cs-CZ" sz="2400" b="1" dirty="0"/>
              <a:t>života </a:t>
            </a:r>
            <a:r>
              <a:rPr lang="cs-CZ" sz="2400" b="1" dirty="0" smtClean="0"/>
              <a:t>30–40 </a:t>
            </a:r>
            <a:r>
              <a:rPr lang="cs-CZ" sz="2400" b="1" dirty="0"/>
              <a:t>let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24744"/>
            <a:ext cx="3515103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77072"/>
            <a:ext cx="3515103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6096" y="3284984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7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6021288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62413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Ozubení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Kosatka dravá</a:t>
            </a:r>
          </a:p>
          <a:p>
            <a:pPr marL="0" indent="0">
              <a:buNone/>
            </a:pPr>
            <a:r>
              <a:rPr lang="cs-CZ" sz="2400" b="1" dirty="0" smtClean="0"/>
              <a:t>- samci délka 9 m, hmotnost </a:t>
            </a:r>
            <a:r>
              <a:rPr lang="cs-CZ" sz="2400" b="1" dirty="0"/>
              <a:t>až 10 </a:t>
            </a:r>
            <a:r>
              <a:rPr lang="cs-CZ" sz="2400" b="1" dirty="0" smtClean="0"/>
              <a:t>t</a:t>
            </a:r>
          </a:p>
          <a:p>
            <a:pPr marL="0" indent="0">
              <a:buNone/>
            </a:pPr>
            <a:r>
              <a:rPr lang="cs-CZ" sz="2400" b="1" dirty="0" smtClean="0"/>
              <a:t>- samice menší (8,5 m, 5 t)</a:t>
            </a:r>
          </a:p>
          <a:p>
            <a:pPr marL="0" indent="0">
              <a:buNone/>
            </a:pPr>
            <a:r>
              <a:rPr lang="cs-CZ" sz="2400" b="1" dirty="0" smtClean="0"/>
              <a:t>- mláďata </a:t>
            </a:r>
            <a:r>
              <a:rPr lang="cs-CZ" sz="2400" b="1" dirty="0"/>
              <a:t>při narození </a:t>
            </a:r>
            <a:r>
              <a:rPr lang="cs-CZ" sz="2400" b="1" dirty="0" smtClean="0"/>
              <a:t>180 kg, 2,4 m dlouhá</a:t>
            </a:r>
          </a:p>
          <a:p>
            <a:pPr marL="0" indent="0">
              <a:buNone/>
            </a:pPr>
            <a:r>
              <a:rPr lang="cs-CZ" sz="2400" b="1" dirty="0" smtClean="0"/>
              <a:t>- hřbetní ploutev vysoká </a:t>
            </a:r>
            <a:r>
              <a:rPr lang="cs-CZ" sz="2400" b="1" dirty="0"/>
              <a:t>asi 1,8 </a:t>
            </a:r>
            <a:r>
              <a:rPr lang="cs-CZ" sz="2400" b="1" dirty="0" smtClean="0"/>
              <a:t>m</a:t>
            </a:r>
          </a:p>
          <a:p>
            <a:pPr marL="0" indent="0">
              <a:buNone/>
            </a:pPr>
            <a:r>
              <a:rPr lang="cs-CZ" sz="2400" b="1" dirty="0" smtClean="0"/>
              <a:t>- p</a:t>
            </a:r>
            <a:r>
              <a:rPr lang="pt-BR" sz="2400" b="1" dirty="0" smtClean="0"/>
              <a:t>lavou </a:t>
            </a:r>
            <a:r>
              <a:rPr lang="pt-BR" sz="2400" b="1" dirty="0"/>
              <a:t>rychlostí až 70 km/h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potrava - ryby</a:t>
            </a:r>
            <a:r>
              <a:rPr lang="cs-CZ" sz="2400" b="1" dirty="0"/>
              <a:t>, želvy, </a:t>
            </a:r>
            <a:r>
              <a:rPr lang="cs-CZ" sz="2400" b="1" dirty="0" smtClean="0"/>
              <a:t>ptáci, tuleni, žraloci, jiní kytovci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složitý </a:t>
            </a:r>
            <a:r>
              <a:rPr lang="cs-CZ" sz="2400" b="1" dirty="0"/>
              <a:t>systém sociálních skupin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vydávají </a:t>
            </a:r>
            <a:r>
              <a:rPr lang="cs-CZ" sz="2400" b="1" dirty="0"/>
              <a:t>různé </a:t>
            </a:r>
            <a:r>
              <a:rPr lang="cs-CZ" sz="2400" b="1" dirty="0" smtClean="0"/>
              <a:t>cvakání </a:t>
            </a:r>
            <a:r>
              <a:rPr lang="cs-CZ" sz="2400" b="1" dirty="0"/>
              <a:t>a hvízdání</a:t>
            </a:r>
          </a:p>
          <a:p>
            <a:pPr marL="0" indent="0">
              <a:buNone/>
            </a:pPr>
            <a:r>
              <a:rPr lang="cs-CZ" sz="2400" b="1" dirty="0"/>
              <a:t>(</a:t>
            </a:r>
            <a:r>
              <a:rPr lang="cs-CZ" sz="2400" b="1" dirty="0" smtClean="0"/>
              <a:t>komunikace </a:t>
            </a:r>
            <a:r>
              <a:rPr lang="cs-CZ" sz="2400" b="1" dirty="0"/>
              <a:t>a </a:t>
            </a:r>
            <a:r>
              <a:rPr lang="cs-CZ" sz="2400" b="1" dirty="0" smtClean="0"/>
              <a:t>echolokace)</a:t>
            </a:r>
          </a:p>
          <a:p>
            <a:pPr marL="0" indent="0">
              <a:buNone/>
            </a:pPr>
            <a:r>
              <a:rPr lang="cs-CZ" sz="2400" b="1" dirty="0" smtClean="0"/>
              <a:t>- dožívají se </a:t>
            </a:r>
            <a:r>
              <a:rPr lang="cs-CZ" sz="2400" b="1" dirty="0"/>
              <a:t>30, výjimečně až 50 let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77072"/>
            <a:ext cx="3679242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116" y="281644"/>
            <a:ext cx="2316197" cy="314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583116" y="3212976"/>
            <a:ext cx="1445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schemeClr val="bg1"/>
                </a:solidFill>
              </a:rPr>
              <a:t>Obrázek č. </a:t>
            </a:r>
            <a:r>
              <a:rPr lang="cs-CZ" sz="1200" b="1" dirty="0" smtClean="0">
                <a:solidFill>
                  <a:schemeClr val="bg1"/>
                </a:solidFill>
              </a:rPr>
              <a:t>9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6344616"/>
            <a:ext cx="18396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96630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Ozubení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Vorvaň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- 28 </a:t>
            </a:r>
            <a:r>
              <a:rPr lang="cs-CZ" sz="2400" b="1" dirty="0"/>
              <a:t>metrů </a:t>
            </a:r>
            <a:r>
              <a:rPr lang="cs-CZ" sz="2400" b="1" dirty="0" smtClean="0"/>
              <a:t>délka, hmotnost 150 tun</a:t>
            </a:r>
          </a:p>
          <a:p>
            <a:pPr marL="0" indent="0">
              <a:buNone/>
            </a:pPr>
            <a:r>
              <a:rPr lang="cs-CZ" sz="2400" b="1" dirty="0" smtClean="0"/>
              <a:t>- výjimečný </a:t>
            </a:r>
            <a:r>
              <a:rPr lang="cs-CZ" sz="2400" b="1" dirty="0"/>
              <a:t>svou velkou </a:t>
            </a:r>
            <a:r>
              <a:rPr lang="cs-CZ" sz="2400" b="1" dirty="0" smtClean="0"/>
              <a:t>hlavou</a:t>
            </a:r>
          </a:p>
          <a:p>
            <a:pPr marL="0" indent="0">
              <a:buNone/>
            </a:pPr>
            <a:r>
              <a:rPr lang="cs-CZ" sz="2400" b="1" dirty="0" smtClean="0"/>
              <a:t>- potrava - krakatice, chobotnice</a:t>
            </a:r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největší </a:t>
            </a:r>
            <a:r>
              <a:rPr lang="cs-CZ" sz="2400" b="1" dirty="0"/>
              <a:t>ozubení </a:t>
            </a:r>
            <a:r>
              <a:rPr lang="cs-CZ" sz="2400" b="1" dirty="0" smtClean="0"/>
              <a:t>tvorové na </a:t>
            </a:r>
            <a:r>
              <a:rPr lang="cs-CZ" sz="2400" b="1" dirty="0"/>
              <a:t>Zemi 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nejhlouběji </a:t>
            </a:r>
            <a:r>
              <a:rPr lang="cs-CZ" sz="2400" b="1" dirty="0"/>
              <a:t>se potápějící savci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(v </a:t>
            </a:r>
            <a:r>
              <a:rPr lang="cs-CZ" sz="2400" b="1" dirty="0"/>
              <a:t>hloubkách 2200 </a:t>
            </a:r>
            <a:r>
              <a:rPr lang="cs-CZ" sz="2400" b="1" dirty="0" smtClean="0"/>
              <a:t>m)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největší </a:t>
            </a:r>
            <a:r>
              <a:rPr lang="cs-CZ" sz="2400" b="1" dirty="0"/>
              <a:t>mozek mezi </a:t>
            </a:r>
            <a:r>
              <a:rPr lang="cs-CZ" sz="2400" b="1" dirty="0" smtClean="0"/>
              <a:t>žijícími </a:t>
            </a:r>
            <a:r>
              <a:rPr lang="cs-CZ" sz="2400" b="1" dirty="0"/>
              <a:t>tvory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(u samce průměrně </a:t>
            </a:r>
            <a:r>
              <a:rPr lang="cs-CZ" sz="2400" b="1" dirty="0"/>
              <a:t>7 </a:t>
            </a:r>
            <a:r>
              <a:rPr lang="cs-CZ" sz="2400" b="1" dirty="0" smtClean="0"/>
              <a:t>kg)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nejtlustší kůže (asi </a:t>
            </a:r>
            <a:r>
              <a:rPr lang="cs-CZ" sz="2400" b="1" dirty="0"/>
              <a:t>36 </a:t>
            </a:r>
            <a:r>
              <a:rPr lang="cs-CZ" sz="2400" b="1" dirty="0" smtClean="0"/>
              <a:t>cm)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0648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486" y="3429000"/>
            <a:ext cx="2413155" cy="3217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3" y="2891761"/>
            <a:ext cx="1905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46486" y="6381328"/>
            <a:ext cx="1461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35514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Ozubení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Delfín skákavý</a:t>
            </a:r>
          </a:p>
          <a:p>
            <a:pPr marL="0" indent="0">
              <a:buNone/>
            </a:pPr>
            <a:r>
              <a:rPr lang="cs-CZ" sz="2400" b="1" dirty="0"/>
              <a:t>- chován v delfináriích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b="1" dirty="0" smtClean="0"/>
              <a:t>využíván </a:t>
            </a:r>
            <a:r>
              <a:rPr lang="cs-CZ" sz="2400" b="1" dirty="0"/>
              <a:t>pro výzkumné účely</a:t>
            </a:r>
            <a:endParaRPr lang="cs-CZ" sz="2400" b="1" dirty="0" smtClean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tělo </a:t>
            </a:r>
            <a:r>
              <a:rPr lang="cs-CZ" sz="2400" b="1" dirty="0"/>
              <a:t>dlouhé 2,5 až 4 metry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hmotnost 150 - 200 kg</a:t>
            </a:r>
          </a:p>
          <a:p>
            <a:pPr marL="0" indent="0">
              <a:buNone/>
            </a:pPr>
            <a:r>
              <a:rPr lang="cs-CZ" sz="2400" b="1" dirty="0" smtClean="0"/>
              <a:t>- dožívá </a:t>
            </a:r>
            <a:r>
              <a:rPr lang="cs-CZ" sz="2400" b="1" dirty="0"/>
              <a:t>se 30–36 </a:t>
            </a:r>
            <a:r>
              <a:rPr lang="cs-CZ" sz="2400" b="1" dirty="0" smtClean="0"/>
              <a:t>let </a:t>
            </a:r>
            <a:endParaRPr lang="cs-CZ" sz="2400" b="1" dirty="0"/>
          </a:p>
          <a:p>
            <a:pPr marL="0" indent="0">
              <a:buNone/>
            </a:pPr>
            <a:r>
              <a:rPr lang="cs-CZ" sz="2400" b="1" dirty="0" smtClean="0"/>
              <a:t>- skoky dlouhé </a:t>
            </a:r>
            <a:r>
              <a:rPr lang="cs-CZ" sz="2400" b="1" dirty="0"/>
              <a:t>až 10 m a 4–5 metrů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vysoké</a:t>
            </a:r>
          </a:p>
          <a:p>
            <a:pPr marL="0" indent="0">
              <a:buNone/>
            </a:pPr>
            <a:r>
              <a:rPr lang="cs-CZ" sz="2400" b="1" dirty="0" smtClean="0"/>
              <a:t>- nádech každých </a:t>
            </a:r>
            <a:r>
              <a:rPr lang="cs-CZ" sz="2400" b="1" dirty="0"/>
              <a:t>30 minut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</a:t>
            </a:r>
            <a:r>
              <a:rPr lang="pl-PL" sz="2400" b="1" dirty="0" smtClean="0"/>
              <a:t>spotřeba </a:t>
            </a:r>
            <a:r>
              <a:rPr lang="pl-PL" sz="2400" b="1" dirty="0"/>
              <a:t>až 7 kg </a:t>
            </a:r>
            <a:r>
              <a:rPr lang="pl-PL" sz="2400" b="1" dirty="0" smtClean="0"/>
              <a:t>ryb za </a:t>
            </a:r>
            <a:r>
              <a:rPr lang="pl-PL" sz="2400" b="1" dirty="0"/>
              <a:t>den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52736"/>
            <a:ext cx="3591794" cy="2370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133" y="3717032"/>
            <a:ext cx="3591794" cy="2693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3211651"/>
            <a:ext cx="14730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87133" y="6165304"/>
            <a:ext cx="16171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31621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Kosticovci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949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C00000"/>
                </a:solidFill>
              </a:rPr>
              <a:t>V</a:t>
            </a:r>
            <a:r>
              <a:rPr lang="cs-CZ" sz="2400" b="1" dirty="0" smtClean="0">
                <a:solidFill>
                  <a:srgbClr val="C00000"/>
                </a:solidFill>
              </a:rPr>
              <a:t>elryba </a:t>
            </a:r>
            <a:r>
              <a:rPr lang="cs-CZ" sz="2400" b="1" dirty="0">
                <a:solidFill>
                  <a:srgbClr val="C00000"/>
                </a:solidFill>
              </a:rPr>
              <a:t>grónská 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400" b="1" dirty="0" smtClean="0"/>
              <a:t>-  délka těla </a:t>
            </a:r>
            <a:r>
              <a:rPr lang="cs-CZ" sz="2400" b="1" dirty="0"/>
              <a:t>až 20 m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- hmotnosti </a:t>
            </a:r>
            <a:r>
              <a:rPr lang="cs-CZ" sz="2400" b="1" dirty="0"/>
              <a:t>50-70 </a:t>
            </a:r>
            <a:r>
              <a:rPr lang="cs-CZ" sz="2400" b="1" dirty="0" smtClean="0"/>
              <a:t>t</a:t>
            </a:r>
          </a:p>
          <a:p>
            <a:pPr marL="0" indent="0">
              <a:buNone/>
            </a:pPr>
            <a:r>
              <a:rPr lang="cs-CZ" sz="2400" b="1" dirty="0" smtClean="0"/>
              <a:t>- velká hlava </a:t>
            </a:r>
          </a:p>
          <a:p>
            <a:pPr marL="0" indent="0">
              <a:buNone/>
            </a:pPr>
            <a:r>
              <a:rPr lang="cs-CZ" sz="2400" b="1" dirty="0" smtClean="0"/>
              <a:t>- velká ocasní ploutev (40</a:t>
            </a:r>
            <a:r>
              <a:rPr lang="cs-CZ" sz="2400" b="1" dirty="0"/>
              <a:t>% délky </a:t>
            </a:r>
            <a:r>
              <a:rPr lang="cs-CZ" sz="2400" b="1" dirty="0" smtClean="0"/>
              <a:t>těla)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Keporkak </a:t>
            </a:r>
          </a:p>
          <a:p>
            <a:pPr marL="0" indent="0">
              <a:buNone/>
            </a:pPr>
            <a:r>
              <a:rPr lang="cs-CZ" sz="2400" b="1" dirty="0" smtClean="0"/>
              <a:t>- délka těla </a:t>
            </a:r>
            <a:r>
              <a:rPr lang="cs-CZ" sz="2400" b="1" dirty="0"/>
              <a:t>14-15 </a:t>
            </a:r>
            <a:r>
              <a:rPr lang="cs-CZ" sz="2400" b="1" dirty="0" smtClean="0"/>
              <a:t>m </a:t>
            </a:r>
          </a:p>
          <a:p>
            <a:pPr marL="0" indent="0">
              <a:buNone/>
            </a:pPr>
            <a:r>
              <a:rPr lang="cs-CZ" sz="2400" b="1" dirty="0" smtClean="0"/>
              <a:t>-  </a:t>
            </a:r>
            <a:r>
              <a:rPr lang="cs-CZ" sz="2400" b="1" dirty="0"/>
              <a:t>hmotnosti přes 25 </a:t>
            </a:r>
            <a:r>
              <a:rPr lang="cs-CZ" sz="2400" b="1" dirty="0" smtClean="0"/>
              <a:t>t </a:t>
            </a:r>
          </a:p>
          <a:p>
            <a:pPr marL="0" indent="0">
              <a:buNone/>
            </a:pPr>
            <a:r>
              <a:rPr lang="cs-CZ" sz="2400" b="1" dirty="0" smtClean="0"/>
              <a:t>- dlouhé </a:t>
            </a:r>
            <a:r>
              <a:rPr lang="cs-CZ" sz="2400" b="1" dirty="0"/>
              <a:t>bíle zbarvené prsní ploutve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C00000"/>
                </a:solidFill>
              </a:rPr>
              <a:t>Plejtvák </a:t>
            </a:r>
            <a:r>
              <a:rPr lang="cs-CZ" sz="2400" b="1" dirty="0">
                <a:solidFill>
                  <a:srgbClr val="C00000"/>
                </a:solidFill>
              </a:rPr>
              <a:t>obrovský</a:t>
            </a:r>
            <a:endParaRPr lang="cs-CZ" sz="24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400" b="1" dirty="0" smtClean="0"/>
              <a:t>- délka těla kolem </a:t>
            </a:r>
            <a:r>
              <a:rPr lang="cs-CZ" sz="2400" b="1" dirty="0"/>
              <a:t>30 </a:t>
            </a:r>
            <a:r>
              <a:rPr lang="cs-CZ" sz="2400" b="1" dirty="0" smtClean="0"/>
              <a:t>m</a:t>
            </a:r>
          </a:p>
          <a:p>
            <a:pPr marL="0" indent="0">
              <a:buNone/>
            </a:pPr>
            <a:r>
              <a:rPr lang="cs-CZ" sz="2400" b="1" dirty="0" smtClean="0"/>
              <a:t>- rekordní jedinec 33,59 m</a:t>
            </a:r>
          </a:p>
          <a:p>
            <a:pPr marL="0" indent="0">
              <a:buNone/>
            </a:pPr>
            <a:r>
              <a:rPr lang="cs-CZ" sz="2400" b="1" dirty="0" smtClean="0"/>
              <a:t>- hmotnost do 180 t</a:t>
            </a: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713" y="620688"/>
            <a:ext cx="3215434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713" y="2852936"/>
            <a:ext cx="3215434" cy="1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713" y="4869160"/>
            <a:ext cx="3215434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39713" y="2348880"/>
            <a:ext cx="13805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39713" y="4340115"/>
            <a:ext cx="16077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16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39713" y="6381328"/>
            <a:ext cx="1884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>
                <a:solidFill>
                  <a:prstClr val="white"/>
                </a:solidFill>
              </a:rPr>
              <a:t>Obrázek č. </a:t>
            </a:r>
            <a:r>
              <a:rPr lang="cs-CZ" sz="1200" b="1" dirty="0" smtClean="0">
                <a:solidFill>
                  <a:prstClr val="white"/>
                </a:solidFill>
              </a:rPr>
              <a:t>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2899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Závěrem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4244280" cy="518457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1) V jakém prostředí se vyskytují kytovci?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2) Kde žili předci kytovců?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3) Jak se rozdělují kytovci podle chrupu?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4) Vyjmenuj zástupce kosticovců.</a:t>
            </a: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5) Vyjmenuj zástupce ozubených.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6) Čím dýchají kytovci?</a:t>
            </a: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7) Jak se nazývá největší žijící savec?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388296" cy="518457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ve vodním, většinou mořském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na souši, společné předky se sudokopytníky</a:t>
            </a: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na ozubené a kosticovce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b="1" dirty="0"/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velryba grónská, keporkak, plejtvák, plejtvákovec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delfín obecný a skákavý, vorvaň, narval, kosatka</a:t>
            </a:r>
            <a:endParaRPr lang="cs-CZ" sz="2400" b="1" dirty="0"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/>
              <a:t>- plícemi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- plejtvák obrovský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9242166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552728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/>
              <a:t>Obrázek č. 1, </a:t>
            </a:r>
            <a:r>
              <a:rPr lang="cs-CZ" sz="1200" b="1" dirty="0"/>
              <a:t>[cit. </a:t>
            </a:r>
            <a:r>
              <a:rPr lang="cs-CZ" sz="1200" b="1" dirty="0" smtClean="0"/>
              <a:t>2011-10-11], </a:t>
            </a:r>
            <a:r>
              <a:rPr lang="cs-CZ" sz="1200" b="1" dirty="0"/>
              <a:t>Licence </a:t>
            </a:r>
            <a:r>
              <a:rPr lang="cs-CZ" sz="1200" b="1" dirty="0" err="1" smtClean="0"/>
              <a:t>Creative</a:t>
            </a:r>
            <a:r>
              <a:rPr lang="cs-CZ" sz="1200" b="1" dirty="0" smtClean="0"/>
              <a:t> </a:t>
            </a:r>
            <a:r>
              <a:rPr lang="cs-CZ" sz="1200" b="1" dirty="0" err="1" smtClean="0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Nobu</a:t>
            </a:r>
            <a:r>
              <a:rPr lang="cs-CZ" sz="1200" b="1" dirty="0"/>
              <a:t> </a:t>
            </a:r>
            <a:r>
              <a:rPr lang="cs-CZ" sz="1200" b="1" dirty="0" err="1" smtClean="0"/>
              <a:t>Tamura</a:t>
            </a:r>
            <a:r>
              <a:rPr lang="cs-CZ" sz="1200" b="1" dirty="0"/>
              <a:t>, </a:t>
            </a:r>
            <a:r>
              <a:rPr lang="cs-CZ" sz="1200" b="1" dirty="0" err="1" smtClean="0"/>
              <a:t>Soubor:Cetacea-evolution.jpg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2"/>
              </a:rPr>
              <a:t>http://</a:t>
            </a:r>
            <a:r>
              <a:rPr lang="cs-CZ" sz="1200" b="1" dirty="0" smtClean="0">
                <a:hlinkClick r:id="rId2"/>
              </a:rPr>
              <a:t>cs.wikipedia.org/wiki/Soubor:Cetacea-evolution.jpg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/>
              <a:t>Obrázek č. 2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Mr. Johnson, </a:t>
            </a:r>
            <a:r>
              <a:rPr lang="cs-CZ" sz="1200" b="1" dirty="0" err="1"/>
              <a:t>often</a:t>
            </a:r>
            <a:r>
              <a:rPr lang="cs-CZ" sz="1200" b="1" dirty="0"/>
              <a:t> </a:t>
            </a:r>
            <a:r>
              <a:rPr lang="cs-CZ" sz="1200" b="1" dirty="0" err="1" smtClean="0"/>
              <a:t>nefarious</a:t>
            </a:r>
            <a:r>
              <a:rPr lang="cs-CZ" sz="1200" b="1" dirty="0" smtClean="0"/>
              <a:t>, </a:t>
            </a:r>
            <a:r>
              <a:rPr lang="en-US" sz="1200" b="1" dirty="0"/>
              <a:t>File:Dolphin in water, Boca </a:t>
            </a:r>
            <a:r>
              <a:rPr lang="en-US" sz="1200" b="1" dirty="0" smtClean="0"/>
              <a:t>Raton.jpg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3"/>
              </a:rPr>
              <a:t>http://commons.wikimedia.org/wiki/File:Dolphin_in_water,_</a:t>
            </a:r>
            <a:r>
              <a:rPr lang="cs-CZ" sz="1200" b="1" dirty="0" smtClean="0">
                <a:hlinkClick r:id="rId3"/>
              </a:rPr>
              <a:t>Boca_Raton.jpg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3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 smtClean="0"/>
              <a:t>Terabyte</a:t>
            </a:r>
            <a:r>
              <a:rPr lang="cs-CZ" sz="1200" b="1" dirty="0"/>
              <a:t>, </a:t>
            </a:r>
            <a:r>
              <a:rPr lang="cs-CZ" sz="1200" b="1" dirty="0" smtClean="0"/>
              <a:t>File:Orca-800.jpg</a:t>
            </a:r>
          </a:p>
          <a:p>
            <a:pPr marL="0" indent="0">
              <a:buNone/>
            </a:pPr>
            <a:r>
              <a:rPr lang="cs-CZ" sz="1200" b="1" dirty="0">
                <a:hlinkClick r:id="rId4"/>
              </a:rPr>
              <a:t>http://</a:t>
            </a:r>
            <a:r>
              <a:rPr lang="cs-CZ" sz="1200" b="1" dirty="0" smtClean="0">
                <a:hlinkClick r:id="rId4"/>
              </a:rPr>
              <a:t>commons.wikimedia.org/wiki/File:Orca-800.jpg</a:t>
            </a:r>
            <a:endParaRPr lang="cs-CZ" sz="1200" b="1" dirty="0" smtClean="0"/>
          </a:p>
          <a:p>
            <a:pPr marL="0" lvl="0" indent="0">
              <a:buNone/>
            </a:pPr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4</a:t>
            </a:r>
            <a:r>
              <a:rPr lang="cs-CZ" sz="1200" b="1" dirty="0">
                <a:solidFill>
                  <a:prstClr val="black"/>
                </a:solidFill>
              </a:rPr>
              <a:t>, [cit. 2011-10-11], Licence Public </a:t>
            </a:r>
            <a:r>
              <a:rPr lang="cs-CZ" sz="1200" b="1" dirty="0" err="1">
                <a:solidFill>
                  <a:prstClr val="black"/>
                </a:solidFill>
              </a:rPr>
              <a:t>domain</a:t>
            </a:r>
            <a:r>
              <a:rPr lang="cs-CZ" sz="1200" b="1" dirty="0">
                <a:solidFill>
                  <a:prstClr val="black"/>
                </a:solidFill>
              </a:rPr>
              <a:t>, </a:t>
            </a:r>
            <a:r>
              <a:rPr lang="cs-CZ" sz="1200" b="1" dirty="0" err="1">
                <a:solidFill>
                  <a:prstClr val="black"/>
                </a:solidFill>
              </a:rPr>
              <a:t>Bárður</a:t>
            </a:r>
            <a:r>
              <a:rPr lang="cs-CZ" sz="1200" b="1" dirty="0">
                <a:solidFill>
                  <a:prstClr val="black"/>
                </a:solidFill>
              </a:rPr>
              <a:t> </a:t>
            </a:r>
            <a:r>
              <a:rPr lang="cs-CZ" sz="1200" b="1" dirty="0" err="1">
                <a:solidFill>
                  <a:prstClr val="black"/>
                </a:solidFill>
              </a:rPr>
              <a:t>Jákupsson</a:t>
            </a:r>
            <a:r>
              <a:rPr lang="cs-CZ" sz="1200" b="1" dirty="0">
                <a:solidFill>
                  <a:prstClr val="black"/>
                </a:solidFill>
              </a:rPr>
              <a:t>, File:Bowhead.jpg</a:t>
            </a:r>
          </a:p>
          <a:p>
            <a:pPr marL="0" lvl="0" indent="0">
              <a:buNone/>
            </a:pPr>
            <a:r>
              <a:rPr lang="cs-CZ" sz="1200" b="1" dirty="0">
                <a:solidFill>
                  <a:prstClr val="black"/>
                </a:solidFill>
                <a:hlinkClick r:id="rId5"/>
              </a:rPr>
              <a:t>http://commons.wikimedia.org/wiki/File:Bowhead.jpg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5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Thurner</a:t>
            </a:r>
            <a:r>
              <a:rPr lang="cs-CZ" sz="1200" b="1" dirty="0"/>
              <a:t> </a:t>
            </a:r>
            <a:r>
              <a:rPr lang="cs-CZ" sz="1200" b="1" dirty="0" err="1" smtClean="0"/>
              <a:t>Hof</a:t>
            </a:r>
            <a:r>
              <a:rPr lang="cs-CZ" sz="1200" b="1" dirty="0" smtClean="0"/>
              <a:t>, File:Orca-Schädel.jpg</a:t>
            </a:r>
          </a:p>
          <a:p>
            <a:pPr marL="0" indent="0">
              <a:buNone/>
            </a:pPr>
            <a:r>
              <a:rPr lang="cs-CZ" sz="1200" b="1" dirty="0">
                <a:hlinkClick r:id="rId6"/>
              </a:rPr>
              <a:t>http://</a:t>
            </a:r>
            <a:r>
              <a:rPr lang="cs-CZ" sz="1200" b="1" dirty="0" smtClean="0">
                <a:hlinkClick r:id="rId6"/>
              </a:rPr>
              <a:t>commons.wikimedia.org/wiki/File:Orca-Sch%C3%A4del.jpg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6</a:t>
            </a:r>
            <a:r>
              <a:rPr lang="cs-CZ" sz="1200" b="1" dirty="0"/>
              <a:t>, [cit. 2011-10-11], Licence </a:t>
            </a:r>
            <a:r>
              <a:rPr lang="cs-CZ" sz="1200" b="1" dirty="0" err="1" smtClean="0"/>
              <a:t>Creative</a:t>
            </a:r>
            <a:r>
              <a:rPr lang="cs-CZ" sz="1200" b="1" dirty="0" smtClean="0"/>
              <a:t> </a:t>
            </a:r>
            <a:r>
              <a:rPr lang="cs-CZ" sz="1200" b="1" dirty="0" err="1" smtClean="0"/>
              <a:t>Commons</a:t>
            </a:r>
            <a:r>
              <a:rPr lang="cs-CZ" sz="1200" b="1" dirty="0" smtClean="0"/>
              <a:t>, </a:t>
            </a:r>
            <a:r>
              <a:rPr lang="cs-CZ" sz="1200" b="1" dirty="0" err="1" smtClean="0"/>
              <a:t>Notafly</a:t>
            </a:r>
            <a:r>
              <a:rPr lang="cs-CZ" sz="1200" b="1" dirty="0"/>
              <a:t>, </a:t>
            </a:r>
            <a:r>
              <a:rPr lang="cs-CZ" sz="1200" b="1" dirty="0" smtClean="0"/>
              <a:t>File:SMNHWhaleGalleryBalaenamysticetus.JPG</a:t>
            </a:r>
          </a:p>
          <a:p>
            <a:pPr marL="0" indent="0">
              <a:buNone/>
            </a:pPr>
            <a:r>
              <a:rPr lang="cs-CZ" sz="1200" b="1" dirty="0">
                <a:hlinkClick r:id="rId7"/>
              </a:rPr>
              <a:t>http://</a:t>
            </a:r>
            <a:r>
              <a:rPr lang="cs-CZ" sz="1200" b="1" dirty="0" smtClean="0">
                <a:hlinkClick r:id="rId7"/>
              </a:rPr>
              <a:t>commons.wikimedia.org/wiki/File:SMNHWhaleGalleryBalaenamysticetus.JPG?uselang=cs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7</a:t>
            </a:r>
            <a:r>
              <a:rPr lang="cs-CZ" sz="1200" b="1" dirty="0"/>
              <a:t>, [cit. 2011-10-11], Licence Public </a:t>
            </a:r>
            <a:r>
              <a:rPr lang="cs-CZ" sz="1200" b="1" dirty="0" err="1"/>
              <a:t>domain</a:t>
            </a:r>
            <a:r>
              <a:rPr lang="cs-CZ" sz="1200" b="1" dirty="0"/>
              <a:t>, </a:t>
            </a:r>
            <a:r>
              <a:rPr lang="cs-CZ" sz="1200" b="1" dirty="0" err="1"/>
              <a:t>Glenn</a:t>
            </a:r>
            <a:r>
              <a:rPr lang="cs-CZ" sz="1200" b="1" dirty="0"/>
              <a:t> </a:t>
            </a:r>
            <a:r>
              <a:rPr lang="cs-CZ" sz="1200" b="1" dirty="0" err="1" smtClean="0"/>
              <a:t>Williams</a:t>
            </a:r>
            <a:r>
              <a:rPr lang="cs-CZ" sz="1200" b="1" dirty="0"/>
              <a:t>, File:Narwhals breach.jpg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8"/>
              </a:rPr>
              <a:t>http://</a:t>
            </a:r>
            <a:r>
              <a:rPr lang="cs-CZ" sz="1200" b="1" dirty="0" smtClean="0">
                <a:hlinkClick r:id="rId8"/>
              </a:rPr>
              <a:t>commons.wikimedia.org/wiki/File:Narwhals_breach.jpg?uselang=cs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8</a:t>
            </a:r>
            <a:r>
              <a:rPr lang="cs-CZ" sz="1200" b="1" dirty="0"/>
              <a:t>, [cit. 2011-10-11], Licence Public </a:t>
            </a:r>
            <a:r>
              <a:rPr lang="cs-CZ" sz="1200" b="1" dirty="0" err="1"/>
              <a:t>domain</a:t>
            </a:r>
            <a:r>
              <a:rPr lang="cs-CZ" sz="1200" b="1" dirty="0"/>
              <a:t>, NOAA </a:t>
            </a:r>
            <a:r>
              <a:rPr lang="cs-CZ" sz="1200" b="1" dirty="0" smtClean="0"/>
              <a:t>NMFS</a:t>
            </a:r>
            <a:r>
              <a:rPr lang="cs-CZ" sz="1200" b="1" dirty="0"/>
              <a:t>, File:Common </a:t>
            </a:r>
            <a:r>
              <a:rPr lang="cs-CZ" sz="1200" b="1" dirty="0" err="1"/>
              <a:t>dolphin</a:t>
            </a:r>
            <a:r>
              <a:rPr lang="cs-CZ" sz="1200" b="1" dirty="0"/>
              <a:t> noaa.jpg</a:t>
            </a:r>
          </a:p>
          <a:p>
            <a:pPr marL="0" indent="0">
              <a:buNone/>
            </a:pPr>
            <a:r>
              <a:rPr lang="cs-CZ" sz="1200" b="1" dirty="0">
                <a:hlinkClick r:id="rId9"/>
              </a:rPr>
              <a:t>http://</a:t>
            </a:r>
            <a:r>
              <a:rPr lang="cs-CZ" sz="1200" b="1" dirty="0" smtClean="0">
                <a:hlinkClick r:id="rId9"/>
              </a:rPr>
              <a:t>commons.wikimedia.org/wiki/File:Common_dolphin_noaa.jpg</a:t>
            </a:r>
            <a:endParaRPr lang="cs-CZ" sz="1200" b="1" dirty="0" smtClean="0"/>
          </a:p>
          <a:p>
            <a:pPr marL="0" lvl="0" indent="0">
              <a:buNone/>
            </a:pPr>
            <a:r>
              <a:rPr lang="cs-CZ" sz="1200" b="1" dirty="0">
                <a:solidFill>
                  <a:prstClr val="black"/>
                </a:solidFill>
              </a:rPr>
              <a:t>Obrázek č. </a:t>
            </a:r>
            <a:r>
              <a:rPr lang="cs-CZ" sz="1200" b="1" dirty="0" smtClean="0">
                <a:solidFill>
                  <a:prstClr val="black"/>
                </a:solidFill>
              </a:rPr>
              <a:t>9</a:t>
            </a:r>
            <a:r>
              <a:rPr lang="cs-CZ" sz="1200" b="1" dirty="0">
                <a:solidFill>
                  <a:prstClr val="black"/>
                </a:solidFill>
              </a:rPr>
              <a:t>, [cit. 2011-10-11], Licence Public </a:t>
            </a:r>
            <a:r>
              <a:rPr lang="cs-CZ" sz="1200" b="1" dirty="0" err="1">
                <a:solidFill>
                  <a:prstClr val="black"/>
                </a:solidFill>
              </a:rPr>
              <a:t>domain</a:t>
            </a:r>
            <a:r>
              <a:rPr lang="cs-CZ" sz="1200" b="1" dirty="0">
                <a:solidFill>
                  <a:prstClr val="black"/>
                </a:solidFill>
              </a:rPr>
              <a:t>, </a:t>
            </a:r>
            <a:r>
              <a:rPr lang="cs-CZ" sz="1200" b="1" dirty="0" err="1">
                <a:solidFill>
                  <a:prstClr val="black"/>
                </a:solidFill>
              </a:rPr>
              <a:t>Fishdecoy</a:t>
            </a:r>
            <a:r>
              <a:rPr lang="cs-CZ" sz="1200" b="1" dirty="0">
                <a:solidFill>
                  <a:prstClr val="black"/>
                </a:solidFill>
              </a:rPr>
              <a:t>, File:Orca </a:t>
            </a:r>
            <a:r>
              <a:rPr lang="cs-CZ" sz="1200" b="1" dirty="0" err="1">
                <a:solidFill>
                  <a:prstClr val="black"/>
                </a:solidFill>
              </a:rPr>
              <a:t>orque</a:t>
            </a:r>
            <a:r>
              <a:rPr lang="cs-CZ" sz="1200" b="1" dirty="0">
                <a:solidFill>
                  <a:prstClr val="black"/>
                </a:solidFill>
              </a:rPr>
              <a:t> </a:t>
            </a:r>
            <a:r>
              <a:rPr lang="cs-CZ" sz="1200" b="1" dirty="0" err="1">
                <a:solidFill>
                  <a:prstClr val="black"/>
                </a:solidFill>
              </a:rPr>
              <a:t>mcmurdo</a:t>
            </a:r>
            <a:r>
              <a:rPr lang="cs-CZ" sz="1200" b="1" dirty="0">
                <a:solidFill>
                  <a:prstClr val="black"/>
                </a:solidFill>
              </a:rPr>
              <a:t> ross.jpg</a:t>
            </a:r>
          </a:p>
          <a:p>
            <a:pPr marL="0" lvl="0" indent="0">
              <a:buNone/>
            </a:pPr>
            <a:r>
              <a:rPr lang="cs-CZ" sz="1200" b="1" dirty="0">
                <a:solidFill>
                  <a:prstClr val="black"/>
                </a:solidFill>
                <a:hlinkClick r:id="rId10"/>
              </a:rPr>
              <a:t>http://commons.wikimedia.org/wiki/File:Orca_orque_mcmurdo_ross.jpg</a:t>
            </a:r>
            <a:endParaRPr lang="cs-CZ" sz="12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10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NOAA </a:t>
            </a:r>
            <a:r>
              <a:rPr lang="cs-CZ" sz="1200" b="1" dirty="0" err="1"/>
              <a:t>Photo</a:t>
            </a:r>
            <a:r>
              <a:rPr lang="cs-CZ" sz="1200" b="1" dirty="0"/>
              <a:t> </a:t>
            </a:r>
            <a:r>
              <a:rPr lang="cs-CZ" sz="1200" b="1" dirty="0" err="1" smtClean="0"/>
              <a:t>Library</a:t>
            </a:r>
            <a:r>
              <a:rPr lang="cs-CZ" sz="1200" b="1" dirty="0" smtClean="0"/>
              <a:t>, </a:t>
            </a:r>
            <a:r>
              <a:rPr lang="en-US" sz="1200" b="1" dirty="0"/>
              <a:t>File:Anim1110 - Flickr - NOAA Photo </a:t>
            </a:r>
            <a:r>
              <a:rPr lang="en-US" sz="1200" b="1" dirty="0" smtClean="0"/>
              <a:t>Library.jpg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11"/>
              </a:rPr>
              <a:t>http://commons.wikimedia.org/wiki/File:Anim1110_-_Flickr_-_</a:t>
            </a:r>
            <a:r>
              <a:rPr lang="cs-CZ" sz="1200" b="1" dirty="0" smtClean="0">
                <a:hlinkClick r:id="rId11"/>
              </a:rPr>
              <a:t>NOAA_Photo_Library.jpg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11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Julian </a:t>
            </a:r>
            <a:r>
              <a:rPr lang="cs-CZ" sz="1200" b="1" dirty="0" err="1"/>
              <a:t>Ilcheff</a:t>
            </a:r>
            <a:r>
              <a:rPr lang="cs-CZ" sz="1200" b="1" dirty="0"/>
              <a:t> </a:t>
            </a:r>
            <a:r>
              <a:rPr lang="cs-CZ" sz="1200" b="1" dirty="0" err="1" smtClean="0"/>
              <a:t>Borissoff</a:t>
            </a:r>
            <a:r>
              <a:rPr lang="cs-CZ" sz="1200" b="1" dirty="0"/>
              <a:t>, </a:t>
            </a:r>
            <a:r>
              <a:rPr lang="cs-CZ" sz="1200" b="1" dirty="0" err="1"/>
              <a:t>Soubor:Dirk</a:t>
            </a:r>
            <a:r>
              <a:rPr lang="cs-CZ" sz="1200" b="1" dirty="0"/>
              <a:t> </a:t>
            </a:r>
            <a:r>
              <a:rPr lang="cs-CZ" sz="1200" b="1" dirty="0" err="1"/>
              <a:t>Claesen</a:t>
            </a:r>
            <a:r>
              <a:rPr lang="cs-CZ" sz="1200" b="1" dirty="0"/>
              <a:t> - </a:t>
            </a:r>
            <a:r>
              <a:rPr lang="cs-CZ" sz="1200" b="1" dirty="0" err="1"/>
              <a:t>Sperm</a:t>
            </a:r>
            <a:r>
              <a:rPr lang="cs-CZ" sz="1200" b="1" dirty="0"/>
              <a:t> Whale.jpg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12"/>
              </a:rPr>
              <a:t>http://cs.wikipedia.org/wiki/Soubor:Dirk_Claesen_-_</a:t>
            </a:r>
            <a:r>
              <a:rPr lang="cs-CZ" sz="1200" b="1" dirty="0" smtClean="0">
                <a:hlinkClick r:id="rId12"/>
              </a:rPr>
              <a:t>Sperm_Whale.jpg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12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Aloneibar</a:t>
            </a:r>
            <a:r>
              <a:rPr lang="cs-CZ" sz="1200" b="1" dirty="0"/>
              <a:t>, File:Ballena </a:t>
            </a:r>
            <a:r>
              <a:rPr lang="cs-CZ" sz="1200" b="1" dirty="0" smtClean="0"/>
              <a:t>zarautz.jpg</a:t>
            </a:r>
          </a:p>
          <a:p>
            <a:pPr marL="0" indent="0">
              <a:buNone/>
            </a:pPr>
            <a:r>
              <a:rPr lang="cs-CZ" sz="1200" b="1" dirty="0">
                <a:hlinkClick r:id="rId13"/>
              </a:rPr>
              <a:t>http://</a:t>
            </a:r>
            <a:r>
              <a:rPr lang="cs-CZ" sz="1200" b="1" dirty="0" smtClean="0">
                <a:hlinkClick r:id="rId13"/>
              </a:rPr>
              <a:t>commons.wikimedia.org/wiki/File:Ballena_zarautz.jpg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13, [cit. 2011-10-11], Licence Public </a:t>
            </a:r>
            <a:r>
              <a:rPr lang="cs-CZ" sz="1200" b="1" dirty="0" err="1"/>
              <a:t>domain</a:t>
            </a:r>
            <a:r>
              <a:rPr lang="cs-CZ" sz="1200" b="1" dirty="0"/>
              <a:t>, </a:t>
            </a:r>
            <a:r>
              <a:rPr lang="cs-CZ" sz="1200" b="1" dirty="0" err="1"/>
              <a:t>NASAs</a:t>
            </a:r>
            <a:r>
              <a:rPr lang="cs-CZ" sz="1200" b="1" dirty="0"/>
              <a:t>, </a:t>
            </a:r>
            <a:r>
              <a:rPr lang="cs-CZ" sz="1200" b="1" dirty="0" err="1"/>
              <a:t>Soubor:Bottlenose</a:t>
            </a:r>
            <a:r>
              <a:rPr lang="cs-CZ" sz="1200" b="1" dirty="0"/>
              <a:t> </a:t>
            </a:r>
            <a:r>
              <a:rPr lang="cs-CZ" sz="1200" b="1" dirty="0" err="1"/>
              <a:t>Dolphin</a:t>
            </a:r>
            <a:r>
              <a:rPr lang="cs-CZ" sz="1200" b="1" dirty="0"/>
              <a:t> KSC04pd0178.jpg</a:t>
            </a:r>
          </a:p>
          <a:p>
            <a:pPr marL="0" indent="0">
              <a:buNone/>
            </a:pPr>
            <a:r>
              <a:rPr lang="cs-CZ" sz="1200" b="1" dirty="0">
                <a:hlinkClick r:id="rId14"/>
              </a:rPr>
              <a:t>http://</a:t>
            </a:r>
            <a:r>
              <a:rPr lang="cs-CZ" sz="1200" b="1" dirty="0" smtClean="0">
                <a:hlinkClick r:id="rId14"/>
              </a:rPr>
              <a:t>cs.wikipedia.org/wiki/Soubor:Bottlenose_Dolphin_KSC04pd0178.jpg</a:t>
            </a:r>
            <a:endParaRPr lang="cs-CZ" sz="1200" b="1" dirty="0" smtClean="0"/>
          </a:p>
          <a:p>
            <a:pPr marL="0" indent="0">
              <a:buNone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389840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55272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b="1" dirty="0">
                <a:solidFill>
                  <a:prstClr val="black"/>
                </a:solidFill>
              </a:rPr>
              <a:t>Zdroje informací, snímků, citací</a:t>
            </a:r>
          </a:p>
          <a:p>
            <a:pPr marL="0" indent="0">
              <a:buNone/>
            </a:pPr>
            <a:endParaRPr lang="cs-CZ" sz="1400" b="1" dirty="0" smtClean="0"/>
          </a:p>
          <a:p>
            <a:pPr marL="0" indent="0"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14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Pipenolc</a:t>
            </a:r>
            <a:r>
              <a:rPr lang="cs-CZ" sz="1200" b="1" dirty="0"/>
              <a:t>, </a:t>
            </a:r>
            <a:r>
              <a:rPr lang="cs-CZ" sz="1200" b="1" dirty="0" smtClean="0"/>
              <a:t>File:Delfinesdelocombia.jpg</a:t>
            </a:r>
          </a:p>
          <a:p>
            <a:pPr marL="0" indent="0">
              <a:buNone/>
            </a:pPr>
            <a:r>
              <a:rPr lang="cs-CZ" sz="1200" b="1" dirty="0">
                <a:hlinkClick r:id="rId2"/>
              </a:rPr>
              <a:t>http://</a:t>
            </a:r>
            <a:r>
              <a:rPr lang="cs-CZ" sz="1200" b="1" dirty="0" smtClean="0">
                <a:hlinkClick r:id="rId2"/>
              </a:rPr>
              <a:t>commons.wikimedia.org/wiki/File:Delfinesdelocombia.jpg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/>
              <a:t>Obrázek </a:t>
            </a:r>
            <a:r>
              <a:rPr lang="cs-CZ" sz="1200" b="1" dirty="0"/>
              <a:t>č. </a:t>
            </a:r>
            <a:r>
              <a:rPr lang="cs-CZ" sz="1200" b="1" dirty="0" smtClean="0"/>
              <a:t>15</a:t>
            </a:r>
            <a:r>
              <a:rPr lang="cs-CZ" sz="1200" b="1" dirty="0"/>
              <a:t>, [cit. 2011-10-11], Licence </a:t>
            </a:r>
            <a:r>
              <a:rPr lang="cs-CZ" sz="1200" b="1" dirty="0" err="1"/>
              <a:t>Creative</a:t>
            </a:r>
            <a:r>
              <a:rPr lang="cs-CZ" sz="1200" b="1" dirty="0"/>
              <a:t> </a:t>
            </a:r>
            <a:r>
              <a:rPr lang="cs-CZ" sz="1200" b="1" dirty="0" err="1"/>
              <a:t>Commons</a:t>
            </a:r>
            <a:r>
              <a:rPr lang="cs-CZ" sz="1200" b="1" dirty="0"/>
              <a:t>, </a:t>
            </a:r>
            <a:r>
              <a:rPr lang="cs-CZ" sz="1200" b="1" dirty="0" err="1"/>
              <a:t>Ansgar</a:t>
            </a:r>
            <a:r>
              <a:rPr lang="cs-CZ" sz="1200" b="1" dirty="0"/>
              <a:t> </a:t>
            </a:r>
            <a:r>
              <a:rPr lang="cs-CZ" sz="1200" b="1" dirty="0" err="1" smtClean="0"/>
              <a:t>Walk</a:t>
            </a:r>
            <a:r>
              <a:rPr lang="cs-CZ" sz="1200" b="1" dirty="0"/>
              <a:t>, File:Bowhead </a:t>
            </a:r>
            <a:r>
              <a:rPr lang="cs-CZ" sz="1200" b="1" dirty="0" err="1"/>
              <a:t>Whale</a:t>
            </a:r>
            <a:r>
              <a:rPr lang="cs-CZ" sz="1200" b="1" dirty="0"/>
              <a:t> </a:t>
            </a:r>
            <a:r>
              <a:rPr lang="cs-CZ" sz="1200" b="1" dirty="0" smtClean="0"/>
              <a:t>2002-08-10.jpg</a:t>
            </a:r>
          </a:p>
          <a:p>
            <a:pPr marL="0" indent="0">
              <a:buNone/>
            </a:pPr>
            <a:r>
              <a:rPr lang="cs-CZ" sz="1200" b="1" dirty="0">
                <a:hlinkClick r:id="rId3"/>
              </a:rPr>
              <a:t>http://</a:t>
            </a:r>
            <a:r>
              <a:rPr lang="cs-CZ" sz="1200" b="1" dirty="0" smtClean="0">
                <a:hlinkClick r:id="rId3"/>
              </a:rPr>
              <a:t>commons.wikimedia.org/wiki/File:Bowhead_Whale_2002-08-10.jpg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16</a:t>
            </a:r>
            <a:r>
              <a:rPr lang="cs-CZ" sz="1200" b="1" dirty="0"/>
              <a:t>, [cit. 2011-10-11], Licence Public </a:t>
            </a:r>
            <a:r>
              <a:rPr lang="cs-CZ" sz="1200" b="1" dirty="0" err="1"/>
              <a:t>domain</a:t>
            </a:r>
            <a:r>
              <a:rPr lang="cs-CZ" sz="1200" b="1" dirty="0"/>
              <a:t>, Cornelia </a:t>
            </a:r>
            <a:r>
              <a:rPr lang="cs-CZ" sz="1200" b="1" dirty="0" err="1" smtClean="0"/>
              <a:t>Oedekoven</a:t>
            </a:r>
            <a:r>
              <a:rPr lang="cs-CZ" sz="1200" b="1" dirty="0"/>
              <a:t>, File:Megaptera </a:t>
            </a:r>
            <a:r>
              <a:rPr lang="cs-CZ" sz="1200" b="1" dirty="0" err="1"/>
              <a:t>novaeanglia</a:t>
            </a:r>
            <a:r>
              <a:rPr lang="cs-CZ" sz="1200" b="1" dirty="0"/>
              <a:t> </a:t>
            </a:r>
            <a:r>
              <a:rPr lang="cs-CZ" sz="1200" b="1" dirty="0" smtClean="0"/>
              <a:t>jumping.jpg</a:t>
            </a:r>
          </a:p>
          <a:p>
            <a:pPr marL="0" indent="0">
              <a:buNone/>
            </a:pPr>
            <a:r>
              <a:rPr lang="cs-CZ" sz="1200" b="1" dirty="0">
                <a:hlinkClick r:id="rId4"/>
              </a:rPr>
              <a:t>http://</a:t>
            </a:r>
            <a:r>
              <a:rPr lang="cs-CZ" sz="1200" b="1" dirty="0" smtClean="0">
                <a:hlinkClick r:id="rId4"/>
              </a:rPr>
              <a:t>commons.wikimedia.org/wiki/File:Megaptera_novaeanglia_jumping.jpg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/>
              <a:t>Obrázek č. </a:t>
            </a:r>
            <a:r>
              <a:rPr lang="cs-CZ" sz="1200" b="1" dirty="0" smtClean="0"/>
              <a:t>17</a:t>
            </a:r>
            <a:r>
              <a:rPr lang="cs-CZ" sz="1200" b="1" dirty="0"/>
              <a:t>, [cit. 2011-10-11], Licence Public </a:t>
            </a:r>
            <a:r>
              <a:rPr lang="cs-CZ" sz="1200" b="1" dirty="0" err="1"/>
              <a:t>domain</a:t>
            </a:r>
            <a:r>
              <a:rPr lang="cs-CZ" sz="1200" b="1" dirty="0"/>
              <a:t>, NOAA </a:t>
            </a:r>
            <a:r>
              <a:rPr lang="cs-CZ" sz="1200" b="1" dirty="0" err="1" smtClean="0"/>
              <a:t>Fisheries</a:t>
            </a:r>
            <a:r>
              <a:rPr lang="cs-CZ" sz="1200" b="1" dirty="0" smtClean="0"/>
              <a:t>, </a:t>
            </a:r>
            <a:r>
              <a:rPr lang="en-US" sz="1200" b="1" dirty="0"/>
              <a:t>File:Blue Whale 002 </a:t>
            </a:r>
            <a:r>
              <a:rPr lang="en-US" sz="1200" b="1" dirty="0" err="1"/>
              <a:t>noaa</a:t>
            </a:r>
            <a:r>
              <a:rPr lang="en-US" sz="1200" b="1" dirty="0"/>
              <a:t> </a:t>
            </a:r>
            <a:r>
              <a:rPr lang="en-US" sz="1200" b="1" dirty="0" smtClean="0"/>
              <a:t>blow.jpg</a:t>
            </a: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>
                <a:hlinkClick r:id="rId5"/>
              </a:rPr>
              <a:t>http://</a:t>
            </a:r>
            <a:r>
              <a:rPr lang="cs-CZ" sz="1200" b="1" dirty="0" smtClean="0">
                <a:hlinkClick r:id="rId5"/>
              </a:rPr>
              <a:t>commons.wikimedia.org/wiki/File:Blue_Whale_002_noaa_blow.jpg</a:t>
            </a:r>
            <a:endParaRPr lang="cs-CZ" sz="1200" b="1" dirty="0" smtClean="0"/>
          </a:p>
          <a:p>
            <a:pPr marL="0" indent="0">
              <a:buNone/>
            </a:pP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17361407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 O N E C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161630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933</Words>
  <Application>Microsoft Office PowerPoint</Application>
  <PresentationFormat>Předvádění na obrazovce (4:3)</PresentationFormat>
  <Paragraphs>234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1_Motiv systému Office</vt:lpstr>
      <vt:lpstr>3_Motiv systému Office</vt:lpstr>
      <vt:lpstr>Prezentace aplikace PowerPoint</vt:lpstr>
      <vt:lpstr>Prezentace aplikace PowerPoint</vt:lpstr>
      <vt:lpstr>Přírodopis 8. třída ZOOLOGIE </vt:lpstr>
      <vt:lpstr>Kytovci</vt:lpstr>
      <vt:lpstr>Kytovci</vt:lpstr>
      <vt:lpstr>Kytovci</vt:lpstr>
      <vt:lpstr>Ozubení</vt:lpstr>
      <vt:lpstr>Ozubení</vt:lpstr>
      <vt:lpstr>Ozubení</vt:lpstr>
      <vt:lpstr>Ozubení</vt:lpstr>
      <vt:lpstr>Kosticovci</vt:lpstr>
      <vt:lpstr>Závěrem</vt:lpstr>
      <vt:lpstr>Prezentace aplikace PowerPoint</vt:lpstr>
      <vt:lpstr>Prezentace aplikace PowerPoint</vt:lpstr>
      <vt:lpstr>K O N E 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Přírodopis 8. třída ZOOLOGIE </dc:title>
  <dc:creator>Pepa</dc:creator>
  <cp:lastModifiedBy>Pepa</cp:lastModifiedBy>
  <cp:revision>35</cp:revision>
  <dcterms:created xsi:type="dcterms:W3CDTF">2014-01-05T07:57:47Z</dcterms:created>
  <dcterms:modified xsi:type="dcterms:W3CDTF">2014-02-06T21:56:31Z</dcterms:modified>
</cp:coreProperties>
</file>