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71" r:id="rId4"/>
    <p:sldId id="257" r:id="rId5"/>
    <p:sldId id="264" r:id="rId6"/>
    <p:sldId id="267" r:id="rId7"/>
    <p:sldId id="258" r:id="rId8"/>
    <p:sldId id="263" r:id="rId9"/>
    <p:sldId id="265" r:id="rId10"/>
    <p:sldId id="262" r:id="rId11"/>
    <p:sldId id="266" r:id="rId12"/>
    <p:sldId id="259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6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68971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787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5554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566681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100788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707003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868025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202243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599882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766527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228325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211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illiam_Cheselden_body.jpg" TargetMode="External"/><Relationship Id="rId13" Type="http://schemas.openxmlformats.org/officeDocument/2006/relationships/hyperlink" Target="http://commons.wikimedia.org/wiki/File:Male_Right_Foot_1.jpg?uselang=cs" TargetMode="External"/><Relationship Id="rId3" Type="http://schemas.openxmlformats.org/officeDocument/2006/relationships/hyperlink" Target="http://commons.wikimedia.org/wiki/File:Aorta.jpg" TargetMode="External"/><Relationship Id="rId7" Type="http://schemas.openxmlformats.org/officeDocument/2006/relationships/hyperlink" Target="http://commons.wikimedia.org/wiki/File:Anatomy_and_physiology_of_animals_Regions_of_a_vertebral_column.jpg" TargetMode="External"/><Relationship Id="rId12" Type="http://schemas.openxmlformats.org/officeDocument/2006/relationships/hyperlink" Target="http://commons.wikimedia.org/wiki/File:Pelvis_2.jpg" TargetMode="External"/><Relationship Id="rId2" Type="http://schemas.openxmlformats.org/officeDocument/2006/relationships/hyperlink" Target="http://commons.wikimedia.org/wiki/File:DCZooGorilla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aucasian_Human_Skull.jpg" TargetMode="External"/><Relationship Id="rId11" Type="http://schemas.openxmlformats.org/officeDocument/2006/relationships/hyperlink" Target="http://commons.wikimedia.org/wiki/File:Lemur_catta_hand_01.jpg" TargetMode="External"/><Relationship Id="rId5" Type="http://schemas.openxmlformats.org/officeDocument/2006/relationships/hyperlink" Target="http://commons.wikimedia.org/wiki/File:Cervus_elaphus_14.jpg" TargetMode="External"/><Relationship Id="rId10" Type="http://schemas.openxmlformats.org/officeDocument/2006/relationships/hyperlink" Target="http://commons.wikimedia.org/wiki/File:Ok_sign.jpg" TargetMode="External"/><Relationship Id="rId4" Type="http://schemas.openxmlformats.org/officeDocument/2006/relationships/hyperlink" Target="http://commons.wikimedia.org/wiki/File:Red_White_Blood_cells.png?uselang=cs" TargetMode="External"/><Relationship Id="rId9" Type="http://schemas.openxmlformats.org/officeDocument/2006/relationships/hyperlink" Target="http://commons.wikimedia.org/wiki/File:Paume_de_main.jpe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ain_090407.jpg" TargetMode="External"/><Relationship Id="rId2" Type="http://schemas.openxmlformats.org/officeDocument/2006/relationships/hyperlink" Target="http://commons.wikimedia.org/wiki/File:Primatenskelett-drawi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Hand_at_beach_photographed_in_light_from_sunrise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572350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VY_32_INOVACE_211_Savci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9616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468489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Společné a rozdílné znaky savců a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člověka.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Popsání základních společných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rozdílných znaků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člověka a savců.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4126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SPOLEČNÉ A ROZDÍLNÉ ZNAKY – SAVCI </a:t>
            </a:r>
            <a:r>
              <a:rPr lang="cs-CZ" sz="6000" b="1" smtClean="0"/>
              <a:t>A ČLOVĚK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Společné znaky savců a člověka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 </a:t>
            </a:r>
            <a:r>
              <a:rPr lang="cs-CZ" sz="2400" b="1" dirty="0"/>
              <a:t>narození mláďata „sají“ mateřské mléko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rodí </a:t>
            </a:r>
            <a:r>
              <a:rPr lang="cs-CZ" sz="2400" b="1" dirty="0"/>
              <a:t>živá mláďata</a:t>
            </a:r>
          </a:p>
          <a:p>
            <a:pPr marL="0" indent="0">
              <a:buNone/>
            </a:pPr>
            <a:r>
              <a:rPr lang="cs-CZ" sz="2400" b="1" dirty="0"/>
              <a:t>- zárodek prodělává vývoj v těle matky (výživa prostřednictvím placenty </a:t>
            </a:r>
          </a:p>
          <a:p>
            <a:pPr marL="0" indent="0">
              <a:buNone/>
            </a:pPr>
            <a:r>
              <a:rPr lang="cs-CZ" sz="2400" b="1" dirty="0" smtClean="0"/>
              <a:t>- stálá </a:t>
            </a:r>
            <a:r>
              <a:rPr lang="cs-CZ" sz="2400" b="1" dirty="0"/>
              <a:t>tělesná </a:t>
            </a:r>
            <a:r>
              <a:rPr lang="cs-CZ" sz="2400" b="1" dirty="0" smtClean="0"/>
              <a:t>teplota</a:t>
            </a:r>
          </a:p>
          <a:p>
            <a:pPr marL="0" indent="0">
              <a:buNone/>
            </a:pPr>
            <a:r>
              <a:rPr lang="cs-CZ" sz="2400" b="1" dirty="0"/>
              <a:t>- krevní oběh je zcela uzavřený</a:t>
            </a:r>
          </a:p>
          <a:p>
            <a:pPr marL="0" indent="0">
              <a:buNone/>
            </a:pPr>
            <a:r>
              <a:rPr lang="cs-CZ" sz="2400" b="1" dirty="0"/>
              <a:t>- čtyřdílné srdce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24" y="4077072"/>
            <a:ext cx="3888432" cy="2590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848" y="2531023"/>
            <a:ext cx="2838395" cy="4136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6381328"/>
            <a:ext cx="35641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		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</a:t>
            </a:r>
            <a:r>
              <a:rPr lang="cs-CZ" sz="1200" b="1" dirty="0" smtClean="0"/>
              <a:t>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764737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Společné znaky savců a člověka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pokožka - mnoho žláz 	- potní, mazové</a:t>
            </a:r>
          </a:p>
          <a:p>
            <a:pPr marL="0" indent="0">
              <a:buNone/>
            </a:pPr>
            <a:r>
              <a:rPr lang="cs-CZ" sz="2400" b="1" dirty="0"/>
              <a:t>				- pachové </a:t>
            </a:r>
          </a:p>
          <a:p>
            <a:pPr marL="0" indent="0">
              <a:buNone/>
            </a:pPr>
            <a:r>
              <a:rPr lang="cs-CZ" sz="2400" b="1" dirty="0"/>
              <a:t>				- mléčné  </a:t>
            </a:r>
          </a:p>
          <a:p>
            <a:pPr marL="0" indent="0">
              <a:buNone/>
            </a:pPr>
            <a:r>
              <a:rPr lang="cs-CZ" sz="2400" b="1" dirty="0"/>
              <a:t>- tělní dutina rozdělena na břišní a hrudní část bránicí (podílí se i na dýchacích pohybech)  </a:t>
            </a:r>
          </a:p>
          <a:p>
            <a:pPr marL="0" indent="0">
              <a:buNone/>
            </a:pPr>
            <a:r>
              <a:rPr lang="cs-CZ" sz="2400" b="1" dirty="0" smtClean="0"/>
              <a:t>- bezjaderné </a:t>
            </a:r>
            <a:r>
              <a:rPr lang="cs-CZ" sz="2400" b="1" dirty="0"/>
              <a:t>červené </a:t>
            </a:r>
            <a:r>
              <a:rPr lang="cs-CZ" sz="2400" b="1" dirty="0" smtClean="0"/>
              <a:t>krvinky</a:t>
            </a:r>
          </a:p>
          <a:p>
            <a:pPr marL="0" indent="0">
              <a:buNone/>
            </a:pPr>
            <a:r>
              <a:rPr lang="cs-CZ" sz="2400" b="1" dirty="0"/>
              <a:t>- oddělené pohlaví </a:t>
            </a:r>
          </a:p>
          <a:p>
            <a:pPr marL="0" indent="0">
              <a:buNone/>
            </a:pPr>
            <a:r>
              <a:rPr lang="cs-CZ" sz="2400" b="1" dirty="0"/>
              <a:t>- dolní čelist - jediná kost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16506"/>
            <a:ext cx="3600400" cy="2211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68972"/>
            <a:ext cx="4344880" cy="3258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67491"/>
            <a:ext cx="6060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3 				       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4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4020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Typicky lidské znaky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Lebka</a:t>
            </a:r>
            <a:r>
              <a:rPr lang="cs-CZ" sz="2400" b="1" dirty="0"/>
              <a:t>:</a:t>
            </a:r>
          </a:p>
          <a:p>
            <a:pPr marL="0" indent="0">
              <a:buNone/>
            </a:pPr>
            <a:r>
              <a:rPr lang="cs-CZ" sz="2400" b="1" dirty="0" smtClean="0"/>
              <a:t>- výrazně </a:t>
            </a:r>
            <a:r>
              <a:rPr lang="cs-CZ" sz="2400" b="1" dirty="0"/>
              <a:t>větší </a:t>
            </a:r>
            <a:r>
              <a:rPr lang="cs-CZ" sz="2400" b="1" dirty="0" smtClean="0"/>
              <a:t>část mozková </a:t>
            </a:r>
            <a:r>
              <a:rPr lang="cs-CZ" sz="2400" b="1" dirty="0"/>
              <a:t>než </a:t>
            </a:r>
            <a:r>
              <a:rPr lang="cs-CZ" sz="2400" b="1" dirty="0" smtClean="0"/>
              <a:t>obličejová</a:t>
            </a:r>
          </a:p>
          <a:p>
            <a:pPr marL="0" indent="0">
              <a:buNone/>
            </a:pPr>
            <a:r>
              <a:rPr lang="cs-CZ" sz="2400" b="1" dirty="0" smtClean="0"/>
              <a:t>- týlní </a:t>
            </a:r>
            <a:r>
              <a:rPr lang="cs-CZ" sz="2400" b="1" dirty="0"/>
              <a:t>otvor směřuje svisle dolů</a:t>
            </a:r>
          </a:p>
          <a:p>
            <a:pPr marL="0" indent="0">
              <a:buNone/>
            </a:pPr>
            <a:r>
              <a:rPr lang="cs-CZ" sz="2400" b="1" dirty="0" smtClean="0"/>
              <a:t>- čelist parabolická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všechny </a:t>
            </a:r>
            <a:r>
              <a:rPr lang="cs-CZ" sz="2400" b="1" dirty="0"/>
              <a:t>zuby stejné </a:t>
            </a:r>
            <a:r>
              <a:rPr lang="cs-CZ" sz="2400" b="1" dirty="0" smtClean="0"/>
              <a:t>velké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stoličky </a:t>
            </a:r>
            <a:r>
              <a:rPr lang="cs-CZ" sz="2400" b="1" dirty="0"/>
              <a:t>5 </a:t>
            </a:r>
            <a:r>
              <a:rPr lang="cs-CZ" sz="2400" b="1" dirty="0" smtClean="0"/>
              <a:t>hrbolů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bradový výběžek (umožňuje řeč)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rty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oční otvory směřují dopředu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88840"/>
            <a:ext cx="351039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453336"/>
            <a:ext cx="17551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427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Typicky lidské znaky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Páteř</a:t>
            </a:r>
            <a:r>
              <a:rPr lang="cs-CZ" sz="2400" b="1" dirty="0"/>
              <a:t>:</a:t>
            </a:r>
          </a:p>
          <a:p>
            <a:pPr marL="0" indent="0">
              <a:buNone/>
            </a:pPr>
            <a:r>
              <a:rPr lang="cs-CZ" sz="2400" b="1" dirty="0" smtClean="0"/>
              <a:t>- svislá</a:t>
            </a:r>
            <a:r>
              <a:rPr lang="cs-CZ" sz="2400" b="1" dirty="0"/>
              <a:t>, </a:t>
            </a:r>
            <a:r>
              <a:rPr lang="cs-CZ" sz="2400" b="1" dirty="0" smtClean="0"/>
              <a:t>2x </a:t>
            </a:r>
            <a:r>
              <a:rPr lang="cs-CZ" sz="2400" b="1" dirty="0"/>
              <a:t>esovitě prohnutá</a:t>
            </a:r>
          </a:p>
          <a:p>
            <a:pPr marL="0" indent="0">
              <a:buNone/>
            </a:pPr>
            <a:r>
              <a:rPr lang="cs-CZ" sz="2400" b="1" dirty="0" smtClean="0"/>
              <a:t>- kost </a:t>
            </a:r>
            <a:r>
              <a:rPr lang="cs-CZ" sz="2400" b="1" dirty="0"/>
              <a:t>křížová tvoří s pánví jednotný celek</a:t>
            </a:r>
          </a:p>
          <a:p>
            <a:pPr marL="0" indent="0">
              <a:buNone/>
            </a:pPr>
            <a:r>
              <a:rPr lang="cs-CZ" sz="2400" b="1" dirty="0" smtClean="0"/>
              <a:t>- 5 </a:t>
            </a:r>
            <a:r>
              <a:rPr lang="cs-CZ" sz="2400" b="1" dirty="0"/>
              <a:t>bederních obratlů</a:t>
            </a:r>
          </a:p>
          <a:p>
            <a:pPr marL="0" indent="0">
              <a:buNone/>
            </a:pPr>
            <a:r>
              <a:rPr lang="cs-CZ" sz="2400" b="1" dirty="0" smtClean="0"/>
              <a:t>Hrudník</a:t>
            </a:r>
            <a:r>
              <a:rPr lang="cs-CZ" sz="2400" b="1" dirty="0"/>
              <a:t>: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zploštělý, šířka </a:t>
            </a:r>
            <a:r>
              <a:rPr lang="cs-CZ" sz="2400" b="1" dirty="0"/>
              <a:t>větší </a:t>
            </a:r>
            <a:r>
              <a:rPr lang="cs-CZ" sz="2400" b="1" dirty="0" smtClean="0"/>
              <a:t>než </a:t>
            </a:r>
            <a:r>
              <a:rPr lang="cs-CZ" sz="2400" b="1" dirty="0"/>
              <a:t>hloubka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757" y="1173410"/>
            <a:ext cx="2915708" cy="5423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08447"/>
            <a:ext cx="4248472" cy="2888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6381328"/>
            <a:ext cx="73448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6 					                         Obrázek </a:t>
            </a:r>
            <a:r>
              <a:rPr lang="cs-CZ" sz="1200" b="1" dirty="0"/>
              <a:t>č.</a:t>
            </a:r>
            <a:r>
              <a:rPr lang="cs-CZ" sz="1200" b="1" dirty="0" smtClean="0"/>
              <a:t>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6489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Typicky lidské znaky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Horní </a:t>
            </a:r>
            <a:r>
              <a:rPr lang="cs-CZ" sz="2400" b="1" dirty="0"/>
              <a:t>končetina:</a:t>
            </a:r>
          </a:p>
          <a:p>
            <a:pPr marL="0" indent="0">
              <a:buNone/>
            </a:pPr>
            <a:r>
              <a:rPr lang="cs-CZ" sz="2400" b="1" dirty="0" smtClean="0"/>
              <a:t>- přesun </a:t>
            </a:r>
            <a:r>
              <a:rPr lang="cs-CZ" sz="2400" b="1" dirty="0"/>
              <a:t>z </a:t>
            </a:r>
            <a:r>
              <a:rPr lang="cs-CZ" sz="2400" b="1" dirty="0" smtClean="0"/>
              <a:t>boční (laterární) </a:t>
            </a:r>
            <a:r>
              <a:rPr lang="cs-CZ" sz="2400" b="1" dirty="0"/>
              <a:t>polohy do  </a:t>
            </a:r>
            <a:r>
              <a:rPr lang="cs-CZ" sz="2400" b="1" dirty="0" smtClean="0"/>
              <a:t>zádové (dorsální) </a:t>
            </a:r>
          </a:p>
          <a:p>
            <a:pPr marL="0" indent="0">
              <a:buNone/>
            </a:pPr>
            <a:r>
              <a:rPr lang="cs-CZ" sz="2400" b="1" dirty="0" smtClean="0"/>
              <a:t>- souvislost </a:t>
            </a:r>
            <a:r>
              <a:rPr lang="cs-CZ" sz="2400" b="1" dirty="0"/>
              <a:t>s uvolněním od chůze</a:t>
            </a:r>
          </a:p>
          <a:p>
            <a:pPr marL="0" indent="0">
              <a:buNone/>
            </a:pPr>
            <a:r>
              <a:rPr lang="cs-CZ" sz="2400" b="1" dirty="0" smtClean="0"/>
              <a:t>- prodlužování ramenní kosti </a:t>
            </a:r>
          </a:p>
          <a:p>
            <a:pPr marL="0" indent="0">
              <a:buNone/>
            </a:pPr>
            <a:r>
              <a:rPr lang="cs-CZ" sz="2400" b="1" dirty="0" smtClean="0"/>
              <a:t>- zkracování předloktí</a:t>
            </a: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- zvláštní </a:t>
            </a:r>
            <a:r>
              <a:rPr lang="cs-CZ" sz="2400" b="1" dirty="0"/>
              <a:t>postavení má </a:t>
            </a:r>
            <a:r>
              <a:rPr lang="cs-CZ" sz="2400" b="1" dirty="0" smtClean="0"/>
              <a:t>palec a ukazováček </a:t>
            </a:r>
          </a:p>
          <a:p>
            <a:pPr marL="0" indent="0">
              <a:buNone/>
            </a:pPr>
            <a:r>
              <a:rPr lang="cs-CZ" sz="2400" b="1" dirty="0" smtClean="0"/>
              <a:t>- kůstky dlaně a svalstvo – „</a:t>
            </a:r>
            <a:r>
              <a:rPr lang="cs-CZ" sz="2400" b="1" dirty="0" err="1" smtClean="0"/>
              <a:t>hrstičkové</a:t>
            </a:r>
            <a:r>
              <a:rPr lang="cs-CZ" sz="2400" b="1" dirty="0" smtClean="0"/>
              <a:t>“ </a:t>
            </a:r>
            <a:r>
              <a:rPr lang="cs-CZ" sz="2400" b="1" dirty="0"/>
              <a:t>sevření </a:t>
            </a:r>
            <a:endParaRPr lang="cs-CZ" sz="2400" b="1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94974"/>
            <a:ext cx="2344331" cy="23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707" y="4194973"/>
            <a:ext cx="1754091" cy="23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450" y="4194974"/>
            <a:ext cx="3734481" cy="2376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58769"/>
            <a:ext cx="7128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8                     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9                                     </a:t>
            </a:r>
            <a:r>
              <a:rPr lang="cs-CZ" sz="1200" b="1" dirty="0">
                <a:solidFill>
                  <a:prstClr val="black"/>
                </a:solidFill>
              </a:rPr>
              <a:t>Obrázek č</a:t>
            </a:r>
            <a:r>
              <a:rPr lang="cs-CZ" sz="1200" b="1" dirty="0" smtClean="0">
                <a:solidFill>
                  <a:prstClr val="black"/>
                </a:solidFill>
              </a:rPr>
              <a:t>. 10 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2590753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Typicky lidské znaky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Dolní </a:t>
            </a:r>
            <a:r>
              <a:rPr lang="cs-CZ" sz="2400" b="1" dirty="0"/>
              <a:t>končetina:</a:t>
            </a:r>
          </a:p>
          <a:p>
            <a:pPr marL="0" indent="0">
              <a:buNone/>
            </a:pPr>
            <a:r>
              <a:rPr lang="cs-CZ" sz="2400" b="1" dirty="0" smtClean="0"/>
              <a:t>- pánev zploštělá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chůze „dvounohá“ (bipední)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vyvinutá </a:t>
            </a:r>
            <a:r>
              <a:rPr lang="cs-CZ" sz="2400" b="1" dirty="0"/>
              <a:t>klenba nožní – podélná i příčná</a:t>
            </a:r>
          </a:p>
          <a:p>
            <a:pPr marL="0" indent="0">
              <a:buNone/>
            </a:pPr>
            <a:r>
              <a:rPr lang="cs-CZ" sz="2400" b="1" dirty="0" smtClean="0"/>
              <a:t>- prodlužování stehenní kosti </a:t>
            </a:r>
          </a:p>
          <a:p>
            <a:pPr marL="0" indent="0">
              <a:buNone/>
            </a:pPr>
            <a:r>
              <a:rPr lang="cs-CZ" sz="2400" b="1" dirty="0" smtClean="0"/>
              <a:t>- zkracování bércových kostí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810" y="404664"/>
            <a:ext cx="2642640" cy="1981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4526" y="4096227"/>
            <a:ext cx="3006395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640" y="2852936"/>
            <a:ext cx="3462810" cy="386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85810" y="2191889"/>
            <a:ext cx="15385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599" y="6480248"/>
            <a:ext cx="55446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12 				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13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7098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Typicky lidské znaky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změna </a:t>
            </a:r>
            <a:r>
              <a:rPr lang="cs-CZ" sz="2400" b="1" dirty="0"/>
              <a:t>potravních </a:t>
            </a:r>
            <a:r>
              <a:rPr lang="cs-CZ" sz="2400" b="1" dirty="0" smtClean="0"/>
              <a:t>zvyklostí</a:t>
            </a:r>
          </a:p>
          <a:p>
            <a:pPr marL="0" indent="0">
              <a:buNone/>
            </a:pPr>
            <a:r>
              <a:rPr lang="cs-CZ" sz="2400" b="1" dirty="0" smtClean="0"/>
              <a:t>- přechod </a:t>
            </a:r>
            <a:r>
              <a:rPr lang="cs-CZ" sz="2400" b="1" dirty="0"/>
              <a:t>od </a:t>
            </a:r>
            <a:r>
              <a:rPr lang="cs-CZ" sz="2400" b="1" dirty="0" err="1" smtClean="0"/>
              <a:t>býložravosti</a:t>
            </a:r>
            <a:r>
              <a:rPr lang="cs-CZ" sz="2400" b="1" dirty="0"/>
              <a:t> </a:t>
            </a:r>
            <a:r>
              <a:rPr lang="cs-CZ" sz="2400" b="1" dirty="0" smtClean="0"/>
              <a:t>(</a:t>
            </a:r>
            <a:r>
              <a:rPr lang="cs-CZ" sz="2400" b="1" dirty="0" err="1" smtClean="0"/>
              <a:t>herbivorie</a:t>
            </a:r>
            <a:r>
              <a:rPr lang="cs-CZ" sz="2400" b="1" dirty="0" smtClean="0"/>
              <a:t>) přes </a:t>
            </a:r>
            <a:r>
              <a:rPr lang="cs-CZ" sz="2400" b="1" dirty="0"/>
              <a:t>všežravost </a:t>
            </a:r>
            <a:r>
              <a:rPr lang="cs-CZ" sz="2400" b="1" dirty="0" smtClean="0"/>
              <a:t>(</a:t>
            </a:r>
            <a:r>
              <a:rPr lang="cs-CZ" sz="2400" b="1" dirty="0" err="1" smtClean="0"/>
              <a:t>omnivorie</a:t>
            </a:r>
            <a:r>
              <a:rPr lang="cs-CZ" sz="2400" b="1" dirty="0" smtClean="0"/>
              <a:t>) k masožravosti (karnivorii)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zvýšený přísun </a:t>
            </a:r>
            <a:r>
              <a:rPr lang="cs-CZ" sz="2400" b="1" dirty="0"/>
              <a:t>živočišných bílkovin </a:t>
            </a:r>
            <a:r>
              <a:rPr lang="cs-CZ" sz="2400" b="1" dirty="0" smtClean="0"/>
              <a:t>- </a:t>
            </a:r>
            <a:r>
              <a:rPr lang="cs-CZ" sz="2400" b="1" dirty="0"/>
              <a:t>mohutný nárůst nervové tkáně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hladká tkáň </a:t>
            </a:r>
            <a:r>
              <a:rPr lang="cs-CZ" sz="2400" b="1" dirty="0" smtClean="0"/>
              <a:t>mozku se </a:t>
            </a:r>
            <a:r>
              <a:rPr lang="cs-CZ" sz="2400" b="1" dirty="0"/>
              <a:t>mění na </a:t>
            </a:r>
            <a:r>
              <a:rPr lang="cs-CZ" sz="2400" b="1" dirty="0" smtClean="0"/>
              <a:t>zvrásněnou</a:t>
            </a:r>
          </a:p>
          <a:p>
            <a:pPr marL="0" indent="0">
              <a:buNone/>
            </a:pPr>
            <a:r>
              <a:rPr lang="cs-CZ" sz="2400" b="1" dirty="0" smtClean="0"/>
              <a:t>- diferencuje </a:t>
            </a:r>
            <a:r>
              <a:rPr lang="cs-CZ" sz="2400" b="1" dirty="0"/>
              <a:t>šedá kůra mozková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rozvoj mozku se přenesl </a:t>
            </a:r>
            <a:r>
              <a:rPr lang="cs-CZ" sz="2400" b="1" dirty="0"/>
              <a:t>na ruku </a:t>
            </a:r>
            <a:r>
              <a:rPr lang="cs-CZ" sz="2400" b="1" dirty="0" smtClean="0"/>
              <a:t>- jemná </a:t>
            </a:r>
            <a:r>
              <a:rPr lang="cs-CZ" sz="2400" b="1" dirty="0"/>
              <a:t>práce </a:t>
            </a:r>
            <a:r>
              <a:rPr lang="cs-CZ" sz="2400" b="1" dirty="0" smtClean="0"/>
              <a:t>(</a:t>
            </a:r>
            <a:r>
              <a:rPr lang="cs-CZ" sz="2400" b="1" dirty="0"/>
              <a:t>výroba předmětů)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2548714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595779" y="4158007"/>
            <a:ext cx="2106677" cy="2808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381328"/>
            <a:ext cx="5688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14     			               Obrázek </a:t>
            </a:r>
            <a:r>
              <a:rPr lang="cs-CZ" sz="1200" b="1" dirty="0">
                <a:solidFill>
                  <a:schemeClr val="bg1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 15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8890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350z33, </a:t>
            </a:r>
            <a:r>
              <a:rPr lang="cs-CZ" sz="1200" b="1" dirty="0" smtClean="0"/>
              <a:t>File:DCZooGorillas.JPG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commons.wikimedia.org/wiki/File:DCZooGorillas.JPG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2, Licence 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File:Aorta.jpg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commons.wikimedia.org/wiki/File:Aorta.jpg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</a:t>
            </a:r>
            <a:r>
              <a:rPr lang="cs-CZ" sz="1200" b="1" dirty="0" smtClean="0"/>
              <a:t>. 3, </a:t>
            </a:r>
            <a:r>
              <a:rPr lang="cs-CZ" sz="1200" b="1" dirty="0"/>
              <a:t>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File:Red </a:t>
            </a:r>
            <a:r>
              <a:rPr lang="cs-CZ" sz="1200" b="1" dirty="0" err="1"/>
              <a:t>White</a:t>
            </a:r>
            <a:r>
              <a:rPr lang="cs-CZ" sz="1200" b="1" dirty="0"/>
              <a:t> </a:t>
            </a:r>
            <a:r>
              <a:rPr lang="cs-CZ" sz="1200" b="1" dirty="0" err="1"/>
              <a:t>Blood</a:t>
            </a:r>
            <a:r>
              <a:rPr lang="cs-CZ" sz="1200" b="1" dirty="0"/>
              <a:t> </a:t>
            </a:r>
            <a:r>
              <a:rPr lang="cs-CZ" sz="1200" b="1" dirty="0" smtClean="0"/>
              <a:t>cells.png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commons.wikimedia.org/wiki/File:Red_White_Blood_cells.png?uselang=cs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4, Licence </a:t>
            </a:r>
            <a:r>
              <a:rPr lang="cs-CZ" sz="1200" b="1" dirty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Heinz </a:t>
            </a:r>
            <a:r>
              <a:rPr lang="cs-CZ" sz="1200" b="1" dirty="0" err="1" smtClean="0"/>
              <a:t>Seehagel</a:t>
            </a:r>
            <a:r>
              <a:rPr lang="cs-CZ" sz="1200" b="1" dirty="0"/>
              <a:t>, File:Cervus </a:t>
            </a:r>
            <a:r>
              <a:rPr lang="cs-CZ" sz="1200" b="1" dirty="0" err="1"/>
              <a:t>elaphus</a:t>
            </a:r>
            <a:r>
              <a:rPr lang="cs-CZ" sz="1200" b="1" dirty="0"/>
              <a:t> </a:t>
            </a:r>
            <a:r>
              <a:rPr lang="cs-CZ" sz="1200" b="1" dirty="0" smtClean="0"/>
              <a:t>14.jpg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commons.wikimedia.org/wiki/File:Cervus_elaphus_14.jpg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Sklmsta</a:t>
            </a:r>
            <a:r>
              <a:rPr lang="cs-CZ" sz="1200" b="1" dirty="0"/>
              <a:t>, File:Caucasian </a:t>
            </a:r>
            <a:r>
              <a:rPr lang="cs-CZ" sz="1200" b="1" dirty="0" err="1"/>
              <a:t>Human</a:t>
            </a:r>
            <a:r>
              <a:rPr lang="cs-CZ" sz="1200" b="1" dirty="0"/>
              <a:t> </a:t>
            </a:r>
            <a:r>
              <a:rPr lang="cs-CZ" sz="1200" b="1" dirty="0" smtClean="0"/>
              <a:t>Skull.jpg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commons.wikimedia.org/wiki/File:Caucasian_Human_Skull.jpg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Sunshineconnelly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commons.wikimedia.org/wiki/File:Anatomy_and_physiology_of_animals_Regions_of_a_vertebral_column.jpg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7, Licence </a:t>
            </a:r>
            <a:r>
              <a:rPr lang="cs-CZ" sz="1200" b="1" dirty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File:William </a:t>
            </a:r>
            <a:r>
              <a:rPr lang="cs-CZ" sz="1200" b="1" dirty="0" err="1"/>
              <a:t>Cheselden</a:t>
            </a:r>
            <a:r>
              <a:rPr lang="cs-CZ" sz="1200" b="1" dirty="0"/>
              <a:t> </a:t>
            </a:r>
            <a:r>
              <a:rPr lang="cs-CZ" sz="1200" b="1" dirty="0" smtClean="0"/>
              <a:t>body.jpg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commons.wikimedia.org/wiki/File:William_Cheselden_body.jpg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8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Marc</a:t>
            </a:r>
            <a:r>
              <a:rPr lang="cs-CZ" sz="1200" b="1" dirty="0"/>
              <a:t> </a:t>
            </a:r>
            <a:r>
              <a:rPr lang="cs-CZ" sz="1200" b="1" dirty="0" err="1" smtClean="0"/>
              <a:t>Mongenet</a:t>
            </a:r>
            <a:r>
              <a:rPr lang="cs-CZ" sz="1200" b="1" dirty="0"/>
              <a:t>, File:Paume de </a:t>
            </a:r>
            <a:r>
              <a:rPr lang="cs-CZ" sz="1200" b="1" dirty="0" smtClean="0"/>
              <a:t>main.jpeg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commons.wikimedia.org/wiki/File:Paume_de_main.jpeg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Apnoist</a:t>
            </a:r>
            <a:r>
              <a:rPr lang="cs-CZ" sz="1200" b="1" dirty="0"/>
              <a:t>, File:Ok </a:t>
            </a:r>
            <a:r>
              <a:rPr lang="cs-CZ" sz="1200" b="1" dirty="0" smtClean="0"/>
              <a:t>sign.jpg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commons.wikimedia.org/wiki/File:Ok_sign.jpg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Alex </a:t>
            </a:r>
            <a:r>
              <a:rPr lang="cs-CZ" sz="1200" b="1" dirty="0" err="1" smtClean="0"/>
              <a:t>Dunkel</a:t>
            </a:r>
            <a:r>
              <a:rPr lang="cs-CZ" sz="1200" b="1" dirty="0"/>
              <a:t>, File:Lemur </a:t>
            </a:r>
            <a:r>
              <a:rPr lang="cs-CZ" sz="1200" b="1" dirty="0" err="1"/>
              <a:t>catta</a:t>
            </a:r>
            <a:r>
              <a:rPr lang="cs-CZ" sz="1200" b="1" dirty="0"/>
              <a:t> hand </a:t>
            </a:r>
            <a:r>
              <a:rPr lang="cs-CZ" sz="1200" b="1" dirty="0" smtClean="0"/>
              <a:t>01.jpg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commons.wikimedia.org/wiki/File:Lemur_catta_hand_01.jpg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Anatomist90</a:t>
            </a:r>
            <a:r>
              <a:rPr lang="cs-CZ" sz="1200" b="1" dirty="0" smtClean="0"/>
              <a:t>, </a:t>
            </a:r>
            <a:r>
              <a:rPr lang="cs-CZ" sz="1200" b="1" dirty="0"/>
              <a:t>File:Pelvis </a:t>
            </a:r>
            <a:r>
              <a:rPr lang="cs-CZ" sz="1200" b="1" dirty="0" smtClean="0"/>
              <a:t>2.jpg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commons.wikimedia.org/wiki/File:Pelvis_2.jpg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12,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Aleser</a:t>
            </a:r>
            <a:r>
              <a:rPr lang="cs-CZ" sz="1200" b="1" dirty="0">
                <a:solidFill>
                  <a:prstClr val="black"/>
                </a:solidFill>
              </a:rPr>
              <a:t>, File:Male </a:t>
            </a:r>
            <a:r>
              <a:rPr lang="cs-CZ" sz="1200" b="1" dirty="0" err="1">
                <a:solidFill>
                  <a:prstClr val="black"/>
                </a:solidFill>
              </a:rPr>
              <a:t>Right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Foot</a:t>
            </a:r>
            <a:r>
              <a:rPr lang="cs-CZ" sz="1200" b="1" dirty="0">
                <a:solidFill>
                  <a:prstClr val="black"/>
                </a:solidFill>
              </a:rPr>
              <a:t> 1.jpg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http://commons.wikimedia.org/wiki/File:Male_Right_Foot_1.jpg?uselang=cs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7443770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13, Licence </a:t>
            </a:r>
            <a:r>
              <a:rPr lang="cs-CZ" sz="1200" b="1" dirty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smtClean="0"/>
              <a:t>File:Primatenskelett-drawing.jpg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commons.wikimedia.org/wiki/File:Primatenskelett-drawing.jpg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14,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WriterHound</a:t>
            </a:r>
            <a:r>
              <a:rPr lang="cs-CZ" sz="1200" b="1" dirty="0"/>
              <a:t>, File:Brain </a:t>
            </a:r>
            <a:r>
              <a:rPr lang="cs-CZ" sz="1200" b="1" dirty="0" smtClean="0"/>
              <a:t>090407.jpg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commons.wikimedia.org/wiki/File:Brain_090407.jpg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 Obrázek č. </a:t>
            </a:r>
            <a:r>
              <a:rPr lang="cs-CZ" sz="1200" b="1" dirty="0" smtClean="0"/>
              <a:t>15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striatic</a:t>
            </a:r>
            <a:r>
              <a:rPr lang="cs-CZ" sz="1200" b="1" dirty="0" smtClean="0"/>
              <a:t>, </a:t>
            </a:r>
            <a:r>
              <a:rPr lang="en-US" sz="1200" b="1" dirty="0"/>
              <a:t>File:Hand at beach photographed in light from </a:t>
            </a:r>
            <a:r>
              <a:rPr lang="en-US" sz="1200" b="1" dirty="0" smtClean="0"/>
              <a:t>sunrise.jpg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commons.wikimedia.org/wiki/File:Hand_at_beach_photographed_in_light_from_sunrise.jpg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1733008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285497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592</Words>
  <Application>Microsoft Office PowerPoint</Application>
  <PresentationFormat>Předvádění na obrazovce (4:3)</PresentationFormat>
  <Paragraphs>156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Společné znaky savců a člověka</vt:lpstr>
      <vt:lpstr>Společné znaky savců a člověka</vt:lpstr>
      <vt:lpstr>Typicky lidské znaky</vt:lpstr>
      <vt:lpstr>Typicky lidské znaky</vt:lpstr>
      <vt:lpstr>Typicky lidské znaky</vt:lpstr>
      <vt:lpstr>Typicky lidské znaky</vt:lpstr>
      <vt:lpstr>Typicky lidské znaky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22</cp:revision>
  <dcterms:created xsi:type="dcterms:W3CDTF">2014-01-05T08:06:44Z</dcterms:created>
  <dcterms:modified xsi:type="dcterms:W3CDTF">2014-02-06T22:23:59Z</dcterms:modified>
</cp:coreProperties>
</file>