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8" r:id="rId3"/>
    <p:sldId id="279" r:id="rId4"/>
    <p:sldId id="257" r:id="rId5"/>
    <p:sldId id="258" r:id="rId6"/>
    <p:sldId id="271" r:id="rId7"/>
    <p:sldId id="272" r:id="rId8"/>
    <p:sldId id="265" r:id="rId9"/>
    <p:sldId id="266" r:id="rId10"/>
    <p:sldId id="267" r:id="rId11"/>
    <p:sldId id="270" r:id="rId12"/>
    <p:sldId id="268" r:id="rId13"/>
    <p:sldId id="273" r:id="rId14"/>
    <p:sldId id="269" r:id="rId15"/>
    <p:sldId id="276" r:id="rId16"/>
    <p:sldId id="259" r:id="rId17"/>
    <p:sldId id="274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864947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5760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7489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453348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961291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553392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533835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020020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377854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060606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244869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582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omaia_NT.jpg?uselang=cs" TargetMode="External"/><Relationship Id="rId13" Type="http://schemas.openxmlformats.org/officeDocument/2006/relationships/hyperlink" Target="http://commons.wikimedia.org/wiki/File:Eomys_BW.jpg" TargetMode="External"/><Relationship Id="rId3" Type="http://schemas.openxmlformats.org/officeDocument/2006/relationships/hyperlink" Target="http://commons.wikimedia.org/wiki/File:Viatkosuchus22.jpg" TargetMode="External"/><Relationship Id="rId7" Type="http://schemas.openxmlformats.org/officeDocument/2006/relationships/hyperlink" Target="http://commons.wikimedia.org/wiki/File:Jeholodens_BW.jpg" TargetMode="External"/><Relationship Id="rId12" Type="http://schemas.openxmlformats.org/officeDocument/2006/relationships/hyperlink" Target="http://commons.wikimedia.org/wiki/File:Dinoceras.jpg" TargetMode="External"/><Relationship Id="rId2" Type="http://schemas.openxmlformats.org/officeDocument/2006/relationships/hyperlink" Target="http://commons.wikimedia.org/wiki/File:Sauroctonus_parringtoni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obiconodon.jpg" TargetMode="External"/><Relationship Id="rId11" Type="http://schemas.openxmlformats.org/officeDocument/2006/relationships/hyperlink" Target="http://commons.wikimedia.org/wiki/File:Andrewsarchus_mongoliensis3d.jpg" TargetMode="External"/><Relationship Id="rId5" Type="http://schemas.openxmlformats.org/officeDocument/2006/relationships/hyperlink" Target="http://commons.wikimedia.org/wiki/File:Australobarbarus1DB.jpg" TargetMode="External"/><Relationship Id="rId10" Type="http://schemas.openxmlformats.org/officeDocument/2006/relationships/hyperlink" Target="http://commons.wikimedia.org/wiki/File:F_John_Series_2_Protorohippus_card_5.jpg" TargetMode="External"/><Relationship Id="rId4" Type="http://schemas.openxmlformats.org/officeDocument/2006/relationships/hyperlink" Target="http://commons.wikimedia.org/wiki/File:Kamagorgon2DB.jpg" TargetMode="External"/><Relationship Id="rId9" Type="http://schemas.openxmlformats.org/officeDocument/2006/relationships/hyperlink" Target="http://commons.wikimedia.org/wiki/File:Steropodon_BW.jpg?uselang=cs" TargetMode="External"/><Relationship Id="rId14" Type="http://schemas.openxmlformats.org/officeDocument/2006/relationships/hyperlink" Target="http://commons.wikimedia.org/wiki/File:Woolly_rhino_nashorn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rca_wal_2.jpg" TargetMode="External"/><Relationship Id="rId2" Type="http://schemas.openxmlformats.org/officeDocument/2006/relationships/hyperlink" Target="http://commons.wikimedia.org/wiki/File:Aepycamelus_Alticamelus_hharder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European_mole_animal.jpg?uselang=cs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729324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VY_32_INOVACE_212_Savci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Duben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7734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4808078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Vývoj savců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vznik a vývoj savců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na Zemi.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 poznatky o vzniku a vývoji savců na Zemi.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0858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Vývoj savců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pl-PL" sz="2400" b="1" dirty="0" smtClean="0"/>
              <a:t>therapsidní obratlovci (</a:t>
            </a:r>
            <a:r>
              <a:rPr lang="pl-PL" sz="2400" b="1" dirty="0" smtClean="0">
                <a:solidFill>
                  <a:srgbClr val="002060"/>
                </a:solidFill>
              </a:rPr>
              <a:t>z</a:t>
            </a:r>
            <a:r>
              <a:rPr lang="pl-PL" sz="2400" b="1" dirty="0" smtClean="0"/>
              <a:t> </a:t>
            </a:r>
            <a:r>
              <a:rPr lang="pl-PL" sz="2400" b="1" dirty="0">
                <a:solidFill>
                  <a:srgbClr val="002060"/>
                </a:solidFill>
              </a:rPr>
              <a:t>konce </a:t>
            </a:r>
            <a:r>
              <a:rPr lang="pl-PL" sz="2400" b="1" dirty="0" smtClean="0">
                <a:solidFill>
                  <a:srgbClr val="002060"/>
                </a:solidFill>
              </a:rPr>
              <a:t>permu</a:t>
            </a:r>
            <a:r>
              <a:rPr lang="pl-PL" sz="2400" b="1" dirty="0" smtClean="0"/>
              <a:t>) - </a:t>
            </a:r>
            <a:r>
              <a:rPr lang="cs-CZ" sz="2400" b="1" dirty="0" smtClean="0">
                <a:solidFill>
                  <a:srgbClr val="C00000"/>
                </a:solidFill>
              </a:rPr>
              <a:t>předchůdci </a:t>
            </a:r>
            <a:r>
              <a:rPr lang="cs-CZ" sz="2400" b="1" dirty="0">
                <a:solidFill>
                  <a:srgbClr val="C00000"/>
                </a:solidFill>
              </a:rPr>
              <a:t>savců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během jejich vývoje vznik řady linií</a:t>
            </a:r>
            <a:r>
              <a:rPr lang="cs-CZ" sz="2400" b="1" dirty="0"/>
              <a:t>, </a:t>
            </a:r>
            <a:r>
              <a:rPr lang="cs-CZ" sz="2400" b="1" dirty="0" smtClean="0"/>
              <a:t>u </a:t>
            </a:r>
            <a:r>
              <a:rPr lang="cs-CZ" sz="2400" b="1" dirty="0"/>
              <a:t>některých </a:t>
            </a:r>
            <a:r>
              <a:rPr lang="cs-CZ" sz="2400" b="1" dirty="0" smtClean="0"/>
              <a:t>primitivní </a:t>
            </a:r>
            <a:r>
              <a:rPr lang="cs-CZ" sz="2400" b="1" dirty="0"/>
              <a:t>savčí </a:t>
            </a:r>
            <a:r>
              <a:rPr lang="cs-CZ" sz="2400" b="1" dirty="0" smtClean="0"/>
              <a:t>znaky</a:t>
            </a:r>
          </a:p>
          <a:p>
            <a:pPr marL="0" indent="0">
              <a:buNone/>
            </a:pPr>
            <a:r>
              <a:rPr lang="cs-CZ" sz="2400" b="1" dirty="0" smtClean="0"/>
              <a:t>- přechod </a:t>
            </a:r>
            <a:r>
              <a:rPr lang="cs-CZ" sz="2400" b="1" dirty="0"/>
              <a:t>z plazího typu na savčí probíhal plynule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mozaikový výskyt u různých </a:t>
            </a:r>
            <a:r>
              <a:rPr lang="cs-CZ" sz="2400" b="1" dirty="0"/>
              <a:t>druhů </a:t>
            </a:r>
            <a:r>
              <a:rPr lang="cs-CZ" sz="2400" b="1" dirty="0" err="1" smtClean="0"/>
              <a:t>therapsidů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přesná hranice mezi </a:t>
            </a:r>
            <a:r>
              <a:rPr lang="cs-CZ" sz="2400" b="1" dirty="0"/>
              <a:t>plazi a savci </a:t>
            </a:r>
            <a:r>
              <a:rPr lang="cs-CZ" sz="2400" b="1" dirty="0" smtClean="0"/>
              <a:t>nelze určit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85914"/>
            <a:ext cx="5898232" cy="2853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4221088"/>
            <a:ext cx="5976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				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Sauroctonus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 err="1">
                <a:solidFill>
                  <a:schemeClr val="bg1"/>
                </a:solidFill>
              </a:rPr>
              <a:t>parringtoni</a:t>
            </a:r>
            <a:r>
              <a:rPr lang="cs-CZ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4015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Therapsida</a:t>
            </a:r>
            <a:r>
              <a:rPr lang="cs-CZ" sz="3200" b="1" dirty="0" smtClean="0"/>
              <a:t> – předci savců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832648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nepřesně označováni jako </a:t>
            </a:r>
            <a:r>
              <a:rPr lang="cs-CZ" sz="2400" b="1" dirty="0" err="1" smtClean="0"/>
              <a:t>savcovití</a:t>
            </a:r>
            <a:r>
              <a:rPr lang="cs-CZ" sz="2400" b="1" dirty="0" smtClean="0"/>
              <a:t> plazi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výskyt na konci prvohor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druhy </a:t>
            </a:r>
            <a:r>
              <a:rPr lang="cs-CZ" sz="2400" b="1" dirty="0" smtClean="0"/>
              <a:t>délka </a:t>
            </a:r>
            <a:r>
              <a:rPr lang="cs-CZ" sz="2400" b="1" dirty="0"/>
              <a:t>přes </a:t>
            </a:r>
            <a:r>
              <a:rPr lang="cs-CZ" sz="2400" b="1" dirty="0" smtClean="0"/>
              <a:t>4 metry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někteří chrup </a:t>
            </a:r>
            <a:r>
              <a:rPr lang="cs-CZ" sz="2400" b="1" dirty="0"/>
              <a:t>přeměněný na zobák </a:t>
            </a:r>
            <a:r>
              <a:rPr lang="cs-CZ" sz="2400" b="1" dirty="0" smtClean="0"/>
              <a:t>(podobný želvímu)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teplokrevní, pravděpodobně </a:t>
            </a:r>
            <a:r>
              <a:rPr lang="cs-CZ" sz="2400" b="1" dirty="0"/>
              <a:t>měli i </a:t>
            </a:r>
            <a:r>
              <a:rPr lang="cs-CZ" sz="2400" b="1" dirty="0" smtClean="0"/>
              <a:t>srst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převážně </a:t>
            </a:r>
            <a:r>
              <a:rPr lang="cs-CZ" sz="2400" b="1" dirty="0"/>
              <a:t>na souši </a:t>
            </a: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mnozí masožraví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cs-CZ" sz="11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8920"/>
            <a:ext cx="2808312" cy="3930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22631" y="6418991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 3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Kamagorgon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 err="1">
                <a:solidFill>
                  <a:schemeClr val="bg1"/>
                </a:solidFill>
              </a:rPr>
              <a:t>ulanovi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930551"/>
            <a:ext cx="4762537" cy="2708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1227" y="6353244"/>
            <a:ext cx="47808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/>
              <a:t>Obrázek č. 2                                                     </a:t>
            </a:r>
            <a:r>
              <a:rPr lang="cs-CZ" sz="1400" b="1" dirty="0" err="1" smtClean="0"/>
              <a:t>Viatkosuchus</a:t>
            </a:r>
            <a:r>
              <a:rPr lang="cs-CZ" sz="1400" b="1" dirty="0" smtClean="0"/>
              <a:t> </a:t>
            </a:r>
            <a:r>
              <a:rPr lang="cs-CZ" sz="1400" b="1" dirty="0" err="1"/>
              <a:t>sumini</a:t>
            </a:r>
            <a:r>
              <a:rPr lang="cs-CZ" sz="1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43086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Therapsida</a:t>
            </a:r>
            <a:r>
              <a:rPr lang="cs-CZ" sz="3200" b="1" dirty="0" smtClean="0"/>
              <a:t> – předci savců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35292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většina fosilií se našla v Rusku a v jižní Africe</a:t>
            </a:r>
          </a:p>
          <a:p>
            <a:pPr marL="0" indent="0">
              <a:buNone/>
            </a:pPr>
            <a:r>
              <a:rPr lang="cs-CZ" sz="2400" b="1" dirty="0" smtClean="0"/>
              <a:t>- převážná část </a:t>
            </a:r>
            <a:r>
              <a:rPr lang="cs-CZ" sz="2400" b="1" dirty="0"/>
              <a:t>vyhynula při katastrofálním suchu na rozhraní permu a </a:t>
            </a:r>
            <a:r>
              <a:rPr lang="cs-CZ" sz="2400" b="1" dirty="0" smtClean="0"/>
              <a:t>triasu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druhy</a:t>
            </a:r>
            <a:r>
              <a:rPr lang="cs-CZ" sz="2400" b="1" dirty="0"/>
              <a:t>, které přežily do druhohor </a:t>
            </a:r>
            <a:r>
              <a:rPr lang="cs-CZ" sz="2400" b="1" dirty="0" smtClean="0"/>
              <a:t>(např. </a:t>
            </a:r>
            <a:r>
              <a:rPr lang="cs-CZ" sz="2400" b="1" dirty="0" err="1" smtClean="0"/>
              <a:t>Tritylodon</a:t>
            </a:r>
            <a:r>
              <a:rPr lang="cs-CZ" sz="2400" b="1" dirty="0"/>
              <a:t>) považovány za předchůdce </a:t>
            </a:r>
            <a:r>
              <a:rPr lang="cs-CZ" sz="2400" b="1" dirty="0" smtClean="0"/>
              <a:t>savců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84984"/>
            <a:ext cx="6408711" cy="3324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6367538"/>
            <a:ext cx="66247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4                                                                                                    </a:t>
            </a:r>
            <a:r>
              <a:rPr lang="cs-CZ" sz="1200" b="1" dirty="0" err="1" smtClean="0"/>
              <a:t>Australobarbarus</a:t>
            </a:r>
            <a:r>
              <a:rPr lang="cs-CZ" sz="1200" b="1" dirty="0" smtClean="0"/>
              <a:t> </a:t>
            </a:r>
            <a:r>
              <a:rPr lang="cs-CZ" sz="1200" b="1" dirty="0" err="1"/>
              <a:t>pltycephalus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766135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počátkem </a:t>
            </a:r>
            <a:r>
              <a:rPr lang="cs-CZ" sz="2400" b="1" dirty="0">
                <a:solidFill>
                  <a:srgbClr val="002060"/>
                </a:solidFill>
              </a:rPr>
              <a:t>triasu</a:t>
            </a:r>
            <a:r>
              <a:rPr lang="cs-CZ" sz="2400" b="1" dirty="0"/>
              <a:t> se </a:t>
            </a:r>
            <a:r>
              <a:rPr lang="cs-CZ" sz="2400" b="1" dirty="0" smtClean="0"/>
              <a:t>vydělili </a:t>
            </a:r>
            <a:r>
              <a:rPr lang="cs-CZ" sz="2400" b="1" dirty="0"/>
              <a:t>již skuteční primitivní </a:t>
            </a:r>
            <a:r>
              <a:rPr lang="cs-CZ" sz="2400" b="1" dirty="0" smtClean="0"/>
              <a:t>savci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evoluci savců </a:t>
            </a:r>
            <a:r>
              <a:rPr lang="cs-CZ" sz="2400" b="1" dirty="0" smtClean="0"/>
              <a:t>několik </a:t>
            </a:r>
            <a:r>
              <a:rPr lang="cs-CZ" sz="2400" b="1" dirty="0"/>
              <a:t>hlavních </a:t>
            </a:r>
            <a:r>
              <a:rPr lang="cs-CZ" sz="2400" b="1" dirty="0" smtClean="0"/>
              <a:t>směrů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období </a:t>
            </a:r>
            <a:r>
              <a:rPr lang="cs-CZ" sz="2400" b="1" dirty="0" smtClean="0">
                <a:solidFill>
                  <a:srgbClr val="002060"/>
                </a:solidFill>
              </a:rPr>
              <a:t>druhohor</a:t>
            </a:r>
            <a:r>
              <a:rPr lang="cs-CZ" sz="2400" b="1" dirty="0" smtClean="0"/>
              <a:t> malá rozmanitost (diverzita) savců</a:t>
            </a:r>
          </a:p>
          <a:p>
            <a:pPr marL="0" indent="0">
              <a:buNone/>
            </a:pPr>
            <a:r>
              <a:rPr lang="cs-CZ" sz="2400" b="1" dirty="0" smtClean="0"/>
              <a:t>- malé tělesné rozměry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 smtClean="0">
                <a:solidFill>
                  <a:srgbClr val="002060"/>
                </a:solidFill>
              </a:rPr>
              <a:t>kenozoiku</a:t>
            </a:r>
            <a:r>
              <a:rPr lang="cs-CZ" sz="2400" b="1" dirty="0" smtClean="0"/>
              <a:t> (třetihory, čtvrtohory) </a:t>
            </a:r>
            <a:r>
              <a:rPr lang="cs-CZ" sz="2400" b="1" dirty="0"/>
              <a:t>dochází k </a:t>
            </a:r>
            <a:r>
              <a:rPr lang="cs-CZ" sz="2400" b="1" dirty="0" smtClean="0"/>
              <a:t>nárůstu druhů </a:t>
            </a:r>
            <a:r>
              <a:rPr lang="cs-CZ" sz="2400" b="1" dirty="0"/>
              <a:t>savců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objevují </a:t>
            </a:r>
            <a:r>
              <a:rPr lang="cs-CZ" sz="2400" b="1" dirty="0"/>
              <a:t>se zvířata větších rozměrů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02786"/>
            <a:ext cx="4104456" cy="252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55776" y="5201325"/>
            <a:ext cx="46805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5                        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Gobiconodon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7667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první </a:t>
            </a:r>
            <a:r>
              <a:rPr lang="cs-CZ" sz="2400" b="1" dirty="0">
                <a:solidFill>
                  <a:srgbClr val="C00000"/>
                </a:solidFill>
              </a:rPr>
              <a:t>adaptivní radiace </a:t>
            </a:r>
            <a:r>
              <a:rPr lang="cs-CZ" sz="2400" b="1" dirty="0"/>
              <a:t>savců </a:t>
            </a:r>
            <a:r>
              <a:rPr lang="cs-CZ" sz="2400" b="1" dirty="0" smtClean="0"/>
              <a:t>v </a:t>
            </a:r>
            <a:r>
              <a:rPr lang="cs-CZ" sz="2400" b="1" dirty="0">
                <a:solidFill>
                  <a:srgbClr val="002060"/>
                </a:solidFill>
              </a:rPr>
              <a:t>juře</a:t>
            </a:r>
            <a:r>
              <a:rPr lang="cs-CZ" sz="2400" b="1" dirty="0"/>
              <a:t> (195 až 141 mil. let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vznikají </a:t>
            </a:r>
            <a:r>
              <a:rPr lang="cs-CZ" sz="2400" b="1" dirty="0"/>
              <a:t>četné řády </a:t>
            </a:r>
            <a:r>
              <a:rPr lang="cs-CZ" sz="2400" b="1" dirty="0" smtClean="0"/>
              <a:t>savců</a:t>
            </a:r>
          </a:p>
          <a:p>
            <a:pPr marL="0" indent="0">
              <a:buNone/>
            </a:pPr>
            <a:r>
              <a:rPr lang="cs-CZ" sz="2400" b="1" dirty="0" smtClean="0"/>
              <a:t>- vznik všech předků </a:t>
            </a:r>
            <a:r>
              <a:rPr lang="cs-CZ" sz="2400" b="1" dirty="0"/>
              <a:t>vyšších savců </a:t>
            </a:r>
            <a:r>
              <a:rPr lang="cs-CZ" sz="2400" b="1" dirty="0" smtClean="0"/>
              <a:t> - vyhynulý řád </a:t>
            </a:r>
            <a:r>
              <a:rPr lang="cs-CZ" sz="2400" b="1" dirty="0" err="1" smtClean="0"/>
              <a:t>Eupantotheria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2060"/>
                </a:solidFill>
              </a:rPr>
              <a:t>Adaptivní radiace</a:t>
            </a:r>
          </a:p>
          <a:p>
            <a:pPr marL="0" indent="0">
              <a:buNone/>
            </a:pPr>
            <a:r>
              <a:rPr lang="cs-CZ" sz="2000" b="1" dirty="0" smtClean="0"/>
              <a:t>- </a:t>
            </a:r>
            <a:r>
              <a:rPr lang="cs-CZ" sz="2000" b="1" dirty="0" smtClean="0">
                <a:solidFill>
                  <a:srgbClr val="002060"/>
                </a:solidFill>
              </a:rPr>
              <a:t>větvení </a:t>
            </a:r>
            <a:r>
              <a:rPr lang="cs-CZ" sz="2000" b="1" dirty="0"/>
              <a:t>mateřské vývojové linie v několik vývojových linií </a:t>
            </a:r>
            <a:r>
              <a:rPr lang="cs-CZ" sz="2000" b="1" dirty="0" smtClean="0">
                <a:solidFill>
                  <a:srgbClr val="002060"/>
                </a:solidFill>
              </a:rPr>
              <a:t>vlivem </a:t>
            </a:r>
            <a:r>
              <a:rPr lang="cs-CZ" sz="2000" b="1" dirty="0">
                <a:solidFill>
                  <a:srgbClr val="002060"/>
                </a:solidFill>
              </a:rPr>
              <a:t>adaptace na rozdílné životní podmínky</a:t>
            </a:r>
            <a:r>
              <a:rPr lang="cs-CZ" sz="2000" b="1" dirty="0"/>
              <a:t> při změně životního </a:t>
            </a:r>
            <a:r>
              <a:rPr lang="cs-CZ" sz="2000" b="1" dirty="0" smtClean="0"/>
              <a:t>prostředí</a:t>
            </a:r>
          </a:p>
          <a:p>
            <a:pPr marL="0" indent="0">
              <a:buNone/>
            </a:pPr>
            <a:r>
              <a:rPr lang="cs-CZ" sz="2000" b="1" dirty="0" smtClean="0"/>
              <a:t>- většinou po </a:t>
            </a:r>
            <a:r>
              <a:rPr lang="cs-CZ" sz="2000" b="1" dirty="0"/>
              <a:t>velkých evolučních </a:t>
            </a:r>
            <a:r>
              <a:rPr lang="cs-CZ" sz="2000" b="1" dirty="0" smtClean="0"/>
              <a:t>zlomech</a:t>
            </a:r>
          </a:p>
          <a:p>
            <a:pPr marL="0" indent="0">
              <a:buNone/>
            </a:pPr>
            <a:r>
              <a:rPr lang="cs-CZ" sz="2000" b="1" dirty="0" smtClean="0"/>
              <a:t>- důsledkem </a:t>
            </a:r>
            <a:r>
              <a:rPr lang="cs-CZ" sz="2000" b="1" dirty="0" smtClean="0">
                <a:solidFill>
                  <a:srgbClr val="002060"/>
                </a:solidFill>
              </a:rPr>
              <a:t>vznik </a:t>
            </a:r>
            <a:r>
              <a:rPr lang="cs-CZ" sz="2000" b="1" dirty="0">
                <a:solidFill>
                  <a:srgbClr val="002060"/>
                </a:solidFill>
              </a:rPr>
              <a:t>nových druhů </a:t>
            </a:r>
            <a:r>
              <a:rPr lang="cs-CZ" sz="2000" b="1" dirty="0"/>
              <a:t>organismů, </a:t>
            </a:r>
            <a:r>
              <a:rPr lang="cs-CZ" sz="2000" b="1" dirty="0" smtClean="0"/>
              <a:t>přizpůsobených </a:t>
            </a:r>
            <a:r>
              <a:rPr lang="cs-CZ" sz="2000" b="1" dirty="0"/>
              <a:t>změnám prostředí </a:t>
            </a:r>
            <a:r>
              <a:rPr lang="cs-CZ" sz="2000" b="1" dirty="0">
                <a:solidFill>
                  <a:srgbClr val="002060"/>
                </a:solidFill>
              </a:rPr>
              <a:t>na základě </a:t>
            </a:r>
            <a:r>
              <a:rPr lang="cs-CZ" sz="2000" b="1" dirty="0" smtClean="0">
                <a:solidFill>
                  <a:srgbClr val="002060"/>
                </a:solidFill>
              </a:rPr>
              <a:t>genetické </a:t>
            </a:r>
            <a:r>
              <a:rPr lang="cs-CZ" sz="2000" b="1" dirty="0">
                <a:solidFill>
                  <a:srgbClr val="002060"/>
                </a:solidFill>
              </a:rPr>
              <a:t>výbavy 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b="1" dirty="0" smtClean="0"/>
              <a:t>- dlouhodobý proces (stovky </a:t>
            </a:r>
            <a:r>
              <a:rPr lang="cs-CZ" sz="2000" b="1" dirty="0"/>
              <a:t>až tisíce </a:t>
            </a:r>
            <a:r>
              <a:rPr lang="cs-CZ" sz="2000" b="1" dirty="0" smtClean="0"/>
              <a:t>let)</a:t>
            </a:r>
            <a:endParaRPr lang="cs-CZ" sz="2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085" y="2348880"/>
            <a:ext cx="4620835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65086" y="4278287"/>
            <a:ext cx="517526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6                                                                    </a:t>
            </a:r>
            <a:r>
              <a:rPr lang="cs-CZ" sz="1200" b="1" dirty="0" err="1" smtClean="0"/>
              <a:t>Jeholodens</a:t>
            </a:r>
            <a:r>
              <a:rPr lang="cs-CZ" sz="1200" b="1" dirty="0" smtClean="0"/>
              <a:t> </a:t>
            </a:r>
            <a:r>
              <a:rPr lang="cs-CZ" sz="1200" b="1" dirty="0" err="1"/>
              <a:t>jenkinsi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1641466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- druhá </a:t>
            </a:r>
            <a:r>
              <a:rPr lang="cs-CZ" sz="2400" b="1" dirty="0">
                <a:solidFill>
                  <a:srgbClr val="C00000"/>
                </a:solidFill>
              </a:rPr>
              <a:t>adaptivní radiace </a:t>
            </a:r>
            <a:r>
              <a:rPr lang="cs-CZ" sz="2400" b="1" dirty="0"/>
              <a:t>savců </a:t>
            </a:r>
            <a:r>
              <a:rPr lang="cs-CZ" sz="2400" b="1" dirty="0" smtClean="0"/>
              <a:t>koncem křídy</a:t>
            </a:r>
          </a:p>
          <a:p>
            <a:pPr marL="0" indent="0">
              <a:buNone/>
            </a:pPr>
            <a:r>
              <a:rPr lang="cs-CZ" sz="2400" b="1" dirty="0" smtClean="0"/>
              <a:t>- vznik rozsáhlého společenstva </a:t>
            </a:r>
            <a:r>
              <a:rPr lang="cs-CZ" sz="2400" b="1" dirty="0"/>
              <a:t>savců v paleocénu (65 až 55 mil. let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- dominují pravěcí </a:t>
            </a:r>
            <a:r>
              <a:rPr lang="cs-CZ" sz="2400" b="1" dirty="0"/>
              <a:t>primáti, </a:t>
            </a:r>
            <a:r>
              <a:rPr lang="cs-CZ" sz="2400" b="1" dirty="0" smtClean="0"/>
              <a:t>hmyzožravci, vačnatci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90319"/>
            <a:ext cx="8151849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6245023"/>
            <a:ext cx="82809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7 								</a:t>
            </a:r>
            <a:r>
              <a:rPr lang="cs-CZ" sz="1200" b="1" dirty="0" err="1" smtClean="0"/>
              <a:t>Eomaia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3116424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5949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dochází k </a:t>
            </a:r>
            <a:r>
              <a:rPr lang="cs-CZ" sz="2400" b="1" dirty="0" smtClean="0">
                <a:solidFill>
                  <a:srgbClr val="002060"/>
                </a:solidFill>
              </a:rPr>
              <a:t>izolaci kontinentů </a:t>
            </a:r>
            <a:r>
              <a:rPr lang="cs-CZ" sz="2400" b="1" dirty="0"/>
              <a:t>(</a:t>
            </a:r>
            <a:r>
              <a:rPr lang="cs-CZ" sz="2400" b="1" dirty="0" smtClean="0"/>
              <a:t>Austrálie, </a:t>
            </a:r>
            <a:r>
              <a:rPr lang="cs-CZ" sz="2400" b="1" dirty="0"/>
              <a:t>Jižní Amerika)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probíhal </a:t>
            </a:r>
            <a:r>
              <a:rPr lang="cs-CZ" sz="2400" b="1" dirty="0"/>
              <a:t>na nich </a:t>
            </a:r>
            <a:r>
              <a:rPr lang="cs-CZ" sz="2400" b="1" dirty="0" smtClean="0"/>
              <a:t>odlišný </a:t>
            </a:r>
            <a:r>
              <a:rPr lang="cs-CZ" sz="2400" b="1" dirty="0"/>
              <a:t>vývoj </a:t>
            </a:r>
            <a:r>
              <a:rPr lang="cs-CZ" sz="2400" b="1" dirty="0" smtClean="0"/>
              <a:t>savců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Antarktidě savci zcela vyhynuli vlivem klimatických </a:t>
            </a:r>
            <a:r>
              <a:rPr lang="cs-CZ" sz="2400" b="1" dirty="0" smtClean="0"/>
              <a:t>změn </a:t>
            </a:r>
          </a:p>
          <a:p>
            <a:pPr marL="0" indent="0">
              <a:buNone/>
            </a:pPr>
            <a:r>
              <a:rPr lang="cs-CZ" sz="2400" b="1" dirty="0" smtClean="0"/>
              <a:t>- Austrálie </a:t>
            </a:r>
            <a:r>
              <a:rPr lang="cs-CZ" sz="2400" b="1" dirty="0"/>
              <a:t>se izolovala </a:t>
            </a:r>
            <a:r>
              <a:rPr lang="cs-CZ" sz="2400" b="1" dirty="0" smtClean="0"/>
              <a:t>nejdříve, zůstaly nejstarší </a:t>
            </a:r>
            <a:r>
              <a:rPr lang="cs-CZ" sz="2400" b="1" dirty="0"/>
              <a:t>a </a:t>
            </a:r>
            <a:r>
              <a:rPr lang="cs-CZ" sz="2400" b="1" dirty="0" smtClean="0"/>
              <a:t>nejrozšířenější </a:t>
            </a:r>
            <a:r>
              <a:rPr lang="cs-CZ" sz="2400" b="1" dirty="0"/>
              <a:t>typy savců </a:t>
            </a:r>
            <a:r>
              <a:rPr lang="cs-CZ" sz="2400" b="1" dirty="0" smtClean="0"/>
              <a:t>- vačnatci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Jižní </a:t>
            </a:r>
            <a:r>
              <a:rPr lang="cs-CZ" sz="2400" b="1" dirty="0" smtClean="0"/>
              <a:t>Americe </a:t>
            </a:r>
            <a:r>
              <a:rPr lang="cs-CZ" sz="2400" b="1" dirty="0"/>
              <a:t>se </a:t>
            </a:r>
            <a:r>
              <a:rPr lang="cs-CZ" sz="2400" b="1" dirty="0" smtClean="0"/>
              <a:t>rozvíjeli vačnatci, chudozubí </a:t>
            </a:r>
            <a:r>
              <a:rPr lang="cs-CZ" sz="2400" b="1" dirty="0"/>
              <a:t>a zvláštní formy </a:t>
            </a:r>
            <a:r>
              <a:rPr lang="cs-CZ" sz="2400" b="1" dirty="0" smtClean="0"/>
              <a:t>kopytníků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některých vývojových znacích </a:t>
            </a:r>
            <a:r>
              <a:rPr lang="cs-CZ" sz="2400" b="1" dirty="0" smtClean="0"/>
              <a:t>předběhli </a:t>
            </a:r>
            <a:r>
              <a:rPr lang="cs-CZ" sz="2400" b="1" dirty="0"/>
              <a:t>i savce "starého světa</a:t>
            </a:r>
            <a:r>
              <a:rPr lang="cs-CZ" sz="2400" b="1" dirty="0" smtClean="0"/>
              <a:t>"</a:t>
            </a:r>
          </a:p>
          <a:p>
            <a:pPr marL="0" indent="0">
              <a:buNone/>
            </a:pPr>
            <a:r>
              <a:rPr lang="cs-CZ" sz="2400" b="1" dirty="0" smtClean="0"/>
              <a:t>- tyto </a:t>
            </a:r>
            <a:r>
              <a:rPr lang="cs-CZ" sz="2400" b="1" dirty="0"/>
              <a:t>řády vymírají teprve před 2 mil. lety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08918"/>
            <a:ext cx="3240360" cy="1929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67327" y="4407666"/>
            <a:ext cx="345638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8                            </a:t>
            </a:r>
            <a:r>
              <a:rPr lang="cs-CZ" sz="1200" b="1" dirty="0" err="1" smtClean="0"/>
              <a:t>Steropodon</a:t>
            </a:r>
            <a:r>
              <a:rPr lang="cs-CZ" sz="1200" b="1" dirty="0" smtClean="0"/>
              <a:t> </a:t>
            </a:r>
            <a:r>
              <a:rPr lang="cs-CZ" sz="1200" b="1" dirty="0" err="1"/>
              <a:t>galmani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0176617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ostatní </a:t>
            </a:r>
            <a:r>
              <a:rPr lang="cs-CZ" sz="2400" b="1" dirty="0"/>
              <a:t>skupiny </a:t>
            </a:r>
            <a:r>
              <a:rPr lang="cs-CZ" sz="2400" b="1" dirty="0" err="1"/>
              <a:t>placentálů</a:t>
            </a:r>
            <a:r>
              <a:rPr lang="cs-CZ" sz="2400" b="1" dirty="0"/>
              <a:t> se objevují </a:t>
            </a:r>
            <a:r>
              <a:rPr lang="cs-CZ" sz="2400" b="1" dirty="0" smtClean="0"/>
              <a:t>ve </a:t>
            </a:r>
            <a:r>
              <a:rPr lang="cs-CZ" sz="2400" b="1" dirty="0">
                <a:solidFill>
                  <a:srgbClr val="C00000"/>
                </a:solidFill>
              </a:rPr>
              <a:t>třetí adaptivní radiaci </a:t>
            </a:r>
            <a:r>
              <a:rPr lang="cs-CZ" sz="2400" b="1" dirty="0"/>
              <a:t>v průběhu </a:t>
            </a:r>
            <a:r>
              <a:rPr lang="cs-CZ" sz="2400" b="1" dirty="0" smtClean="0"/>
              <a:t>třetihor (terciér)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první etapa </a:t>
            </a:r>
            <a:r>
              <a:rPr lang="cs-CZ" sz="2400" b="1" dirty="0" smtClean="0"/>
              <a:t>v paleocénu (65 až 55 mil. let) a eocénu (55 až 37 mil. let)</a:t>
            </a:r>
          </a:p>
          <a:p>
            <a:pPr marL="0" indent="0">
              <a:buNone/>
            </a:pPr>
            <a:r>
              <a:rPr lang="cs-CZ" sz="2400" b="1" dirty="0" smtClean="0"/>
              <a:t>- uvolněný </a:t>
            </a:r>
            <a:r>
              <a:rPr lang="cs-CZ" sz="2400" b="1" dirty="0"/>
              <a:t>prostor pevnin po vymřelých </a:t>
            </a:r>
            <a:r>
              <a:rPr lang="cs-CZ" sz="2400" b="1" dirty="0" smtClean="0"/>
              <a:t>plazech</a:t>
            </a:r>
          </a:p>
          <a:p>
            <a:pPr marL="0" indent="0">
              <a:buNone/>
            </a:pPr>
            <a:r>
              <a:rPr lang="cs-CZ" sz="2400" b="1" dirty="0" smtClean="0"/>
              <a:t>- vznik druhů </a:t>
            </a:r>
            <a:r>
              <a:rPr lang="cs-CZ" sz="2400" b="1" dirty="0"/>
              <a:t>archaických </a:t>
            </a:r>
            <a:r>
              <a:rPr lang="cs-CZ" sz="2400" b="1" dirty="0" smtClean="0"/>
              <a:t>savců (vyhynuly), výchozí skupiny </a:t>
            </a:r>
            <a:r>
              <a:rPr lang="cs-CZ" sz="2400" b="1" dirty="0"/>
              <a:t>pro dnešní </a:t>
            </a:r>
            <a:r>
              <a:rPr lang="cs-CZ" sz="2400" b="1" dirty="0" smtClean="0"/>
              <a:t>savce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prakopytníci</a:t>
            </a:r>
            <a:r>
              <a:rPr lang="cs-CZ" sz="2400" b="1" dirty="0" smtClean="0"/>
              <a:t>, </a:t>
            </a:r>
            <a:r>
              <a:rPr lang="cs-CZ" sz="2400" b="1" dirty="0"/>
              <a:t>skupiny velkých </a:t>
            </a:r>
            <a:r>
              <a:rPr lang="cs-CZ" sz="2400" b="1" dirty="0" smtClean="0"/>
              <a:t>býložravců, </a:t>
            </a:r>
            <a:r>
              <a:rPr lang="cs-CZ" sz="2400" b="1" dirty="0" err="1" smtClean="0"/>
              <a:t>prašelmy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 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42534"/>
            <a:ext cx="3600400" cy="2273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9623" y="6458037"/>
            <a:ext cx="4392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9</a:t>
            </a:r>
            <a:r>
              <a:rPr lang="cs-CZ" sz="1200" b="1" dirty="0" smtClean="0"/>
              <a:t>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Protorohippus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 err="1">
                <a:solidFill>
                  <a:schemeClr val="bg1"/>
                </a:solidFill>
              </a:rPr>
              <a:t>card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442534"/>
            <a:ext cx="3031393" cy="2268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83650" y="6458037"/>
            <a:ext cx="3744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10     </a:t>
            </a:r>
            <a:r>
              <a:rPr lang="cs-CZ" sz="1200" b="1" dirty="0" err="1" smtClean="0">
                <a:solidFill>
                  <a:schemeClr val="bg1"/>
                </a:solidFill>
              </a:rPr>
              <a:t>Andrewsarchus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 err="1" smtClean="0">
                <a:solidFill>
                  <a:schemeClr val="bg1"/>
                </a:solidFill>
              </a:rPr>
              <a:t>mongoliensis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3415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druhá etapa </a:t>
            </a:r>
            <a:r>
              <a:rPr lang="cs-CZ" sz="2400" b="1" dirty="0" smtClean="0"/>
              <a:t>v </a:t>
            </a:r>
            <a:r>
              <a:rPr lang="cs-CZ" sz="2400" b="1" dirty="0"/>
              <a:t>průběhu eocénu (55 až 37 mil. let) a </a:t>
            </a:r>
            <a:r>
              <a:rPr lang="cs-CZ" sz="2400" b="1" dirty="0" smtClean="0"/>
              <a:t>oligocénu </a:t>
            </a:r>
            <a:r>
              <a:rPr lang="cs-CZ" sz="2400" b="1" dirty="0"/>
              <a:t>(37 až 22,5 mil. let)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původní </a:t>
            </a:r>
            <a:r>
              <a:rPr lang="cs-CZ" sz="2400" b="1" dirty="0"/>
              <a:t>skupiny nahrazeny novými </a:t>
            </a:r>
            <a:r>
              <a:rPr lang="cs-CZ" sz="2400" b="1" dirty="0" smtClean="0"/>
              <a:t>- lichokopytníky</a:t>
            </a:r>
            <a:r>
              <a:rPr lang="cs-CZ" sz="2400" b="1" dirty="0"/>
              <a:t>, </a:t>
            </a:r>
            <a:r>
              <a:rPr lang="cs-CZ" sz="2400" b="1" dirty="0" smtClean="0"/>
              <a:t>šelmami,  sudokopytníky</a:t>
            </a:r>
          </a:p>
          <a:p>
            <a:pPr marL="0" indent="0">
              <a:buNone/>
            </a:pPr>
            <a:r>
              <a:rPr lang="cs-CZ" sz="2400" b="1" dirty="0" smtClean="0"/>
              <a:t>- vznik </a:t>
            </a:r>
            <a:r>
              <a:rPr lang="cs-CZ" sz="2400" b="1" dirty="0"/>
              <a:t>zcela </a:t>
            </a:r>
            <a:r>
              <a:rPr lang="cs-CZ" sz="2400" b="1" dirty="0" smtClean="0"/>
              <a:t>nových skupin - hlodavci</a:t>
            </a:r>
            <a:r>
              <a:rPr lang="cs-CZ" sz="2400" b="1" dirty="0"/>
              <a:t>, netopýři a </a:t>
            </a:r>
            <a:r>
              <a:rPr lang="cs-CZ" sz="2400" b="1" dirty="0" smtClean="0"/>
              <a:t>primáti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31017"/>
            <a:ext cx="4896545" cy="3052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31017"/>
            <a:ext cx="3276011" cy="3052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37957" y="6272823"/>
            <a:ext cx="327601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12                                                  </a:t>
            </a:r>
            <a:r>
              <a:rPr lang="cs-CZ" sz="1200" dirty="0" err="1" smtClean="0">
                <a:solidFill>
                  <a:schemeClr val="bg1"/>
                </a:solidFill>
              </a:rPr>
              <a:t>Eomys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6272823"/>
            <a:ext cx="25922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Dinoceras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7917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Vývoj savců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poslední </a:t>
            </a:r>
            <a:r>
              <a:rPr lang="cs-CZ" sz="2400" b="1" dirty="0">
                <a:solidFill>
                  <a:srgbClr val="002060"/>
                </a:solidFill>
              </a:rPr>
              <a:t>etapa </a:t>
            </a:r>
            <a:r>
              <a:rPr lang="cs-CZ" sz="2400" b="1" dirty="0"/>
              <a:t>vývoje savců v terciéru a kvartéru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koncem </a:t>
            </a:r>
            <a:r>
              <a:rPr lang="cs-CZ" sz="2400" b="1" dirty="0"/>
              <a:t>terciéru dochází k dalšímu </a:t>
            </a:r>
            <a:r>
              <a:rPr lang="cs-CZ" sz="2400" b="1" dirty="0" smtClean="0"/>
              <a:t>rozvoji, trvá </a:t>
            </a:r>
            <a:r>
              <a:rPr lang="cs-CZ" sz="2400" b="1" dirty="0"/>
              <a:t>až </a:t>
            </a:r>
            <a:r>
              <a:rPr lang="cs-CZ" sz="2400" b="1" dirty="0" smtClean="0"/>
              <a:t>dodnes</a:t>
            </a:r>
          </a:p>
          <a:p>
            <a:pPr marL="0" indent="0">
              <a:buNone/>
            </a:pPr>
            <a:r>
              <a:rPr lang="cs-CZ" sz="2400" b="1" dirty="0" smtClean="0"/>
              <a:t>- vznik  pokročilých specializovaných savců</a:t>
            </a:r>
          </a:p>
          <a:p>
            <a:pPr marL="0" indent="0">
              <a:buNone/>
            </a:pPr>
            <a:r>
              <a:rPr lang="cs-CZ" sz="2400" b="1" dirty="0" smtClean="0"/>
              <a:t>- koně </a:t>
            </a:r>
            <a:r>
              <a:rPr lang="cs-CZ" sz="2400" b="1" dirty="0"/>
              <a:t>se třemi kopyty se vyvíjejí v koně s jedním </a:t>
            </a:r>
            <a:r>
              <a:rPr lang="cs-CZ" sz="2400" b="1" dirty="0" smtClean="0"/>
              <a:t>kopytem </a:t>
            </a:r>
          </a:p>
          <a:p>
            <a:pPr marL="0" indent="0">
              <a:buNone/>
            </a:pPr>
            <a:r>
              <a:rPr lang="cs-CZ" sz="2400" b="1" dirty="0" smtClean="0"/>
              <a:t>- mizí </a:t>
            </a:r>
            <a:r>
              <a:rPr lang="cs-CZ" sz="2400" b="1" dirty="0"/>
              <a:t>staré formy jelenů a objevují se </a:t>
            </a:r>
            <a:r>
              <a:rPr lang="cs-CZ" sz="2400" b="1" dirty="0" smtClean="0"/>
              <a:t>nové </a:t>
            </a:r>
          </a:p>
          <a:p>
            <a:pPr marL="0" indent="0">
              <a:buNone/>
            </a:pPr>
            <a:r>
              <a:rPr lang="cs-CZ" sz="2400" b="1" dirty="0" smtClean="0"/>
              <a:t>- primitivní </a:t>
            </a:r>
            <a:r>
              <a:rPr lang="cs-CZ" sz="2400" b="1" dirty="0"/>
              <a:t>psi se štěpí na vlky a </a:t>
            </a:r>
            <a:r>
              <a:rPr lang="cs-CZ" sz="2400" b="1" dirty="0" smtClean="0"/>
              <a:t>lišky </a:t>
            </a:r>
          </a:p>
          <a:p>
            <a:pPr marL="0" indent="0">
              <a:buNone/>
            </a:pPr>
            <a:r>
              <a:rPr lang="cs-CZ" sz="2400" b="1" dirty="0" smtClean="0"/>
              <a:t>- mnoho druhů (např</a:t>
            </a:r>
            <a:r>
              <a:rPr lang="cs-CZ" sz="2400" b="1" dirty="0"/>
              <a:t>. sloni, mastodonti, žirafy, </a:t>
            </a:r>
            <a:r>
              <a:rPr lang="cs-CZ" sz="2400" b="1" dirty="0" smtClean="0"/>
              <a:t>nosorožci) téměř na všech kontinentech</a:t>
            </a:r>
            <a:endParaRPr lang="cs-CZ" sz="2400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3469154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3907" y="6400055"/>
            <a:ext cx="3744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13                        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Woolly</a:t>
            </a:r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r>
              <a:rPr lang="cs-CZ" sz="1200" b="1" dirty="0" err="1" smtClean="0">
                <a:solidFill>
                  <a:schemeClr val="bg1"/>
                </a:solidFill>
              </a:rPr>
              <a:t>rhino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9120"/>
            <a:ext cx="3473447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860032" y="6443263"/>
            <a:ext cx="38164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 14      	                    </a:t>
            </a:r>
            <a:r>
              <a:rPr lang="cs-CZ" sz="1200" b="1" dirty="0" err="1" smtClean="0">
                <a:solidFill>
                  <a:schemeClr val="bg1"/>
                </a:solidFill>
              </a:rPr>
              <a:t>Alticamelus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2149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prstClr val="black"/>
                </a:solidFill>
              </a:rPr>
              <a:t>Vývoj savců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Současní savci - výskyt</a:t>
            </a:r>
          </a:p>
          <a:p>
            <a:pPr marL="0" indent="0">
              <a:buNone/>
            </a:pPr>
            <a:r>
              <a:rPr lang="cs-CZ" sz="2400" b="1" dirty="0" smtClean="0"/>
              <a:t>	- na souši				- ve vodě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2400" b="1" dirty="0" smtClean="0"/>
              <a:t>	- ve vzduchu				- v půdě</a:t>
            </a: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78359"/>
            <a:ext cx="3168352" cy="197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749" y="1888366"/>
            <a:ext cx="2879743" cy="1962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750" y="4327303"/>
            <a:ext cx="2879743" cy="20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13" y="4327303"/>
            <a:ext cx="2700299" cy="2042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9" y="3590806"/>
            <a:ext cx="62646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15                                                                                                </a:t>
            </a:r>
            <a:r>
              <a:rPr lang="cs-CZ" sz="1200" b="1" dirty="0" smtClean="0">
                <a:solidFill>
                  <a:prstClr val="black"/>
                </a:solidFill>
              </a:rPr>
              <a:t>Obrázek </a:t>
            </a:r>
            <a:r>
              <a:rPr lang="cs-CZ" sz="1200" b="1" dirty="0">
                <a:solidFill>
                  <a:prstClr val="black"/>
                </a:solidFill>
              </a:rPr>
              <a:t>č.</a:t>
            </a:r>
            <a:r>
              <a:rPr lang="cs-CZ" sz="1200" b="1" dirty="0" smtClean="0"/>
              <a:t> 16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9" y="6093296"/>
            <a:ext cx="68407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17                                                                           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18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670507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1</a:t>
            </a:r>
            <a:r>
              <a:rPr lang="cs-CZ" sz="1200" b="1" dirty="0" smtClean="0"/>
              <a:t>, </a:t>
            </a:r>
            <a:r>
              <a:rPr lang="cs-CZ" sz="1200" b="1" dirty="0"/>
              <a:t>[cit. </a:t>
            </a:r>
            <a:r>
              <a:rPr lang="cs-CZ" sz="1200" b="1" dirty="0" smtClean="0"/>
              <a:t>2012-08-26], </a:t>
            </a:r>
            <a:r>
              <a:rPr lang="cs-CZ" sz="1200" b="1" dirty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H. </a:t>
            </a:r>
            <a:r>
              <a:rPr lang="cs-CZ" sz="1200" b="1" dirty="0" err="1" smtClean="0"/>
              <a:t>Zell</a:t>
            </a:r>
            <a:r>
              <a:rPr lang="cs-CZ" sz="1200" b="1" dirty="0" smtClean="0"/>
              <a:t>, File:Sauroctonus </a:t>
            </a:r>
            <a:r>
              <a:rPr lang="cs-CZ" sz="1200" b="1" dirty="0" err="1" smtClean="0"/>
              <a:t>parringtoni</a:t>
            </a:r>
            <a:r>
              <a:rPr lang="cs-CZ" sz="1200" b="1" dirty="0" smtClean="0"/>
              <a:t> 01.jpg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http://commons.wikimedia.org/wiki/File:Sauroctonus_parringtoni_01.jpg</a:t>
            </a:r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2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Creative Commons, Dmitry </a:t>
            </a:r>
            <a:r>
              <a:rPr lang="en-US" sz="1200" b="1" dirty="0" err="1" smtClean="0"/>
              <a:t>Bogdanov</a:t>
            </a:r>
            <a:r>
              <a:rPr lang="en-US" sz="1200" b="1" dirty="0" smtClean="0"/>
              <a:t>, File:Viatkosuchus22.jpg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3"/>
              </a:rPr>
              <a:t>http://commons.wikimedia.org/wiki/File:Viatkosuchus22.jpg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3</a:t>
            </a:r>
            <a:r>
              <a:rPr lang="cs-CZ" sz="1200" b="1" dirty="0"/>
              <a:t>, [cit. 2012-08-26],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Dmitry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Bogdanov</a:t>
            </a:r>
            <a:r>
              <a:rPr lang="cs-CZ" sz="1200" b="1" dirty="0" smtClean="0"/>
              <a:t>, File:Kamagorgon2DB.jpg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4"/>
              </a:rPr>
              <a:t>http://commons.wikimedia.org/wiki/File:Kamagorgon2DB.jpg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4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Creative Commons, Dmitry </a:t>
            </a:r>
            <a:r>
              <a:rPr lang="en-US" sz="1200" b="1" dirty="0" err="1" smtClean="0"/>
              <a:t>Bogdanov</a:t>
            </a:r>
            <a:r>
              <a:rPr lang="en-US" sz="1200" b="1" dirty="0" smtClean="0"/>
              <a:t>, </a:t>
            </a:r>
            <a:r>
              <a:rPr lang="cs-CZ" sz="1200" b="1" dirty="0" smtClean="0"/>
              <a:t>File:Australobarbarus1DB.jpg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5"/>
              </a:rPr>
              <a:t>http://commons.wikimedia.org/wiki/File:Australobarbarus1DB.jpg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5</a:t>
            </a:r>
            <a:r>
              <a:rPr lang="cs-CZ" sz="1200" b="1" dirty="0"/>
              <a:t>, [cit. 2012-08-26],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Pavel.Riha.CB</a:t>
            </a:r>
            <a:r>
              <a:rPr lang="cs-CZ" sz="1200" b="1" dirty="0" smtClean="0"/>
              <a:t>, File:Gobiconodon.jpg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6"/>
              </a:rPr>
              <a:t>http://commons.wikimedia.org/wiki/File:Gobiconodon.jpg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6</a:t>
            </a:r>
            <a:r>
              <a:rPr lang="cs-CZ" sz="1200" b="1" dirty="0"/>
              <a:t>, [cit. 2012-08-26],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Nobu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Tamura</a:t>
            </a:r>
            <a:r>
              <a:rPr lang="cs-CZ" sz="1200" b="1" dirty="0" smtClean="0"/>
              <a:t>, File:Jeholodens BW.jpg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7"/>
              </a:rPr>
              <a:t>http://commons.wikimedia.org/wiki/File:Jeholodens_BW.jpg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7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Creative Commons, </a:t>
            </a:r>
            <a:r>
              <a:rPr lang="en-US" sz="1200" b="1" dirty="0" err="1" smtClean="0"/>
              <a:t>Nobu</a:t>
            </a:r>
            <a:r>
              <a:rPr lang="en-US" sz="1200" b="1" dirty="0" smtClean="0"/>
              <a:t> Tamura, File:Eomaia NT.jpg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8"/>
              </a:rPr>
              <a:t>http://commons.wikimedia.org/wiki/File:Eomaia_NT.jpg?uselang=cs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8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Creative Commons, </a:t>
            </a:r>
            <a:r>
              <a:rPr lang="en-US" sz="1200" b="1" dirty="0" err="1" smtClean="0"/>
              <a:t>Nobu</a:t>
            </a:r>
            <a:r>
              <a:rPr lang="en-US" sz="1200" b="1" dirty="0" smtClean="0"/>
              <a:t> Tamura, </a:t>
            </a:r>
            <a:r>
              <a:rPr lang="cs-CZ" sz="1200" b="1" dirty="0" smtClean="0"/>
              <a:t>File:Steropodon BW.jpg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9"/>
              </a:rPr>
              <a:t>http://commons.wikimedia.org/wiki/File:Steropodon_BW.jpg?uselang=cs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9</a:t>
            </a:r>
            <a:r>
              <a:rPr lang="cs-CZ" sz="1200" b="1" dirty="0"/>
              <a:t>, [cit. 2012-08-26],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F. John, </a:t>
            </a:r>
            <a:r>
              <a:rPr lang="en-US" sz="1200" b="1" dirty="0" smtClean="0"/>
              <a:t>File:F John Series 2 </a:t>
            </a:r>
            <a:r>
              <a:rPr lang="en-US" sz="1200" b="1" dirty="0" err="1" smtClean="0"/>
              <a:t>Protorohippus</a:t>
            </a:r>
            <a:r>
              <a:rPr lang="en-US" sz="1200" b="1" dirty="0" smtClean="0"/>
              <a:t> card 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10"/>
              </a:rPr>
              <a:t>http://commons.wikimedia.org/wiki/File:F_John_Series_2_Protorohippus_card_5.jpg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r>
              <a:rPr lang="cs-CZ" sz="1200" b="1" dirty="0"/>
              <a:t>, [cit. 2012-08-26], 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 smtClean="0"/>
              <a:t>, </a:t>
            </a:r>
            <a:r>
              <a:rPr lang="cs-CZ" sz="1200" b="1" dirty="0" err="1" smtClean="0"/>
              <a:t>Carioca</a:t>
            </a:r>
            <a:r>
              <a:rPr lang="cs-CZ" sz="1200" b="1" dirty="0" smtClean="0"/>
              <a:t>, File:Andrewsarchus mongoliensis3d.jpg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1"/>
              </a:rPr>
              <a:t>http://commons.wikimedia.org/wiki/File:Andrewsarchus_mongoliensis3d.jpg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11</a:t>
            </a:r>
            <a:r>
              <a:rPr lang="cs-CZ" sz="1200" b="1" dirty="0"/>
              <a:t>, [cit. 2012-08-26],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Heinrich </a:t>
            </a:r>
            <a:r>
              <a:rPr lang="cs-CZ" sz="1200" b="1" dirty="0" err="1" smtClean="0"/>
              <a:t>Harder</a:t>
            </a:r>
            <a:r>
              <a:rPr lang="cs-CZ" sz="1200" b="1" dirty="0" smtClean="0"/>
              <a:t>, File:Dinoceras.jpg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12"/>
              </a:rPr>
              <a:t>http://commons.wikimedia.org/wiki/File:Dinoceras.jpg</a:t>
            </a:r>
            <a:endParaRPr lang="cs-CZ" sz="1200" b="1" dirty="0" smtClean="0"/>
          </a:p>
          <a:p>
            <a:pPr marL="0" indent="0">
              <a:buNone/>
            </a:pPr>
            <a:r>
              <a:rPr lang="en-US" sz="1200" b="1" dirty="0" err="1"/>
              <a:t>Obrázek</a:t>
            </a:r>
            <a:r>
              <a:rPr lang="en-US" sz="1200" b="1" dirty="0"/>
              <a:t> č. </a:t>
            </a:r>
            <a:r>
              <a:rPr lang="cs-CZ" sz="1200" b="1" dirty="0" smtClean="0"/>
              <a:t>12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Creative Commons, </a:t>
            </a:r>
            <a:r>
              <a:rPr lang="en-US" sz="1200" b="1" dirty="0" err="1" smtClean="0"/>
              <a:t>Nobu</a:t>
            </a:r>
            <a:r>
              <a:rPr lang="en-US" sz="1200" b="1" dirty="0" smtClean="0"/>
              <a:t> Tamura, File:Eomys BW.jpg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>
                <a:hlinkClick r:id="rId13"/>
              </a:rPr>
              <a:t>http://commons.wikimedia.org/wiki/File:Eomys_BW.jpg</a:t>
            </a:r>
            <a:endParaRPr lang="cs-CZ" sz="1200" b="1" dirty="0" smtClean="0"/>
          </a:p>
          <a:p>
            <a:pPr marL="0" lvl="0" indent="0">
              <a:buNone/>
            </a:pPr>
            <a:r>
              <a:rPr lang="en-US" sz="1200" b="1" dirty="0" err="1">
                <a:solidFill>
                  <a:prstClr val="black"/>
                </a:solidFill>
              </a:rPr>
              <a:t>Obrázek</a:t>
            </a:r>
            <a:r>
              <a:rPr lang="en-US" sz="1200" b="1" dirty="0">
                <a:solidFill>
                  <a:prstClr val="black"/>
                </a:solidFill>
              </a:rPr>
              <a:t> č. </a:t>
            </a:r>
            <a:r>
              <a:rPr lang="cs-CZ" sz="1200" b="1" dirty="0">
                <a:solidFill>
                  <a:prstClr val="black"/>
                </a:solidFill>
              </a:rPr>
              <a:t>13, [cit. 2012-08-26], </a:t>
            </a:r>
            <a:r>
              <a:rPr lang="en-US" sz="1200" b="1" dirty="0" err="1" smtClean="0">
                <a:solidFill>
                  <a:prstClr val="black"/>
                </a:solidFill>
              </a:rPr>
              <a:t>Licence</a:t>
            </a:r>
            <a:r>
              <a:rPr lang="en-US" sz="1200" b="1" dirty="0" smtClean="0">
                <a:solidFill>
                  <a:prstClr val="black"/>
                </a:solidFill>
              </a:rPr>
              <a:t> </a:t>
            </a:r>
            <a:r>
              <a:rPr lang="en-US" sz="1200" b="1" dirty="0">
                <a:solidFill>
                  <a:prstClr val="black"/>
                </a:solidFill>
              </a:rPr>
              <a:t>Public domain, Heinrich Harder, File:Woolly rhino nashorn.jpg</a:t>
            </a:r>
          </a:p>
          <a:p>
            <a:pPr marL="0" lvl="0" indent="0">
              <a:buNone/>
            </a:pPr>
            <a:r>
              <a:rPr lang="cs-CZ" sz="1200" b="1" dirty="0">
                <a:solidFill>
                  <a:prstClr val="black"/>
                </a:solidFill>
                <a:hlinkClick r:id="rId14"/>
              </a:rPr>
              <a:t>http://commons.wikimedia.org/wiki/File:Woolly_rhino_nashorn.jpg</a:t>
            </a:r>
            <a:endParaRPr lang="cs-CZ" sz="12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403948358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en-US" sz="1200" b="1" dirty="0" err="1" smtClean="0"/>
              <a:t>Obrázek</a:t>
            </a:r>
            <a:r>
              <a:rPr lang="en-US" sz="1200" b="1" dirty="0" smtClean="0"/>
              <a:t> </a:t>
            </a:r>
            <a:r>
              <a:rPr lang="en-US" sz="1200" b="1" dirty="0"/>
              <a:t>č. </a:t>
            </a:r>
            <a:r>
              <a:rPr lang="cs-CZ" sz="1200" b="1" dirty="0" smtClean="0"/>
              <a:t>14</a:t>
            </a:r>
            <a:r>
              <a:rPr lang="cs-CZ" sz="1200" b="1" dirty="0"/>
              <a:t>, [cit. 2012-08-26],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Public domain, Heinrich Harder, </a:t>
            </a:r>
            <a:r>
              <a:rPr lang="cs-CZ" sz="1200" b="1" dirty="0" smtClean="0"/>
              <a:t>File:Aepycamelus </a:t>
            </a:r>
            <a:r>
              <a:rPr lang="cs-CZ" sz="1200" b="1" dirty="0" err="1" smtClean="0"/>
              <a:t>Alticamelus</a:t>
            </a:r>
            <a:r>
              <a:rPr lang="cs-CZ" sz="1200" b="1" dirty="0" smtClean="0"/>
              <a:t> hharder.jpg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2"/>
              </a:rPr>
              <a:t>http://commons.wikimedia.org/wiki/File:Aepycamelus_Alticamelus_hharder.jpg?uselang=cs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15, </a:t>
            </a:r>
            <a:r>
              <a:rPr lang="cs-CZ" sz="1200" b="1" dirty="0" smtClean="0"/>
              <a:t>Josef </a:t>
            </a:r>
            <a:r>
              <a:rPr lang="cs-CZ" sz="1200" b="1" dirty="0" err="1" smtClean="0"/>
              <a:t>Himl</a:t>
            </a:r>
            <a:r>
              <a:rPr lang="cs-CZ" sz="1200" b="1" dirty="0" smtClean="0"/>
              <a:t>, ZŠ a MŠ Sepekov</a:t>
            </a:r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16</a:t>
            </a:r>
            <a:r>
              <a:rPr lang="cs-CZ" sz="1200" b="1" dirty="0"/>
              <a:t>, [cit. 2012-08-26],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File:Orca </a:t>
            </a:r>
            <a:r>
              <a:rPr lang="cs-CZ" sz="1200" b="1" dirty="0" err="1" smtClean="0"/>
              <a:t>wal</a:t>
            </a:r>
            <a:r>
              <a:rPr lang="cs-CZ" sz="1200" b="1" dirty="0" smtClean="0"/>
              <a:t> 2.jpg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3"/>
              </a:rPr>
              <a:t>http://commons.wikimedia.org/wiki/File:Orca_wal_2.jpg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17, Archív Chýnovské jeskyně, se svolením Správy Chýnovské jeskyně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</a:t>
            </a:r>
            <a:r>
              <a:rPr lang="cs-CZ" sz="1200" b="1" dirty="0"/>
              <a:t>, [cit. 2012-08-26],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Zoph</a:t>
            </a:r>
            <a:r>
              <a:rPr lang="cs-CZ" sz="1200" b="1" dirty="0"/>
              <a:t>, File:European mole </a:t>
            </a:r>
            <a:r>
              <a:rPr lang="cs-CZ" sz="1200" b="1" dirty="0" smtClean="0"/>
              <a:t>animal.jpg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commons.wikimedia.org/wiki/File:European_mole_animal.jpg?uselang=cs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6965435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204222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1082</Words>
  <Application>Microsoft Office PowerPoint</Application>
  <PresentationFormat>Předvádění na obrazovce (4:3)</PresentationFormat>
  <Paragraphs>213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Vývoj savců </vt:lpstr>
      <vt:lpstr>Therapsida – předci savců</vt:lpstr>
      <vt:lpstr>Therapsida – předci savců</vt:lpstr>
      <vt:lpstr>Vývoj savců </vt:lpstr>
      <vt:lpstr>Vývoj savců </vt:lpstr>
      <vt:lpstr>Vývoj savců </vt:lpstr>
      <vt:lpstr>Vývoj savců </vt:lpstr>
      <vt:lpstr>Vývoj savců </vt:lpstr>
      <vt:lpstr>Vývoj savců </vt:lpstr>
      <vt:lpstr>Vývoj savců </vt:lpstr>
      <vt:lpstr>Vývoj savců 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37</cp:revision>
  <dcterms:created xsi:type="dcterms:W3CDTF">2014-01-05T08:11:52Z</dcterms:created>
  <dcterms:modified xsi:type="dcterms:W3CDTF">2014-02-06T22:21:28Z</dcterms:modified>
</cp:coreProperties>
</file>