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7" r:id="rId5"/>
    <p:sldId id="263" r:id="rId6"/>
    <p:sldId id="258" r:id="rId7"/>
    <p:sldId id="262" r:id="rId8"/>
    <p:sldId id="264" r:id="rId9"/>
    <p:sldId id="261" r:id="rId10"/>
    <p:sldId id="260" r:id="rId11"/>
    <p:sldId id="259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6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964231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612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3900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910574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210580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977069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733741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2809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156675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647205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196658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880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le_Lion_and_Cub_Chitwa_South_Africa_Luca_Galuzzi_2004.JPG" TargetMode="External"/><Relationship Id="rId3" Type="http://schemas.openxmlformats.org/officeDocument/2006/relationships/hyperlink" Target="http://commons.wikimedia.org/wiki/File:Echinda_burningwell.jpg" TargetMode="External"/><Relationship Id="rId7" Type="http://schemas.openxmlformats.org/officeDocument/2006/relationships/hyperlink" Target="http://commons.wikimedia.org/wiki/File:Young_kudu_with_big_ears_(Kenya).jpg" TargetMode="External"/><Relationship Id="rId2" Type="http://schemas.openxmlformats.org/officeDocument/2006/relationships/hyperlink" Target="http://commons.wikimedia.org/wiki/File:Wildschweinbache_s%C3%A4ugt_ihre_Jung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orta.jpg" TargetMode="External"/><Relationship Id="rId11" Type="http://schemas.openxmlformats.org/officeDocument/2006/relationships/hyperlink" Target="http://commons.wikimedia.org/wiki/File:Cr%C3%A2ne_mouton.jpg" TargetMode="External"/><Relationship Id="rId5" Type="http://schemas.openxmlformats.org/officeDocument/2006/relationships/hyperlink" Target="http://commons.wikimedia.org/wiki/File:Blausen_0761_RedBloodCells.png" TargetMode="External"/><Relationship Id="rId10" Type="http://schemas.openxmlformats.org/officeDocument/2006/relationships/hyperlink" Target="http://cs.wikipedia.org/wiki/Soubor:Cerveaux_hommes_rhinoc%C3%A9ros_et_dauphin.JPG" TargetMode="External"/><Relationship Id="rId4" Type="http://schemas.openxmlformats.org/officeDocument/2006/relationships/hyperlink" Target="http://commons.wikimedia.org/wiki/File:Felis_margarita_01.jpg" TargetMode="External"/><Relationship Id="rId9" Type="http://schemas.openxmlformats.org/officeDocument/2006/relationships/hyperlink" Target="http://cs.wikipedia.org/wiki/Soubor:Primate_skull_series_with_legend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865082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VY_32_INOVACE_214_Savci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Srpen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22271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792609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Znaky savců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odlišení savců od ostatních obratlovců.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Popsání charakteristických znaků savců.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0663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Znaky savců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po narození </a:t>
            </a:r>
            <a:r>
              <a:rPr lang="cs-CZ" sz="2400" b="1" dirty="0" smtClean="0"/>
              <a:t>mláďata „sají“ mateřské mléko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většina rodí </a:t>
            </a:r>
            <a:r>
              <a:rPr lang="cs-CZ" sz="2400" b="1" dirty="0"/>
              <a:t>živá </a:t>
            </a:r>
            <a:r>
              <a:rPr lang="cs-CZ" sz="2400" b="1" dirty="0" smtClean="0"/>
              <a:t>mláďata</a:t>
            </a:r>
          </a:p>
          <a:p>
            <a:pPr marL="0" indent="0">
              <a:buNone/>
            </a:pPr>
            <a:r>
              <a:rPr lang="cs-CZ" sz="2400" b="1" dirty="0" smtClean="0"/>
              <a:t>- zárodek </a:t>
            </a:r>
            <a:r>
              <a:rPr lang="cs-CZ" sz="2400" b="1" dirty="0"/>
              <a:t>prodělává vývoj v těle </a:t>
            </a:r>
            <a:r>
              <a:rPr lang="cs-CZ" sz="2400" b="1" dirty="0" smtClean="0"/>
              <a:t>matky (výživa </a:t>
            </a:r>
            <a:r>
              <a:rPr lang="cs-CZ" sz="2400" b="1" dirty="0"/>
              <a:t>prostřednictvím </a:t>
            </a:r>
            <a:r>
              <a:rPr lang="cs-CZ" sz="2400" b="1" dirty="0" smtClean="0"/>
              <a:t>placenty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                  - existují vejcorodí savci </a:t>
            </a:r>
            <a:endParaRPr lang="cs-CZ" sz="2400" b="1" dirty="0"/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4648185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736304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165304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					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782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stálá tělesná teplota, </a:t>
            </a:r>
            <a:r>
              <a:rPr lang="cs-CZ" sz="2400" b="1" dirty="0"/>
              <a:t>nejčastěji mezi 36 °C až 39 °C  </a:t>
            </a:r>
          </a:p>
          <a:p>
            <a:pPr marL="0" indent="0">
              <a:buNone/>
            </a:pPr>
            <a:r>
              <a:rPr lang="cs-CZ" sz="2400" b="1" dirty="0" smtClean="0"/>
              <a:t>- tělo </a:t>
            </a:r>
            <a:r>
              <a:rPr lang="cs-CZ" sz="2400" b="1" dirty="0"/>
              <a:t>pokrývá srst, složená z několika typů </a:t>
            </a:r>
            <a:r>
              <a:rPr lang="cs-CZ" sz="2400" b="1" dirty="0" smtClean="0"/>
              <a:t>chlupů:</a:t>
            </a:r>
          </a:p>
          <a:p>
            <a:pPr marL="0" indent="0">
              <a:buNone/>
            </a:pPr>
            <a:r>
              <a:rPr lang="cs-CZ" sz="2400" b="1" dirty="0" smtClean="0"/>
              <a:t>		- podsada - </a:t>
            </a:r>
            <a:r>
              <a:rPr lang="cs-CZ" sz="2400" b="1" dirty="0" err="1" smtClean="0"/>
              <a:t>vlníky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osiníky</a:t>
            </a:r>
            <a:r>
              <a:rPr lang="cs-CZ" sz="2400" b="1" dirty="0" smtClean="0"/>
              <a:t> - tepelná izolace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 pesíky - zbarvení srsti, vnější tvar těla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 hmatové </a:t>
            </a:r>
            <a:r>
              <a:rPr lang="cs-CZ" sz="2400" b="1" dirty="0"/>
              <a:t>chlupy </a:t>
            </a:r>
            <a:r>
              <a:rPr lang="cs-CZ" sz="2400" b="1" dirty="0" smtClean="0"/>
              <a:t>- vousy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 druhotně - přeměna </a:t>
            </a:r>
            <a:r>
              <a:rPr lang="cs-CZ" sz="2400" b="1" dirty="0"/>
              <a:t>v bodliny, ostny, šupiny a </a:t>
            </a:r>
            <a:r>
              <a:rPr lang="cs-CZ" sz="2400" b="1" dirty="0" smtClean="0"/>
              <a:t>		krunýře </a:t>
            </a:r>
            <a:r>
              <a:rPr lang="cs-CZ" sz="2400" b="1" dirty="0"/>
              <a:t>či </a:t>
            </a:r>
            <a:r>
              <a:rPr lang="cs-CZ" sz="2400" b="1" dirty="0" smtClean="0"/>
              <a:t>úplné vymizení (kytovci)  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9080"/>
            <a:ext cx="353104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044" y="4149080"/>
            <a:ext cx="286886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453336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3                                     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9617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pokožka - mnoho žláz 	- potní, mazové</a:t>
            </a:r>
          </a:p>
          <a:p>
            <a:pPr marL="0" indent="0">
              <a:buNone/>
            </a:pPr>
            <a:r>
              <a:rPr lang="cs-CZ" sz="2400" b="1" dirty="0" smtClean="0"/>
              <a:t>				- pachové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		- mléčné 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tělní dutina rozdělena </a:t>
            </a:r>
            <a:r>
              <a:rPr lang="cs-CZ" sz="2400" b="1" dirty="0"/>
              <a:t>na břišní a hrudní </a:t>
            </a:r>
            <a:r>
              <a:rPr lang="cs-CZ" sz="2400" b="1" dirty="0" smtClean="0"/>
              <a:t>část bránicí (podílí se i </a:t>
            </a:r>
            <a:r>
              <a:rPr lang="cs-CZ" sz="2400" b="1" dirty="0"/>
              <a:t>na dýchacích </a:t>
            </a:r>
            <a:r>
              <a:rPr lang="cs-CZ" sz="2400" b="1" dirty="0" smtClean="0"/>
              <a:t>pohybech) 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krevní </a:t>
            </a:r>
            <a:r>
              <a:rPr lang="cs-CZ" sz="2400" b="1" dirty="0"/>
              <a:t>oběh je zcela </a:t>
            </a:r>
            <a:r>
              <a:rPr lang="cs-CZ" sz="2400" b="1" dirty="0" smtClean="0"/>
              <a:t>uzavřený</a:t>
            </a:r>
          </a:p>
          <a:p>
            <a:pPr marL="0" indent="0">
              <a:buNone/>
            </a:pPr>
            <a:r>
              <a:rPr lang="cs-CZ" sz="2400" b="1" dirty="0" smtClean="0"/>
              <a:t>- čtyřdílné srdce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bezjaderné červené </a:t>
            </a:r>
            <a:r>
              <a:rPr lang="cs-CZ" sz="2400" b="1" dirty="0"/>
              <a:t>krvinky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30361"/>
            <a:ext cx="2520280" cy="1980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86024"/>
            <a:ext cx="2880320" cy="3625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4630361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633430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1490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vnější </a:t>
            </a:r>
            <a:r>
              <a:rPr lang="cs-CZ" sz="2400" b="1" dirty="0"/>
              <a:t>zvukovod </a:t>
            </a:r>
            <a:r>
              <a:rPr lang="cs-CZ" sz="2400" b="1" dirty="0" smtClean="0"/>
              <a:t>ukončen různě tvarovaným ušním boltcem</a:t>
            </a:r>
          </a:p>
          <a:p>
            <a:pPr marL="0" indent="0">
              <a:buNone/>
            </a:pPr>
            <a:r>
              <a:rPr lang="cs-CZ" sz="2400" b="1" dirty="0" smtClean="0"/>
              <a:t>- velikost boltce úměrná </a:t>
            </a:r>
            <a:r>
              <a:rPr lang="cs-CZ" sz="2400" b="1" dirty="0"/>
              <a:t>sluchovým schopnostem </a:t>
            </a:r>
            <a:r>
              <a:rPr lang="cs-CZ" sz="2400" b="1" dirty="0" smtClean="0"/>
              <a:t>druhů </a:t>
            </a:r>
            <a:r>
              <a:rPr lang="cs-CZ" sz="2400" b="1" dirty="0"/>
              <a:t>(druhotně může chybět)  </a:t>
            </a:r>
          </a:p>
          <a:p>
            <a:pPr marL="0" indent="0">
              <a:buNone/>
            </a:pPr>
            <a:r>
              <a:rPr lang="cs-CZ" sz="2400" b="1" dirty="0" smtClean="0"/>
              <a:t>- oddělené </a:t>
            </a:r>
            <a:r>
              <a:rPr lang="cs-CZ" sz="2400" b="1" dirty="0"/>
              <a:t>pohlaví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občasná </a:t>
            </a:r>
            <a:r>
              <a:rPr lang="cs-CZ" sz="2400" b="1" dirty="0"/>
              <a:t>pohlavní dvojtvárností (velikost, parohy, zbarvení …)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402615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3356992"/>
            <a:ext cx="443112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122203"/>
            <a:ext cx="64640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 				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0673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363272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znaky </a:t>
            </a:r>
            <a:r>
              <a:rPr lang="cs-CZ" sz="2400" b="1" dirty="0"/>
              <a:t>na </a:t>
            </a:r>
            <a:r>
              <a:rPr lang="cs-CZ" sz="2400" b="1" dirty="0" smtClean="0"/>
              <a:t>kostře: </a:t>
            </a:r>
          </a:p>
          <a:p>
            <a:pPr marL="0" indent="0">
              <a:buNone/>
            </a:pPr>
            <a:r>
              <a:rPr lang="cs-CZ" sz="2400" b="1" dirty="0" smtClean="0"/>
              <a:t>	- dva </a:t>
            </a:r>
            <a:r>
              <a:rPr lang="cs-CZ" sz="2400" b="1" dirty="0"/>
              <a:t>týlní </a:t>
            </a:r>
            <a:r>
              <a:rPr lang="cs-CZ" sz="2400" b="1" dirty="0" smtClean="0"/>
              <a:t>hrboly</a:t>
            </a:r>
          </a:p>
          <a:p>
            <a:pPr marL="0" indent="0">
              <a:buNone/>
            </a:pPr>
            <a:r>
              <a:rPr lang="cs-CZ" sz="2400" b="1" dirty="0" smtClean="0"/>
              <a:t>	- sedm </a:t>
            </a:r>
            <a:r>
              <a:rPr lang="cs-CZ" sz="2400" b="1" dirty="0"/>
              <a:t>krčních obratlů </a:t>
            </a:r>
            <a:r>
              <a:rPr lang="cs-CZ" sz="2400" b="1" dirty="0" smtClean="0"/>
              <a:t>(výjimky – kapustňáci, chudozubí) 	- tři </a:t>
            </a:r>
            <a:r>
              <a:rPr lang="cs-CZ" sz="2400" b="1" dirty="0"/>
              <a:t>sluchové </a:t>
            </a:r>
            <a:r>
              <a:rPr lang="cs-CZ" sz="2400" b="1" dirty="0" smtClean="0"/>
              <a:t>kůstky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36912"/>
            <a:ext cx="5472608" cy="3950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6309320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666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- mohutný rozvoj </a:t>
            </a:r>
            <a:r>
              <a:rPr lang="cs-CZ" sz="2400" b="1" dirty="0"/>
              <a:t>koncového mozku, zejména kůry </a:t>
            </a:r>
            <a:r>
              <a:rPr lang="cs-CZ" sz="2400" b="1" dirty="0" smtClean="0"/>
              <a:t>(rozvoj </a:t>
            </a:r>
            <a:r>
              <a:rPr lang="cs-CZ" sz="2400" b="1" dirty="0"/>
              <a:t>nervové činnosti a složitého chování </a:t>
            </a:r>
            <a:r>
              <a:rPr lang="cs-CZ" sz="2400" b="1" dirty="0" smtClean="0"/>
              <a:t>savců)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čelisti - </a:t>
            </a:r>
            <a:r>
              <a:rPr lang="cs-CZ" sz="2400" b="1" dirty="0"/>
              <a:t>třenové zuby, stoličky, řezáky a </a:t>
            </a:r>
            <a:r>
              <a:rPr lang="cs-CZ" sz="2400" b="1" dirty="0" smtClean="0"/>
              <a:t>špičáky</a:t>
            </a:r>
          </a:p>
          <a:p>
            <a:pPr marL="0" indent="0">
              <a:buNone/>
            </a:pPr>
            <a:r>
              <a:rPr lang="cs-CZ" sz="2400" b="1" dirty="0" smtClean="0"/>
              <a:t>- dolní čelist - jediná </a:t>
            </a:r>
            <a:r>
              <a:rPr lang="cs-CZ" sz="2400" b="1" dirty="0"/>
              <a:t>kost </a:t>
            </a:r>
          </a:p>
          <a:p>
            <a:endParaRPr lang="cs-CZ" sz="2400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29" y="3212977"/>
            <a:ext cx="4331599" cy="2952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12976"/>
            <a:ext cx="3936436" cy="2952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594928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  </a:t>
            </a:r>
            <a:r>
              <a:rPr lang="cs-CZ" sz="1200" b="1" dirty="0" smtClean="0">
                <a:solidFill>
                  <a:prstClr val="white"/>
                </a:solidFill>
              </a:rPr>
              <a:t>Obrázek č.9</a:t>
            </a:r>
            <a:r>
              <a:rPr lang="cs-CZ" sz="1200" b="1" dirty="0" smtClean="0">
                <a:solidFill>
                  <a:schemeClr val="bg1"/>
                </a:solidFill>
              </a:rPr>
              <a:t>  Lidský mozek, mozek nosorožce a mozek delfína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1999" y="5949280"/>
            <a:ext cx="33843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1706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</a:t>
            </a:r>
            <a:r>
              <a:rPr lang="cs-CZ" sz="1200" b="1" dirty="0"/>
              <a:t>, [cit. </a:t>
            </a:r>
            <a:r>
              <a:rPr lang="cs-CZ" sz="1200" b="1" dirty="0" smtClean="0"/>
              <a:t>2012-12-22], </a:t>
            </a:r>
            <a:r>
              <a:rPr lang="cs-CZ" sz="1200" b="1" dirty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4028mdk09, File:Wildschweinbache </a:t>
            </a:r>
            <a:r>
              <a:rPr lang="cs-CZ" sz="1200" b="1" dirty="0" err="1"/>
              <a:t>säugt</a:t>
            </a:r>
            <a:r>
              <a:rPr lang="cs-CZ" sz="1200" b="1" dirty="0"/>
              <a:t> </a:t>
            </a:r>
            <a:r>
              <a:rPr lang="cs-CZ" sz="1200" b="1" dirty="0" err="1"/>
              <a:t>ihre</a:t>
            </a:r>
            <a:r>
              <a:rPr lang="cs-CZ" sz="1200" b="1" dirty="0"/>
              <a:t> Jungen.JPG  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commons.wikimedia.org/wiki/File:Wildschweinbache_s%C3%A4ugt_ihre_Jungen.JPG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</a:t>
            </a:r>
            <a:r>
              <a:rPr lang="cs-CZ" sz="1200" b="1" dirty="0"/>
              <a:t>, [cit. 2012-12-22],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Allan </a:t>
            </a:r>
            <a:r>
              <a:rPr lang="cs-CZ" sz="1200" b="1" dirty="0" err="1" smtClean="0"/>
              <a:t>Whittome</a:t>
            </a:r>
            <a:r>
              <a:rPr lang="cs-CZ" sz="1200" b="1" dirty="0"/>
              <a:t>, File:Echinda </a:t>
            </a:r>
            <a:r>
              <a:rPr lang="cs-CZ" sz="1200" b="1" dirty="0" smtClean="0"/>
              <a:t>burningwell.jpg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commons.wikimedia.org/wiki/File:Echinda_burningwell.jpg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</a:t>
            </a:r>
            <a:r>
              <a:rPr lang="cs-CZ" sz="1200" b="1" dirty="0"/>
              <a:t>, [cit. 2012-12-22],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H. </a:t>
            </a:r>
            <a:r>
              <a:rPr lang="cs-CZ" sz="1200" b="1" dirty="0" err="1" smtClean="0"/>
              <a:t>Zell</a:t>
            </a:r>
            <a:r>
              <a:rPr lang="cs-CZ" sz="1200" b="1" dirty="0"/>
              <a:t>, File:Felis margarita </a:t>
            </a:r>
            <a:r>
              <a:rPr lang="cs-CZ" sz="1200" b="1" dirty="0" smtClean="0"/>
              <a:t>01.jpg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</a:t>
            </a:r>
            <a:r>
              <a:rPr lang="cs-CZ" sz="1200" b="1" dirty="0">
                <a:hlinkClick r:id="rId4"/>
              </a:rPr>
              <a:t>://</a:t>
            </a:r>
            <a:r>
              <a:rPr lang="cs-CZ" sz="1200" b="1" dirty="0" smtClean="0">
                <a:hlinkClick r:id="rId4"/>
              </a:rPr>
              <a:t>commons.wikimedia.org/wiki/File:Felis_margarita_01.jpg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</a:t>
            </a:r>
            <a:r>
              <a:rPr lang="cs-CZ" sz="1200" b="1" dirty="0"/>
              <a:t>, [cit. 2012-12-22],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BruceBlaus</a:t>
            </a:r>
            <a:r>
              <a:rPr lang="cs-CZ" sz="1200" b="1" dirty="0"/>
              <a:t>, File:Blausen 0761 </a:t>
            </a:r>
            <a:r>
              <a:rPr lang="cs-CZ" sz="1200" b="1" dirty="0" smtClean="0"/>
              <a:t>RedBloodCells.png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commons.wikimedia.org/wiki/File:Blausen_0761_RedBloodCells.png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r>
              <a:rPr lang="cs-CZ" sz="1200" b="1" dirty="0"/>
              <a:t>, [cit. 2012-12-22],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File:Aorta.jpg</a:t>
            </a:r>
            <a:r>
              <a:rPr lang="cs-CZ" sz="1200" b="1" dirty="0" smtClean="0"/>
              <a:t>, 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commons.wikimedia.org/wiki/File:Aorta.jpg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</a:t>
            </a:r>
            <a:r>
              <a:rPr lang="cs-CZ" sz="1200" b="1" dirty="0"/>
              <a:t>, [cit. 2012-12-22],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Flickr</a:t>
            </a:r>
            <a:r>
              <a:rPr lang="cs-CZ" sz="1200" b="1" dirty="0"/>
              <a:t>, </a:t>
            </a:r>
            <a:r>
              <a:rPr lang="en-US" sz="1200" b="1" dirty="0"/>
              <a:t>File:Young kudu with big ears (Kenya).</a:t>
            </a:r>
            <a:r>
              <a:rPr lang="en-US" sz="1200" b="1" dirty="0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http://commons.wikimedia.org/wiki/File:Young_kudu_with_big_ears_(Kenya).</a:t>
            </a:r>
            <a:r>
              <a:rPr lang="cs-CZ" sz="1200" b="1" dirty="0" smtClean="0">
                <a:hlinkClick r:id="rId7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7</a:t>
            </a:r>
            <a:r>
              <a:rPr lang="cs-CZ" sz="1200" b="1" dirty="0"/>
              <a:t>, [cit. </a:t>
            </a:r>
            <a:r>
              <a:rPr lang="cs-CZ" sz="1200" b="1"/>
              <a:t>2012-12-22],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Luca</a:t>
            </a:r>
            <a:r>
              <a:rPr lang="cs-CZ" sz="1200" b="1" dirty="0"/>
              <a:t> </a:t>
            </a:r>
            <a:r>
              <a:rPr lang="cs-CZ" sz="1200" b="1" dirty="0" err="1" smtClean="0"/>
              <a:t>Galuzzi</a:t>
            </a:r>
            <a:r>
              <a:rPr lang="cs-CZ" sz="1200" b="1" dirty="0" smtClean="0"/>
              <a:t>, </a:t>
            </a:r>
            <a:r>
              <a:rPr lang="en-US" sz="1200" b="1" dirty="0"/>
              <a:t>File:Male Lion and Cub </a:t>
            </a:r>
            <a:r>
              <a:rPr lang="en-US" sz="1200" b="1" dirty="0" err="1"/>
              <a:t>Chitwa</a:t>
            </a:r>
            <a:r>
              <a:rPr lang="en-US" sz="1200" b="1" dirty="0"/>
              <a:t> South Africa Luca </a:t>
            </a:r>
            <a:r>
              <a:rPr lang="en-US" sz="1200" b="1" dirty="0" err="1"/>
              <a:t>Galuzzi</a:t>
            </a:r>
            <a:r>
              <a:rPr lang="en-US" sz="1200" b="1" dirty="0"/>
              <a:t> </a:t>
            </a:r>
            <a:r>
              <a:rPr lang="en-US" sz="1200" b="1" dirty="0" smtClean="0"/>
              <a:t>2004.JPG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commons.wikimedia.org/wiki/File:Male_Lion_and_Cub_Chitwa_South_Africa_Luca_Galuzzi_2004.JPG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8</a:t>
            </a:r>
            <a:r>
              <a:rPr lang="cs-CZ" sz="1200" b="1" dirty="0"/>
              <a:t>, [cit. 2012-12-22],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Christopher </a:t>
            </a:r>
            <a:r>
              <a:rPr lang="cs-CZ" sz="1200" b="1" dirty="0" err="1" smtClean="0"/>
              <a:t>Walsh</a:t>
            </a:r>
            <a:r>
              <a:rPr lang="cs-CZ" sz="1200" b="1" dirty="0" smtClean="0"/>
              <a:t>, </a:t>
            </a:r>
            <a:r>
              <a:rPr lang="en-US" sz="1200" b="1" dirty="0" err="1"/>
              <a:t>Soubor:Primate</a:t>
            </a:r>
            <a:r>
              <a:rPr lang="en-US" sz="1200" b="1" dirty="0"/>
              <a:t> skull series with </a:t>
            </a:r>
            <a:r>
              <a:rPr lang="en-US" sz="1200" b="1" dirty="0" smtClean="0"/>
              <a:t>legend.png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cs.wikipedia.org/wiki/Soubor:Primate_skull_series_with_legend.png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</a:t>
            </a:r>
            <a:r>
              <a:rPr lang="cs-CZ" sz="1200" b="1" dirty="0"/>
              <a:t>, [cit. 2012-12-22],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Thesupermat</a:t>
            </a:r>
            <a:r>
              <a:rPr lang="cs-CZ" sz="1200" b="1" dirty="0" smtClean="0"/>
              <a:t>, </a:t>
            </a:r>
            <a:r>
              <a:rPr lang="fr-FR" sz="1200" b="1" dirty="0"/>
              <a:t>Soubor:Cerveaux hommes rhinocéros et </a:t>
            </a:r>
            <a:r>
              <a:rPr lang="fr-FR" sz="1200" b="1" dirty="0" smtClean="0"/>
              <a:t>dauphin.JPG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cs.wikipedia.org/wiki/Soubor:Cerveaux_hommes_rhinoc%C3%A9ros_et_dauphin.JPG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[cit. 2012-12-22],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 smtClean="0"/>
              <a:t>Vassil</a:t>
            </a:r>
            <a:r>
              <a:rPr lang="cs-CZ" sz="1200" b="1" dirty="0"/>
              <a:t>, File:Crâne </a:t>
            </a:r>
            <a:r>
              <a:rPr lang="cs-CZ" sz="1200" b="1" dirty="0" smtClean="0"/>
              <a:t>mouton.jpg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1"/>
              </a:rPr>
              <a:t>http</a:t>
            </a:r>
            <a:r>
              <a:rPr lang="cs-CZ" sz="1200" b="1" dirty="0">
                <a:hlinkClick r:id="rId11"/>
              </a:rPr>
              <a:t>://</a:t>
            </a:r>
            <a:r>
              <a:rPr lang="cs-CZ" sz="1200" b="1" dirty="0" smtClean="0">
                <a:hlinkClick r:id="rId11"/>
              </a:rPr>
              <a:t>commons.wikimedia.org/wiki/File:Cr%C3%A2ne_mouton.jpg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7371236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34305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449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Savci</vt:lpstr>
      <vt:lpstr>Savci</vt:lpstr>
      <vt:lpstr>Savci</vt:lpstr>
      <vt:lpstr>Savci</vt:lpstr>
      <vt:lpstr>Savci</vt:lpstr>
      <vt:lpstr>Savci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20</cp:revision>
  <dcterms:created xsi:type="dcterms:W3CDTF">2014-01-05T08:14:21Z</dcterms:created>
  <dcterms:modified xsi:type="dcterms:W3CDTF">2014-02-06T22:32:27Z</dcterms:modified>
</cp:coreProperties>
</file>