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76" r:id="rId4"/>
    <p:sldId id="257" r:id="rId5"/>
    <p:sldId id="258" r:id="rId6"/>
    <p:sldId id="269" r:id="rId7"/>
    <p:sldId id="263" r:id="rId8"/>
    <p:sldId id="262" r:id="rId9"/>
    <p:sldId id="261" r:id="rId10"/>
    <p:sldId id="260" r:id="rId11"/>
    <p:sldId id="270" r:id="rId12"/>
    <p:sldId id="264" r:id="rId13"/>
    <p:sldId id="271" r:id="rId14"/>
    <p:sldId id="265" r:id="rId15"/>
    <p:sldId id="273" r:id="rId16"/>
    <p:sldId id="267" r:id="rId17"/>
    <p:sldId id="259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697967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7712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0961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256859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746790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809271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906441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37571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654835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342432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36885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167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astern_Grey_Kangaroo_Feeding.jpg" TargetMode="External"/><Relationship Id="rId13" Type="http://schemas.openxmlformats.org/officeDocument/2006/relationships/hyperlink" Target="http://commons.wikimedia.org/wiki/File:Koala-and-joey-walking---wiki.jpg" TargetMode="External"/><Relationship Id="rId3" Type="http://schemas.openxmlformats.org/officeDocument/2006/relationships/hyperlink" Target="http://commons.wikimedia.org/wiki/File:Koala_(Phascolarctos_cinereus)_-_Flickr_-_Lip_Kee.jpg" TargetMode="External"/><Relationship Id="rId7" Type="http://schemas.openxmlformats.org/officeDocument/2006/relationships/hyperlink" Target="http://commons.wikimedia.org/wiki/File:Didelphis_marsupialis_(taxidermied),_American_Museum_of_Natural_History,_New_York_City,_New_York_-_20110107.jpg" TargetMode="External"/><Relationship Id="rId12" Type="http://schemas.openxmlformats.org/officeDocument/2006/relationships/hyperlink" Target="http://commons.wikimedia.org/wiki/File:Fauna_de_Australia19.JPG" TargetMode="External"/><Relationship Id="rId2" Type="http://schemas.openxmlformats.org/officeDocument/2006/relationships/hyperlink" Target="http://commons.wikimedia.org/wiki/File:Baby_wombat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idelphis_marsupialis,_Bahia,_Brazil.jpg" TargetMode="External"/><Relationship Id="rId11" Type="http://schemas.openxmlformats.org/officeDocument/2006/relationships/hyperlink" Target="http://en.wikipedia.org/wiki/File:Musky-rat.jpg" TargetMode="External"/><Relationship Id="rId5" Type="http://schemas.openxmlformats.org/officeDocument/2006/relationships/hyperlink" Target="http://commons.wikimedia.org/wiki/File:Beuteltiere_fg1.jpg" TargetMode="External"/><Relationship Id="rId15" Type="http://schemas.openxmlformats.org/officeDocument/2006/relationships/hyperlink" Target="http://commons.wikimedia.org/wiki/File:Koala-ag1.jpg" TargetMode="External"/><Relationship Id="rId10" Type="http://schemas.openxmlformats.org/officeDocument/2006/relationships/hyperlink" Target="http://commons.wikimedia.org/wiki/File:Musky_rat-kangaroo.JPG" TargetMode="External"/><Relationship Id="rId4" Type="http://schemas.openxmlformats.org/officeDocument/2006/relationships/hyperlink" Target="http://commons.wikimedia.org/wiki/File:Joey_in_pouch.jpg" TargetMode="External"/><Relationship Id="rId9" Type="http://schemas.openxmlformats.org/officeDocument/2006/relationships/hyperlink" Target="http://commons.wikimedia.org/wiki/File:Eastern_Grey_Kangaroo_(macropus_giganteus).jpg" TargetMode="External"/><Relationship Id="rId14" Type="http://schemas.openxmlformats.org/officeDocument/2006/relationships/hyperlink" Target="http://commons.wikimedia.org/wiki/File:Koala_and_baby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actylopsila_trivirgata_1.jpg" TargetMode="External"/><Relationship Id="rId3" Type="http://schemas.openxmlformats.org/officeDocument/2006/relationships/hyperlink" Target="http://commons.wikimedia.org/wiki/File:Sarcophilus_harrisii_-Cleland_Wildlife_Park-8a.jpg" TargetMode="External"/><Relationship Id="rId7" Type="http://schemas.openxmlformats.org/officeDocument/2006/relationships/hyperlink" Target="http://commons.wikimedia.org/wiki/File:Sarcophilus_harrisii_feeding.jpg" TargetMode="External"/><Relationship Id="rId12" Type="http://schemas.openxmlformats.org/officeDocument/2006/relationships/hyperlink" Target="http://commons.wikimedia.org/wiki/File:Vombatus_ursinus_-Tasmania,_Australia_-side-8.jpg" TargetMode="External"/><Relationship Id="rId2" Type="http://schemas.openxmlformats.org/officeDocument/2006/relationships/hyperlink" Target="http://commons.wikimedia.org/wiki/File:Australia_Cairns_Koa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Young_tasmanian_devils.jpg" TargetMode="External"/><Relationship Id="rId11" Type="http://schemas.openxmlformats.org/officeDocument/2006/relationships/hyperlink" Target="http://commons.wikimedia.org/wiki/File:Notoryctes_typhlops.jpg?uselang=cs" TargetMode="External"/><Relationship Id="rId5" Type="http://schemas.openxmlformats.org/officeDocument/2006/relationships/hyperlink" Target="http://commons.wikimedia.org/wiki/File:Sarcophilus_harrisii_SWP.jpg" TargetMode="External"/><Relationship Id="rId10" Type="http://schemas.openxmlformats.org/officeDocument/2006/relationships/hyperlink" Target="http://commons.wikimedia.org/wiki/File:Southern_Marsupial_Mole_area.png" TargetMode="External"/><Relationship Id="rId4" Type="http://schemas.openxmlformats.org/officeDocument/2006/relationships/hyperlink" Target="http://commons.wikimedia.org/wiki/File:Young_tasmanian_devil.jpg" TargetMode="External"/><Relationship Id="rId9" Type="http://schemas.openxmlformats.org/officeDocument/2006/relationships/hyperlink" Target="http://commons.wikimedia.org/wiki/File:DactylopsilaTrivirgataWolf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778583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VY_32_INOVACE_216_Savci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987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356974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Vačnatci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0087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VAČNATCI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Vačnatci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Austrálie, </a:t>
            </a:r>
            <a:r>
              <a:rPr lang="cs-CZ" sz="2400" b="1" dirty="0"/>
              <a:t>Jižní </a:t>
            </a:r>
            <a:r>
              <a:rPr lang="cs-CZ" sz="2400" b="1" dirty="0" smtClean="0"/>
              <a:t>Amerika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- 250 – 280 druhů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nemají </a:t>
            </a:r>
            <a:r>
              <a:rPr lang="cs-CZ" sz="2400" b="1" dirty="0"/>
              <a:t>placentu </a:t>
            </a:r>
            <a:r>
              <a:rPr lang="cs-CZ" sz="2400" b="1" dirty="0" smtClean="0"/>
              <a:t>- </a:t>
            </a:r>
            <a:r>
              <a:rPr lang="cs-CZ" sz="2400" b="1" dirty="0"/>
              <a:t>nedokonalá výživa </a:t>
            </a:r>
            <a:r>
              <a:rPr lang="cs-CZ" sz="2400" b="1" dirty="0" smtClean="0"/>
              <a:t>zárodku </a:t>
            </a:r>
            <a:r>
              <a:rPr lang="cs-CZ" sz="2400" b="1" dirty="0"/>
              <a:t>v děloze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	      - další </a:t>
            </a:r>
            <a:r>
              <a:rPr lang="cs-CZ" sz="2400" b="1" dirty="0"/>
              <a:t>vývoj </a:t>
            </a:r>
            <a:r>
              <a:rPr lang="cs-CZ" sz="2400" b="1" dirty="0" smtClean="0"/>
              <a:t>ve vaku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      - přesun k </a:t>
            </a:r>
            <a:r>
              <a:rPr lang="cs-CZ" sz="2400" b="1" dirty="0"/>
              <a:t>mléčným bradavkám </a:t>
            </a:r>
            <a:r>
              <a:rPr lang="cs-CZ" sz="2400" b="1" dirty="0" smtClean="0"/>
              <a:t>(přisaje se)</a:t>
            </a:r>
          </a:p>
          <a:p>
            <a:pPr marL="0" indent="0">
              <a:buNone/>
            </a:pPr>
            <a:r>
              <a:rPr lang="cs-CZ" sz="2400" b="1" dirty="0" smtClean="0"/>
              <a:t>- samec i samice </a:t>
            </a:r>
            <a:r>
              <a:rPr lang="cs-CZ" sz="2400" b="1" dirty="0" err="1" smtClean="0"/>
              <a:t>vakové</a:t>
            </a:r>
            <a:r>
              <a:rPr lang="cs-CZ" sz="2400" b="1" dirty="0" smtClean="0"/>
              <a:t> </a:t>
            </a:r>
            <a:r>
              <a:rPr lang="cs-CZ" sz="2400" b="1" dirty="0"/>
              <a:t>kosti </a:t>
            </a:r>
            <a:r>
              <a:rPr lang="cs-CZ" sz="2400" b="1" dirty="0" smtClean="0"/>
              <a:t>(vak jen samice)</a:t>
            </a:r>
          </a:p>
          <a:p>
            <a:pPr marL="0" indent="0">
              <a:buNone/>
            </a:pPr>
            <a:endParaRPr lang="cs-CZ" sz="2400" b="1" dirty="0"/>
          </a:p>
          <a:p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355239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95219"/>
            <a:ext cx="3330371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82516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				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/>
              <a:t>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727132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Vačnatci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větší počet zubů než </a:t>
            </a:r>
            <a:r>
              <a:rPr lang="cs-CZ" sz="2400" b="1" dirty="0" err="1" smtClean="0"/>
              <a:t>placentálové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mozek málo </a:t>
            </a:r>
            <a:r>
              <a:rPr lang="cs-CZ" sz="2400" b="1" dirty="0"/>
              <a:t>vyvinutý → nižší psychické schopnosti </a:t>
            </a:r>
          </a:p>
          <a:p>
            <a:pPr marL="0" indent="0">
              <a:buNone/>
            </a:pPr>
            <a:r>
              <a:rPr lang="cs-CZ" sz="2400" b="1" dirty="0" smtClean="0"/>
              <a:t>- zbytek </a:t>
            </a:r>
            <a:r>
              <a:rPr lang="cs-CZ" sz="2400" b="1" dirty="0"/>
              <a:t>kloaky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samci </a:t>
            </a:r>
            <a:r>
              <a:rPr lang="cs-CZ" sz="2400" b="1" dirty="0" smtClean="0"/>
              <a:t>- rozeklaný penis (v </a:t>
            </a:r>
            <a:r>
              <a:rPr lang="cs-CZ" sz="2400" b="1" dirty="0"/>
              <a:t>klidu </a:t>
            </a:r>
            <a:r>
              <a:rPr lang="cs-CZ" sz="2400" b="1" dirty="0" smtClean="0"/>
              <a:t>v kloace)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samice - 2 dělohy, 2 pochvy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specializace - </a:t>
            </a:r>
            <a:r>
              <a:rPr lang="cs-CZ" sz="2400" b="1" dirty="0"/>
              <a:t>býložravci, hmyzožravci, hrabaví, </a:t>
            </a:r>
            <a:r>
              <a:rPr lang="cs-CZ" sz="2400" b="1" dirty="0" smtClean="0"/>
              <a:t>hlodavci</a:t>
            </a:r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916" y="4005064"/>
            <a:ext cx="3024336" cy="254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3305944" cy="254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72916" y="6309320"/>
            <a:ext cx="6867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 				                 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068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/>
              <a:t>Vačice</a:t>
            </a:r>
            <a:r>
              <a:rPr lang="cs-CZ" b="1" dirty="0" smtClean="0"/>
              <a:t> </a:t>
            </a:r>
            <a:r>
              <a:rPr lang="cs-CZ" sz="3600" b="1" dirty="0"/>
              <a:t>opossum</a:t>
            </a:r>
            <a:r>
              <a:rPr lang="cs-CZ" b="1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Jižní Amerika, Severní Amerika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 </a:t>
            </a:r>
            <a:r>
              <a:rPr lang="cs-CZ" sz="2400" b="1" dirty="0"/>
              <a:t>asi 50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dlouhý ovíjivý ocas  (40 cm)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cca </a:t>
            </a:r>
            <a:r>
              <a:rPr lang="cs-CZ" sz="2400" b="1" dirty="0"/>
              <a:t>1,5 kg</a:t>
            </a:r>
          </a:p>
          <a:p>
            <a:pPr marL="0" indent="0">
              <a:buNone/>
            </a:pPr>
            <a:r>
              <a:rPr lang="cs-CZ" sz="2400" b="1" dirty="0" smtClean="0"/>
              <a:t>- všežravec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žije samotářsky</a:t>
            </a:r>
          </a:p>
          <a:p>
            <a:pPr marL="0" indent="0">
              <a:buNone/>
            </a:pPr>
            <a:r>
              <a:rPr lang="cs-CZ" sz="2400" b="1" dirty="0" smtClean="0"/>
              <a:t>- dožívá </a:t>
            </a:r>
            <a:r>
              <a:rPr lang="cs-CZ" sz="2400" b="1" dirty="0"/>
              <a:t>se </a:t>
            </a:r>
            <a:r>
              <a:rPr lang="cs-CZ" sz="2400" b="1" dirty="0" smtClean="0"/>
              <a:t>3 - 5 </a:t>
            </a:r>
            <a:r>
              <a:rPr lang="cs-CZ" sz="2400" b="1" dirty="0"/>
              <a:t>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aktivní v noci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ve dne spí v dutinách stromů nebo v norách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při nebezpečí předstírá, že  je mrtvá a ze zvláštní žlázy vylučuje nepříjemný pach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3672408" cy="2065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899" y="2636912"/>
            <a:ext cx="4026565" cy="2677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2121386"/>
            <a:ext cx="15123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</a:t>
            </a:r>
            <a:r>
              <a:rPr lang="cs-CZ" sz="1200" b="1" dirty="0" smtClean="0">
                <a:solidFill>
                  <a:schemeClr val="bg1"/>
                </a:solidFill>
              </a:rPr>
              <a:t>. 5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1899" y="5013176"/>
            <a:ext cx="18664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355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Klokan </a:t>
            </a:r>
            <a:r>
              <a:rPr lang="cs-CZ" sz="3200" b="1" dirty="0"/>
              <a:t>obrovský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120 cm, hmotnost 65 kg </a:t>
            </a:r>
            <a:r>
              <a:rPr lang="pt-BR" sz="2400" b="1" dirty="0"/>
              <a:t>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skoky dlouhé až 13,5 m </a:t>
            </a:r>
          </a:p>
          <a:p>
            <a:pPr marL="0" indent="0">
              <a:buNone/>
            </a:pPr>
            <a:r>
              <a:rPr lang="cs-CZ" sz="2400" b="1" dirty="0"/>
              <a:t>- silné zadní nohy (slabé přední)</a:t>
            </a:r>
          </a:p>
          <a:p>
            <a:pPr marL="0" indent="0">
              <a:buNone/>
            </a:pPr>
            <a:r>
              <a:rPr lang="cs-CZ" sz="2400" b="1" dirty="0" smtClean="0"/>
              <a:t>- žije </a:t>
            </a:r>
            <a:r>
              <a:rPr lang="cs-CZ" sz="2400" b="1" dirty="0"/>
              <a:t>v </a:t>
            </a:r>
            <a:r>
              <a:rPr lang="cs-CZ" sz="2400" b="1" dirty="0" smtClean="0"/>
              <a:t>tlupách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svalnatý ocas</a:t>
            </a:r>
          </a:p>
          <a:p>
            <a:pPr marL="0" indent="0">
              <a:buNone/>
            </a:pPr>
            <a:r>
              <a:rPr lang="cs-CZ" sz="2400" b="1" dirty="0" smtClean="0"/>
              <a:t>- býložravci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2400" b="1" dirty="0" smtClean="0"/>
              <a:t>- mládě   - velikost </a:t>
            </a:r>
            <a:r>
              <a:rPr lang="cs-CZ" sz="2400" b="1" dirty="0"/>
              <a:t>2-3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	    - přesun do vaku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pevně se přisaje k bradavce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matka </a:t>
            </a:r>
            <a:r>
              <a:rPr lang="cs-CZ" sz="2400" b="1" dirty="0"/>
              <a:t>mléko </a:t>
            </a:r>
            <a:r>
              <a:rPr lang="cs-CZ" sz="2400" b="1" dirty="0" smtClean="0"/>
              <a:t>vstřikuje (nemá sací schopnost)</a:t>
            </a:r>
          </a:p>
          <a:p>
            <a:pPr marL="0" indent="0">
              <a:buNone/>
            </a:pPr>
            <a:r>
              <a:rPr lang="cs-CZ" sz="2400" b="1" dirty="0" smtClean="0"/>
              <a:t>- vývin </a:t>
            </a:r>
            <a:r>
              <a:rPr lang="cs-CZ" sz="2400" b="1" dirty="0"/>
              <a:t>mláďat ve vaku 250 dní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92696"/>
            <a:ext cx="3282981" cy="4940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473" y="2492896"/>
            <a:ext cx="2695275" cy="1906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19473" y="4149080"/>
            <a:ext cx="21685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5410254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605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Klokan </a:t>
            </a:r>
            <a:r>
              <a:rPr lang="cs-CZ" sz="3200" b="1" dirty="0"/>
              <a:t>pižmový </a:t>
            </a:r>
            <a:r>
              <a:rPr lang="cs-CZ" sz="3200" b="1" dirty="0" smtClean="0"/>
              <a:t>(klokánek pižmový)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nejmenší z </a:t>
            </a:r>
            <a:r>
              <a:rPr lang="cs-CZ" sz="2400" b="1" dirty="0"/>
              <a:t>klokanů (velikost </a:t>
            </a:r>
            <a:r>
              <a:rPr lang="cs-CZ" sz="2400" b="1" dirty="0" smtClean="0"/>
              <a:t>potkana)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tělo 16 - 28 cm</a:t>
            </a:r>
          </a:p>
          <a:p>
            <a:pPr marL="0" indent="0">
              <a:buNone/>
            </a:pPr>
            <a:r>
              <a:rPr lang="cs-CZ" sz="2400" b="1" dirty="0" smtClean="0"/>
              <a:t>- ocas 12 - 17 cm </a:t>
            </a:r>
          </a:p>
          <a:p>
            <a:pPr marL="0" indent="0">
              <a:buNone/>
            </a:pPr>
            <a:r>
              <a:rPr lang="cs-CZ" sz="2400" b="1" dirty="0" smtClean="0"/>
              <a:t>- hmotnost 375 - 675 g </a:t>
            </a:r>
          </a:p>
          <a:p>
            <a:pPr marL="0" indent="0">
              <a:buNone/>
            </a:pPr>
            <a:r>
              <a:rPr lang="cs-CZ" sz="2400" b="1" dirty="0" smtClean="0"/>
              <a:t>- skáče </a:t>
            </a:r>
            <a:r>
              <a:rPr lang="cs-CZ" sz="2400" b="1" dirty="0"/>
              <a:t>na všech </a:t>
            </a:r>
            <a:r>
              <a:rPr lang="cs-CZ" sz="2400" b="1" dirty="0" smtClean="0"/>
              <a:t>čtyřech </a:t>
            </a:r>
            <a:r>
              <a:rPr lang="cs-CZ" sz="2400" b="1" dirty="0"/>
              <a:t>nohou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vydává </a:t>
            </a:r>
            <a:r>
              <a:rPr lang="cs-CZ" sz="2400" b="1" dirty="0"/>
              <a:t>pižmový pach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potrava - spadlé ovoce (fíky), jádra plodů palem, houby</a:t>
            </a:r>
          </a:p>
          <a:p>
            <a:pPr marL="0" indent="0">
              <a:buNone/>
            </a:pPr>
            <a:r>
              <a:rPr lang="cs-CZ" sz="2400" b="1" dirty="0"/>
              <a:t>- vytváří zásobárny (u vačnatců neobvyklé)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781400"/>
            <a:ext cx="3528392" cy="1967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1916833"/>
            <a:ext cx="4076440" cy="383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5073" y="5472342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9 				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10</a:t>
            </a:r>
            <a:r>
              <a:rPr lang="cs-CZ" sz="1200" b="1" dirty="0" smtClean="0">
                <a:solidFill>
                  <a:prstClr val="black"/>
                </a:solidFill>
              </a:rPr>
              <a:t>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9015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Koala </a:t>
            </a:r>
            <a:r>
              <a:rPr lang="cs-CZ" sz="3200" b="1" dirty="0"/>
              <a:t>medvídkovitý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79532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symbol Austrálie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15 kg, velikost 1 m 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střapečky </a:t>
            </a:r>
            <a:r>
              <a:rPr lang="cs-CZ" sz="2400" b="1" dirty="0"/>
              <a:t>na uších, lysý černý nos</a:t>
            </a:r>
          </a:p>
          <a:p>
            <a:pPr marL="0" indent="0">
              <a:buNone/>
            </a:pPr>
            <a:r>
              <a:rPr lang="cs-CZ" sz="2400" b="1" dirty="0" smtClean="0"/>
              <a:t>- potravní specialista </a:t>
            </a:r>
            <a:r>
              <a:rPr lang="cs-CZ" sz="2400" b="1" dirty="0"/>
              <a:t>- živí se listím a kůrou </a:t>
            </a:r>
            <a:r>
              <a:rPr lang="cs-CZ" sz="2400" b="1" dirty="0" smtClean="0"/>
              <a:t>blahovičníků (</a:t>
            </a:r>
            <a:r>
              <a:rPr lang="cs-CZ" sz="2400" b="1" dirty="0" err="1" smtClean="0"/>
              <a:t>monofág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/>
              <a:t>- denně zkonzumuje 500 g listí</a:t>
            </a:r>
          </a:p>
          <a:p>
            <a:pPr marL="0" indent="0">
              <a:buNone/>
            </a:pPr>
            <a:r>
              <a:rPr lang="cs-CZ" sz="2400" b="1" dirty="0" smtClean="0"/>
              <a:t>- v játrech </a:t>
            </a:r>
            <a:r>
              <a:rPr lang="cs-CZ" sz="2400" b="1" dirty="0"/>
              <a:t>enzymy, které ničí jedy </a:t>
            </a:r>
            <a:r>
              <a:rPr lang="cs-CZ" sz="2400" b="1" dirty="0" smtClean="0"/>
              <a:t>eukalyptů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ve střevě symbiotické bakterie </a:t>
            </a:r>
          </a:p>
          <a:p>
            <a:pPr marL="0" indent="0">
              <a:buNone/>
            </a:pPr>
            <a:r>
              <a:rPr lang="cs-CZ" sz="2400" b="1" dirty="0" smtClean="0"/>
              <a:t>- velmi </a:t>
            </a:r>
            <a:r>
              <a:rPr lang="cs-CZ" sz="2400" b="1" dirty="0"/>
              <a:t>pomalý </a:t>
            </a:r>
            <a:r>
              <a:rPr lang="cs-CZ" sz="2400" b="1" dirty="0" smtClean="0"/>
              <a:t>metabolismus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07" y="188640"/>
            <a:ext cx="337242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760347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25144"/>
            <a:ext cx="294511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16107" y="2204864"/>
            <a:ext cx="14041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6309320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12 					     </a:t>
            </a:r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13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9139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Koala </a:t>
            </a:r>
            <a:r>
              <a:rPr lang="cs-CZ" sz="3200" b="1" dirty="0"/>
              <a:t>medvídkovitý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veškerou </a:t>
            </a:r>
            <a:r>
              <a:rPr lang="cs-CZ" sz="2400" b="1" dirty="0"/>
              <a:t>vodu přijímá v rostlinné potravě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spí až 20 hodin denně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extrémně </a:t>
            </a:r>
            <a:r>
              <a:rPr lang="cs-CZ" sz="2400" b="1" dirty="0"/>
              <a:t>malý mozek </a:t>
            </a:r>
          </a:p>
          <a:p>
            <a:pPr marL="0" indent="0">
              <a:buNone/>
            </a:pPr>
            <a:r>
              <a:rPr lang="cs-CZ" sz="2400" b="1" dirty="0" smtClean="0"/>
              <a:t>- žere většinou </a:t>
            </a:r>
            <a:r>
              <a:rPr lang="cs-CZ" sz="2400" b="1" dirty="0"/>
              <a:t>v </a:t>
            </a:r>
            <a:r>
              <a:rPr lang="cs-CZ" sz="2400" b="1" dirty="0" smtClean="0"/>
              <a:t>noci</a:t>
            </a:r>
          </a:p>
          <a:p>
            <a:pPr marL="0" indent="0">
              <a:buNone/>
            </a:pPr>
            <a:r>
              <a:rPr lang="cs-CZ" sz="2400" b="1" dirty="0" smtClean="0"/>
              <a:t>- otvor vaku otočený dozadu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t-BR" sz="2400" b="1" dirty="0" smtClean="0"/>
              <a:t>mládě </a:t>
            </a:r>
            <a:r>
              <a:rPr lang="cs-CZ" sz="2400" b="1" dirty="0" smtClean="0"/>
              <a:t>- nevyvinuté, 1 g</a:t>
            </a:r>
          </a:p>
          <a:p>
            <a:pPr marL="0" indent="0">
              <a:buNone/>
            </a:pPr>
            <a:r>
              <a:rPr lang="cs-CZ" sz="2400" b="1" dirty="0" smtClean="0"/>
              <a:t>	  - </a:t>
            </a:r>
            <a:r>
              <a:rPr lang="pt-BR" sz="2400" b="1" dirty="0"/>
              <a:t>do 2 měsíců se </a:t>
            </a:r>
            <a:r>
              <a:rPr lang="pt-BR" sz="2400" b="1" dirty="0" smtClean="0"/>
              <a:t>vyvíjí </a:t>
            </a:r>
            <a:r>
              <a:rPr lang="pt-BR" sz="2400" b="1" dirty="0"/>
              <a:t>ve vaku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- rok ho </a:t>
            </a:r>
            <a:r>
              <a:rPr lang="cs-CZ" sz="2400" b="1" dirty="0"/>
              <a:t>nosí matka na zádech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              - </a:t>
            </a:r>
            <a:r>
              <a:rPr lang="cs-CZ" sz="2400" b="1" dirty="0"/>
              <a:t>dokrmuje jej výměškem z řitního </a:t>
            </a:r>
            <a:r>
              <a:rPr lang="cs-CZ" sz="2400" b="1" dirty="0" smtClean="0"/>
              <a:t>otvoru</a:t>
            </a:r>
            <a:endParaRPr lang="cs-CZ" sz="2400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24303"/>
            <a:ext cx="2592288" cy="1769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99575" y="1700808"/>
            <a:ext cx="3440052" cy="4292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773941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99575" y="5752039"/>
            <a:ext cx="20247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3773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Ďábel </a:t>
            </a:r>
            <a:r>
              <a:rPr lang="cs-CZ" sz="3200" b="1" dirty="0"/>
              <a:t>medvědovitý  (tasmánský </a:t>
            </a:r>
            <a:r>
              <a:rPr lang="cs-CZ" sz="3200" b="1" dirty="0" smtClean="0"/>
              <a:t>čert)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Tasmánie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největší žijící vačnatý predátor</a:t>
            </a:r>
          </a:p>
          <a:p>
            <a:pPr marL="0" indent="0">
              <a:buNone/>
            </a:pPr>
            <a:r>
              <a:rPr lang="cs-CZ" sz="2400" b="1" dirty="0" smtClean="0"/>
              <a:t>- požírá </a:t>
            </a:r>
            <a:r>
              <a:rPr lang="cs-CZ" sz="2400" b="1" dirty="0"/>
              <a:t>mršiny 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ocasu </a:t>
            </a:r>
            <a:r>
              <a:rPr lang="cs-CZ" sz="2400" b="1" dirty="0" smtClean="0"/>
              <a:t>zásoby tuku</a:t>
            </a:r>
          </a:p>
          <a:p>
            <a:pPr marL="0" indent="0">
              <a:buNone/>
            </a:pPr>
            <a:r>
              <a:rPr lang="cs-CZ" sz="2400" b="1" dirty="0" smtClean="0"/>
              <a:t>- přední </a:t>
            </a:r>
            <a:r>
              <a:rPr lang="cs-CZ" sz="2400" b="1" dirty="0"/>
              <a:t>nohy </a:t>
            </a:r>
            <a:r>
              <a:rPr lang="cs-CZ" sz="2400" b="1" dirty="0" smtClean="0"/>
              <a:t>delší </a:t>
            </a:r>
            <a:r>
              <a:rPr lang="cs-CZ" sz="2400" b="1" dirty="0"/>
              <a:t>než </a:t>
            </a:r>
            <a:r>
              <a:rPr lang="cs-CZ" sz="2400" b="1" dirty="0" smtClean="0"/>
              <a:t>zadní</a:t>
            </a:r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krátkou vzdálenost vyvine rychlost až 13 </a:t>
            </a:r>
            <a:r>
              <a:rPr lang="cs-CZ" sz="2400" b="1" dirty="0" smtClean="0"/>
              <a:t>km/h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05999" y="908720"/>
            <a:ext cx="3452069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07" y="3789040"/>
            <a:ext cx="320195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641" y="3789040"/>
            <a:ext cx="3840427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05999" y="2996952"/>
            <a:ext cx="14102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1707" y="6443951"/>
            <a:ext cx="63565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17				              </a:t>
            </a:r>
            <a:r>
              <a:rPr lang="cs-CZ" sz="1200" b="1" dirty="0">
                <a:solidFill>
                  <a:prstClr val="black"/>
                </a:solidFill>
              </a:rPr>
              <a:t>Obrázek č</a:t>
            </a:r>
            <a:r>
              <a:rPr lang="cs-CZ" sz="1200" b="1" dirty="0" smtClean="0">
                <a:solidFill>
                  <a:prstClr val="black"/>
                </a:solidFill>
              </a:rPr>
              <a:t>. 18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4882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Ďábel </a:t>
            </a:r>
            <a:r>
              <a:rPr lang="cs-CZ" sz="3200" b="1" dirty="0"/>
              <a:t>medvědovitý  (tasmánský </a:t>
            </a:r>
            <a:r>
              <a:rPr lang="cs-CZ" sz="3200" b="1" dirty="0" smtClean="0"/>
              <a:t>čert)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- dominantní sluch,  výtečný čich </a:t>
            </a:r>
          </a:p>
          <a:p>
            <a:pPr marL="0" indent="0">
              <a:buNone/>
            </a:pPr>
            <a:r>
              <a:rPr lang="cs-CZ" sz="2400" b="1" dirty="0" smtClean="0"/>
              <a:t>- samci větší </a:t>
            </a:r>
            <a:r>
              <a:rPr lang="cs-CZ" sz="2400" b="1" dirty="0"/>
              <a:t>než </a:t>
            </a:r>
            <a:r>
              <a:rPr lang="cs-CZ" sz="2400" b="1" dirty="0" smtClean="0"/>
              <a:t>samice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57 - 65,2 cm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ocasu </a:t>
            </a:r>
            <a:r>
              <a:rPr lang="cs-CZ" sz="2400" b="1" dirty="0" smtClean="0"/>
              <a:t>24,5 - 25,8 cm</a:t>
            </a:r>
          </a:p>
          <a:p>
            <a:pPr marL="0" indent="0">
              <a:buNone/>
            </a:pPr>
            <a:r>
              <a:rPr lang="cs-CZ" sz="2400" b="1" dirty="0" smtClean="0"/>
              <a:t>- hmotnost 6 - 8 kg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života </a:t>
            </a:r>
            <a:r>
              <a:rPr lang="cs-CZ" sz="2400" b="1" dirty="0" smtClean="0"/>
              <a:t>6 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na  hlavě  hmatové vousy (lokalizace </a:t>
            </a:r>
            <a:r>
              <a:rPr lang="cs-CZ" sz="2400" b="1" dirty="0"/>
              <a:t>ve </a:t>
            </a:r>
            <a:r>
              <a:rPr lang="cs-CZ" sz="2400" b="1" dirty="0" smtClean="0"/>
              <a:t>tmě)</a:t>
            </a:r>
          </a:p>
          <a:p>
            <a:pPr marL="0" indent="0">
              <a:buNone/>
            </a:pPr>
            <a:r>
              <a:rPr lang="cs-CZ" sz="2400" b="1" dirty="0" smtClean="0"/>
              <a:t>- při </a:t>
            </a:r>
            <a:r>
              <a:rPr lang="cs-CZ" sz="2400" b="1" dirty="0"/>
              <a:t>rozrušení </a:t>
            </a:r>
            <a:r>
              <a:rPr lang="cs-CZ" sz="2400" b="1" dirty="0" smtClean="0"/>
              <a:t>zápach </a:t>
            </a:r>
            <a:r>
              <a:rPr lang="cs-CZ" sz="2400" b="1" dirty="0"/>
              <a:t>srovnatelný se </a:t>
            </a:r>
            <a:r>
              <a:rPr lang="cs-CZ" sz="2400" b="1" dirty="0" smtClean="0"/>
              <a:t>skunkem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14314"/>
            <a:ext cx="2897899" cy="2173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937" y="1234800"/>
            <a:ext cx="3580975" cy="465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661248"/>
            <a:ext cx="66247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19 				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20</a:t>
            </a:r>
            <a:r>
              <a:rPr lang="cs-CZ" sz="1200" b="1" dirty="0" smtClean="0">
                <a:solidFill>
                  <a:schemeClr val="bg1"/>
                </a:solidFill>
              </a:rPr>
              <a:t>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5161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Vakoveverka </a:t>
            </a:r>
            <a:r>
              <a:rPr lang="cs-CZ" sz="3200" b="1" dirty="0"/>
              <a:t>páskovaná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severní </a:t>
            </a:r>
            <a:r>
              <a:rPr lang="cs-CZ" sz="2400" b="1" dirty="0" err="1" smtClean="0"/>
              <a:t>Queensland</a:t>
            </a:r>
            <a:r>
              <a:rPr lang="cs-CZ" sz="2400" b="1" dirty="0" smtClean="0"/>
              <a:t>, Nová Guinea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stromový druh</a:t>
            </a:r>
          </a:p>
          <a:p>
            <a:pPr marL="0" indent="0">
              <a:buNone/>
            </a:pPr>
            <a:r>
              <a:rPr lang="cs-CZ" sz="2400" b="1" dirty="0" smtClean="0"/>
              <a:t>- nápadné černobílé pruhy </a:t>
            </a:r>
          </a:p>
          <a:p>
            <a:pPr marL="0" indent="0">
              <a:buNone/>
            </a:pPr>
            <a:r>
              <a:rPr lang="cs-CZ" sz="2400" b="1" dirty="0" smtClean="0"/>
              <a:t>- pronikavý</a:t>
            </a:r>
            <a:r>
              <a:rPr lang="cs-CZ" sz="2400" b="1" dirty="0"/>
              <a:t>, </a:t>
            </a:r>
            <a:r>
              <a:rPr lang="cs-CZ" sz="2400" b="1" dirty="0" smtClean="0"/>
              <a:t>neodstranitelný pach</a:t>
            </a:r>
          </a:p>
          <a:p>
            <a:pPr marL="0" indent="0">
              <a:buNone/>
            </a:pPr>
            <a:r>
              <a:rPr lang="cs-CZ" sz="2400" b="1" dirty="0" smtClean="0"/>
              <a:t>- délka těla 25 - </a:t>
            </a:r>
            <a:r>
              <a:rPr lang="cs-CZ" sz="2400" b="1" dirty="0"/>
              <a:t>27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250 - </a:t>
            </a:r>
            <a:r>
              <a:rPr lang="cs-CZ" sz="2400" b="1" dirty="0"/>
              <a:t>400 g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potrava – hmyz, bobule, plody, med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larvy vytahuje drápem 4. prstu a dlouhým jazykem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268" y="1490573"/>
            <a:ext cx="3835387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78350"/>
            <a:ext cx="1895425" cy="1888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37321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21	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smtClean="0">
                <a:solidFill>
                  <a:prstClr val="black"/>
                </a:solidFill>
              </a:rPr>
              <a:t>		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22</a:t>
            </a:r>
            <a:r>
              <a:rPr lang="cs-CZ" sz="1200" b="1" dirty="0" smtClean="0">
                <a:solidFill>
                  <a:prstClr val="black"/>
                </a:solidFill>
              </a:rPr>
              <a:t>		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9520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Vakokrt</a:t>
            </a:r>
            <a:r>
              <a:rPr lang="cs-CZ" sz="3200" b="1" dirty="0" smtClean="0"/>
              <a:t> </a:t>
            </a:r>
            <a:r>
              <a:rPr lang="cs-CZ" sz="3200" b="1" dirty="0"/>
              <a:t>písečný  </a:t>
            </a:r>
            <a:r>
              <a:rPr lang="cs-CZ" sz="3200" b="1" dirty="0" smtClean="0"/>
              <a:t>(</a:t>
            </a:r>
            <a:r>
              <a:rPr lang="cs-CZ" sz="3200" b="1" dirty="0" err="1" smtClean="0"/>
              <a:t>krtovec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čenich chráněn </a:t>
            </a:r>
            <a:r>
              <a:rPr lang="cs-CZ" sz="2400" b="1" dirty="0"/>
              <a:t>rohovitým štítem s vodorovnou rýhou </a:t>
            </a:r>
            <a:r>
              <a:rPr lang="cs-CZ" sz="2400" b="1" dirty="0" smtClean="0"/>
              <a:t>uprostřed</a:t>
            </a:r>
          </a:p>
          <a:p>
            <a:pPr marL="0" indent="0">
              <a:buNone/>
            </a:pPr>
            <a:r>
              <a:rPr lang="cs-CZ" sz="2400" b="1" dirty="0" smtClean="0"/>
              <a:t>- drápy </a:t>
            </a:r>
            <a:r>
              <a:rPr lang="cs-CZ" sz="2400" b="1" dirty="0"/>
              <a:t>na přední končetině </a:t>
            </a:r>
            <a:r>
              <a:rPr lang="cs-CZ" sz="2400" b="1" dirty="0" smtClean="0"/>
              <a:t>přeměněny </a:t>
            </a:r>
            <a:r>
              <a:rPr lang="cs-CZ" sz="2400" b="1" dirty="0"/>
              <a:t>v miniaturní </a:t>
            </a:r>
            <a:r>
              <a:rPr lang="cs-CZ" sz="2400" b="1" dirty="0" smtClean="0"/>
              <a:t>„rýče“ (3.  </a:t>
            </a:r>
            <a:r>
              <a:rPr lang="cs-CZ" sz="2400" b="1" dirty="0"/>
              <a:t>a </a:t>
            </a:r>
            <a:r>
              <a:rPr lang="cs-CZ" sz="2400" b="1" dirty="0" smtClean="0"/>
              <a:t>4. </a:t>
            </a:r>
            <a:r>
              <a:rPr lang="cs-CZ" sz="2400" b="1" dirty="0"/>
              <a:t>prst </a:t>
            </a:r>
            <a:r>
              <a:rPr lang="cs-CZ" sz="2400" b="1" dirty="0" smtClean="0"/>
              <a:t>zvětšený s velkým </a:t>
            </a:r>
            <a:r>
              <a:rPr lang="cs-CZ" sz="2400" b="1" dirty="0"/>
              <a:t>drápem trojúhelníkového </a:t>
            </a:r>
            <a:r>
              <a:rPr lang="cs-CZ" sz="2400" b="1" dirty="0" smtClean="0"/>
              <a:t>tvaru)</a:t>
            </a:r>
          </a:p>
          <a:p>
            <a:pPr marL="0" indent="0">
              <a:buNone/>
            </a:pPr>
            <a:r>
              <a:rPr lang="cs-CZ" sz="2400" b="1" dirty="0" smtClean="0"/>
              <a:t>- posledních 5 </a:t>
            </a:r>
            <a:r>
              <a:rPr lang="cs-CZ" sz="2400" b="1" dirty="0"/>
              <a:t>krčních obratlů </a:t>
            </a:r>
            <a:r>
              <a:rPr lang="cs-CZ" sz="2400" b="1" dirty="0" smtClean="0"/>
              <a:t> spojeno „přezkou“ (zpevňuje </a:t>
            </a:r>
            <a:r>
              <a:rPr lang="cs-CZ" sz="2400" b="1" dirty="0"/>
              <a:t>krk při tlačení hlavou proti písčité </a:t>
            </a:r>
            <a:r>
              <a:rPr lang="cs-CZ" sz="2400" b="1" dirty="0" smtClean="0"/>
              <a:t>půdě)</a:t>
            </a:r>
          </a:p>
          <a:p>
            <a:pPr marL="0" indent="0">
              <a:buNone/>
            </a:pPr>
            <a:r>
              <a:rPr lang="cs-CZ" sz="2400" b="1" dirty="0" smtClean="0"/>
              <a:t>- prolézají (spíš „plavou“) </a:t>
            </a:r>
            <a:r>
              <a:rPr lang="cs-CZ" sz="2400" b="1" dirty="0"/>
              <a:t>pod povrchem </a:t>
            </a:r>
            <a:r>
              <a:rPr lang="cs-CZ" sz="2400" b="1" dirty="0" smtClean="0"/>
              <a:t>písku (hledají larvy a bezobratlé)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800" y="3759587"/>
            <a:ext cx="4162312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2864345" cy="2562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381328"/>
            <a:ext cx="56166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23 			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95736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Vombat medvědovitý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vlhčí </a:t>
            </a:r>
            <a:r>
              <a:rPr lang="cs-CZ" sz="2400" b="1" dirty="0"/>
              <a:t>oblasti jižní Austrálie, Nového Jižního Walesu a Tasmánie</a:t>
            </a:r>
          </a:p>
          <a:p>
            <a:pPr marL="0" indent="0">
              <a:buNone/>
            </a:pPr>
            <a:r>
              <a:rPr lang="cs-CZ" sz="2400" b="1" dirty="0"/>
              <a:t>- zakrnělé oči (zachován zrakový nerv) </a:t>
            </a:r>
          </a:p>
          <a:p>
            <a:pPr marL="0" indent="0">
              <a:buNone/>
            </a:pPr>
            <a:r>
              <a:rPr lang="cs-CZ" sz="2400" b="1" dirty="0" smtClean="0"/>
              <a:t>- délka těl </a:t>
            </a:r>
            <a:r>
              <a:rPr lang="cs-CZ" sz="2400" b="1" dirty="0"/>
              <a:t>85 </a:t>
            </a:r>
            <a:r>
              <a:rPr lang="cs-CZ" sz="2400" b="1" dirty="0" smtClean="0"/>
              <a:t>- </a:t>
            </a:r>
            <a:r>
              <a:rPr lang="cs-CZ" sz="2400" b="1" dirty="0"/>
              <a:t>114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ocas </a:t>
            </a:r>
            <a:r>
              <a:rPr lang="cs-CZ" sz="2400" b="1" dirty="0"/>
              <a:t>2,5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23 - </a:t>
            </a:r>
            <a:r>
              <a:rPr lang="cs-CZ" sz="2400" b="1" dirty="0"/>
              <a:t>38 kg</a:t>
            </a:r>
          </a:p>
          <a:p>
            <a:pPr marL="0" indent="0">
              <a:buNone/>
            </a:pPr>
            <a:r>
              <a:rPr lang="cs-CZ" sz="2400" b="1" dirty="0" smtClean="0"/>
              <a:t>- dožívá se </a:t>
            </a:r>
            <a:r>
              <a:rPr lang="cs-CZ" sz="2400" b="1" dirty="0"/>
              <a:t>18 </a:t>
            </a:r>
            <a:r>
              <a:rPr lang="cs-CZ" sz="2400" b="1" dirty="0" smtClean="0"/>
              <a:t>let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nemají ušní boltce</a:t>
            </a:r>
          </a:p>
          <a:p>
            <a:pPr marL="0" indent="0">
              <a:buNone/>
            </a:pPr>
            <a:r>
              <a:rPr lang="cs-CZ" sz="2400" b="1" dirty="0"/>
              <a:t>- krátký tlustý ocas</a:t>
            </a:r>
          </a:p>
          <a:p>
            <a:pPr marL="0" indent="0">
              <a:buNone/>
            </a:pPr>
            <a:r>
              <a:rPr lang="cs-CZ" sz="2400" b="1" dirty="0"/>
              <a:t>- zakrnělé zuby </a:t>
            </a:r>
          </a:p>
          <a:p>
            <a:pPr marL="0" indent="0">
              <a:buNone/>
            </a:pPr>
            <a:r>
              <a:rPr lang="cs-CZ" sz="2400" b="1" dirty="0"/>
              <a:t>- vak malý, dobře vyvinutý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400" b="1" dirty="0" smtClean="0"/>
              <a:t>- potrava vegetariánská - tráva</a:t>
            </a:r>
            <a:r>
              <a:rPr lang="cs-CZ" sz="2400" b="1" dirty="0"/>
              <a:t>, ostřice, kořínky a </a:t>
            </a:r>
            <a:r>
              <a:rPr lang="cs-CZ" sz="2400" b="1" dirty="0" smtClean="0"/>
              <a:t>hlízy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6872"/>
            <a:ext cx="4866117" cy="364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48898" y="5681454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25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332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500" b="1" dirty="0" smtClean="0"/>
              <a:t>Obrázek </a:t>
            </a:r>
            <a:r>
              <a:rPr lang="cs-CZ" sz="1500" b="1" dirty="0"/>
              <a:t>č. </a:t>
            </a:r>
            <a:r>
              <a:rPr lang="cs-CZ" sz="1500" b="1" dirty="0" smtClean="0"/>
              <a:t>1, </a:t>
            </a:r>
            <a:r>
              <a:rPr lang="cs-CZ" sz="1500" b="1" dirty="0"/>
              <a:t>[cit. </a:t>
            </a:r>
            <a:r>
              <a:rPr lang="cs-CZ" sz="1500" b="1" dirty="0" smtClean="0"/>
              <a:t>2013-03-30], </a:t>
            </a:r>
            <a:r>
              <a:rPr lang="cs-CZ" sz="1500" b="1" dirty="0"/>
              <a:t>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</a:t>
            </a:r>
            <a:r>
              <a:rPr lang="cs-CZ" sz="1500" b="1" dirty="0" err="1"/>
              <a:t>Peterdownunder</a:t>
            </a:r>
            <a:r>
              <a:rPr lang="cs-CZ" sz="1500" b="1" dirty="0"/>
              <a:t>, File:Baby </a:t>
            </a:r>
            <a:r>
              <a:rPr lang="cs-CZ" sz="1500" b="1" dirty="0" smtClean="0"/>
              <a:t>wombats.JPG</a:t>
            </a:r>
          </a:p>
          <a:p>
            <a:pPr marL="0" indent="0">
              <a:buNone/>
            </a:pPr>
            <a:r>
              <a:rPr lang="cs-CZ" sz="1500" b="1" dirty="0">
                <a:hlinkClick r:id="rId2"/>
              </a:rPr>
              <a:t>http://</a:t>
            </a:r>
            <a:r>
              <a:rPr lang="cs-CZ" sz="1500" b="1" dirty="0" smtClean="0">
                <a:hlinkClick r:id="rId2"/>
              </a:rPr>
              <a:t>commons.wikimedia.org/wiki/File:Baby_wombats.JPG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2,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Lip </a:t>
            </a:r>
            <a:r>
              <a:rPr lang="cs-CZ" sz="1500" b="1" dirty="0" err="1" smtClean="0"/>
              <a:t>Kee</a:t>
            </a:r>
            <a:r>
              <a:rPr lang="cs-CZ" sz="1500" b="1" dirty="0"/>
              <a:t>, File:Koala (</a:t>
            </a:r>
            <a:r>
              <a:rPr lang="cs-CZ" sz="1500" b="1" dirty="0" err="1"/>
              <a:t>Phascolarctos</a:t>
            </a:r>
            <a:r>
              <a:rPr lang="cs-CZ" sz="1500" b="1" dirty="0"/>
              <a:t> </a:t>
            </a:r>
            <a:r>
              <a:rPr lang="cs-CZ" sz="1500" b="1" dirty="0" err="1"/>
              <a:t>cinereus</a:t>
            </a:r>
            <a:r>
              <a:rPr lang="cs-CZ" sz="1500" b="1" dirty="0"/>
              <a:t>) - </a:t>
            </a:r>
            <a:r>
              <a:rPr lang="cs-CZ" sz="1500" b="1" dirty="0" err="1"/>
              <a:t>Flickr</a:t>
            </a:r>
            <a:r>
              <a:rPr lang="cs-CZ" sz="1500" b="1" dirty="0"/>
              <a:t> - Lip </a:t>
            </a:r>
            <a:r>
              <a:rPr lang="cs-CZ" sz="1500" b="1" dirty="0" smtClean="0"/>
              <a:t>Kee.jpg</a:t>
            </a:r>
          </a:p>
          <a:p>
            <a:pPr marL="0" indent="0">
              <a:buNone/>
            </a:pPr>
            <a:r>
              <a:rPr lang="cs-CZ" sz="1500" b="1" dirty="0">
                <a:hlinkClick r:id="rId3"/>
              </a:rPr>
              <a:t>http://commons.wikimedia.org/wiki/File:Koala_(Phascolarctos_cinereus)_-_Flickr_-_</a:t>
            </a:r>
            <a:r>
              <a:rPr lang="cs-CZ" sz="1500" b="1" dirty="0" smtClean="0">
                <a:hlinkClick r:id="rId3"/>
              </a:rPr>
              <a:t>Lip_Kee.jpg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3,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</a:t>
            </a:r>
            <a:r>
              <a:rPr lang="cs-CZ" sz="1500" b="1" dirty="0" err="1"/>
              <a:t>Geoff</a:t>
            </a:r>
            <a:r>
              <a:rPr lang="cs-CZ" sz="1500" b="1" dirty="0"/>
              <a:t> Shaw, File:Joey in </a:t>
            </a:r>
            <a:r>
              <a:rPr lang="cs-CZ" sz="1500" b="1" dirty="0" smtClean="0"/>
              <a:t>pouch.jpg</a:t>
            </a:r>
          </a:p>
          <a:p>
            <a:pPr marL="0" indent="0">
              <a:buNone/>
            </a:pPr>
            <a:r>
              <a:rPr lang="cs-CZ" sz="1500" b="1" dirty="0">
                <a:hlinkClick r:id="rId4"/>
              </a:rPr>
              <a:t>http://</a:t>
            </a:r>
            <a:r>
              <a:rPr lang="cs-CZ" sz="1500" b="1" dirty="0" smtClean="0">
                <a:hlinkClick r:id="rId4"/>
              </a:rPr>
              <a:t>commons.wikimedia.org/wiki/File:Joey_in_pouch.jpg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4,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Fritz </a:t>
            </a:r>
            <a:r>
              <a:rPr lang="cs-CZ" sz="1500" b="1" dirty="0" err="1" smtClean="0"/>
              <a:t>Geller-Grimm</a:t>
            </a:r>
            <a:r>
              <a:rPr lang="cs-CZ" sz="1500" b="1" dirty="0"/>
              <a:t>, File:Beuteltiere </a:t>
            </a:r>
            <a:r>
              <a:rPr lang="cs-CZ" sz="1500" b="1" dirty="0" smtClean="0"/>
              <a:t>fg1.jpg</a:t>
            </a:r>
          </a:p>
          <a:p>
            <a:pPr marL="0" indent="0">
              <a:buNone/>
            </a:pPr>
            <a:r>
              <a:rPr lang="cs-CZ" sz="1500" b="1" dirty="0">
                <a:hlinkClick r:id="rId5"/>
              </a:rPr>
              <a:t>http://</a:t>
            </a:r>
            <a:r>
              <a:rPr lang="cs-CZ" sz="1500" b="1" dirty="0" smtClean="0">
                <a:hlinkClick r:id="rId5"/>
              </a:rPr>
              <a:t>commons.wikimedia.org/wiki/File:Beuteltiere_fg1.jpg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5,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Alex </a:t>
            </a:r>
            <a:r>
              <a:rPr lang="cs-CZ" sz="1500" b="1" dirty="0" err="1" smtClean="0"/>
              <a:t>Popovkin</a:t>
            </a:r>
            <a:r>
              <a:rPr lang="cs-CZ" sz="1500" b="1" dirty="0"/>
              <a:t>, File:Didelphis </a:t>
            </a:r>
            <a:r>
              <a:rPr lang="cs-CZ" sz="1500" b="1" dirty="0" err="1"/>
              <a:t>marsupialis</a:t>
            </a:r>
            <a:r>
              <a:rPr lang="cs-CZ" sz="1500" b="1" dirty="0"/>
              <a:t>, </a:t>
            </a:r>
            <a:r>
              <a:rPr lang="cs-CZ" sz="1500" b="1" dirty="0" err="1"/>
              <a:t>Bahia</a:t>
            </a:r>
            <a:r>
              <a:rPr lang="cs-CZ" sz="1500" b="1" dirty="0"/>
              <a:t>, </a:t>
            </a:r>
            <a:r>
              <a:rPr lang="cs-CZ" sz="1500" b="1" dirty="0" smtClean="0"/>
              <a:t>Brazil.jpg</a:t>
            </a:r>
          </a:p>
          <a:p>
            <a:pPr marL="0" indent="0">
              <a:buNone/>
            </a:pPr>
            <a:r>
              <a:rPr lang="cs-CZ" sz="1500" b="1" dirty="0">
                <a:hlinkClick r:id="rId6"/>
              </a:rPr>
              <a:t>http://commons.wikimedia.org/wiki/File:Didelphis_marsupialis,_Bahia,_</a:t>
            </a:r>
            <a:r>
              <a:rPr lang="cs-CZ" sz="1500" b="1" dirty="0" smtClean="0">
                <a:hlinkClick r:id="rId6"/>
              </a:rPr>
              <a:t>Brazil.jpg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6,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</a:t>
            </a:r>
            <a:r>
              <a:rPr lang="cs-CZ" sz="1500" b="1" dirty="0" err="1"/>
              <a:t>Kueller</a:t>
            </a:r>
            <a:r>
              <a:rPr lang="cs-CZ" sz="1500" b="1" dirty="0" smtClean="0"/>
              <a:t>, </a:t>
            </a:r>
            <a:r>
              <a:rPr lang="en-US" sz="1500" b="1" dirty="0"/>
              <a:t>File:Didelphis </a:t>
            </a:r>
            <a:r>
              <a:rPr lang="en-US" sz="1500" b="1" dirty="0" err="1"/>
              <a:t>marsupialis</a:t>
            </a:r>
            <a:r>
              <a:rPr lang="en-US" sz="1500" b="1" dirty="0"/>
              <a:t> (</a:t>
            </a:r>
            <a:r>
              <a:rPr lang="en-US" sz="1500" b="1" dirty="0" err="1"/>
              <a:t>taxidermied</a:t>
            </a:r>
            <a:r>
              <a:rPr lang="en-US" sz="1500" b="1" dirty="0"/>
              <a:t>), American Museum of Natural History, New York City, New York - </a:t>
            </a:r>
            <a:r>
              <a:rPr lang="en-US" sz="1500" b="1" dirty="0" smtClean="0"/>
              <a:t>20110107.jpg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>
                <a:hlinkClick r:id="rId7"/>
              </a:rPr>
              <a:t>http://commons.wikimedia.org/wiki/File:Didelphis_marsupialis_(taxidermied),_American_Museum_of_Natural_History,_New_York_City,_New_York_-_</a:t>
            </a:r>
            <a:r>
              <a:rPr lang="cs-CZ" sz="1500" b="1" dirty="0" smtClean="0">
                <a:hlinkClick r:id="rId7"/>
              </a:rPr>
              <a:t>20110107.jpg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7,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</a:t>
            </a:r>
            <a:r>
              <a:rPr lang="cs-CZ" sz="1500" b="1" dirty="0" err="1"/>
              <a:t>Toby</a:t>
            </a:r>
            <a:r>
              <a:rPr lang="cs-CZ" sz="1500" b="1" dirty="0"/>
              <a:t> Hudson, File:Eastern </a:t>
            </a:r>
            <a:r>
              <a:rPr lang="cs-CZ" sz="1500" b="1" dirty="0" err="1"/>
              <a:t>Grey</a:t>
            </a:r>
            <a:r>
              <a:rPr lang="cs-CZ" sz="1500" b="1" dirty="0"/>
              <a:t> </a:t>
            </a:r>
            <a:r>
              <a:rPr lang="cs-CZ" sz="1500" b="1" dirty="0" err="1"/>
              <a:t>Kangaroo</a:t>
            </a:r>
            <a:r>
              <a:rPr lang="cs-CZ" sz="1500" b="1" dirty="0"/>
              <a:t> </a:t>
            </a:r>
            <a:r>
              <a:rPr lang="cs-CZ" sz="1500" b="1" dirty="0" smtClean="0"/>
              <a:t>Feeding.jpg</a:t>
            </a:r>
          </a:p>
          <a:p>
            <a:pPr marL="0" indent="0">
              <a:buNone/>
            </a:pPr>
            <a:r>
              <a:rPr lang="cs-CZ" sz="1500" b="1" dirty="0">
                <a:hlinkClick r:id="rId8"/>
              </a:rPr>
              <a:t>http://</a:t>
            </a:r>
            <a:r>
              <a:rPr lang="cs-CZ" sz="1500" b="1" dirty="0" smtClean="0">
                <a:hlinkClick r:id="rId8"/>
              </a:rPr>
              <a:t>commons.wikimedia.org/wiki/File:Eastern_Grey_Kangaroo_Feeding.jpg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8,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Gregory </a:t>
            </a:r>
            <a:r>
              <a:rPr lang="cs-CZ" sz="1500" b="1" dirty="0" err="1" smtClean="0"/>
              <a:t>Moine</a:t>
            </a:r>
            <a:r>
              <a:rPr lang="cs-CZ" sz="1500" b="1" dirty="0"/>
              <a:t>, File:Eastern </a:t>
            </a:r>
            <a:r>
              <a:rPr lang="cs-CZ" sz="1500" b="1" dirty="0" err="1"/>
              <a:t>Grey</a:t>
            </a:r>
            <a:r>
              <a:rPr lang="cs-CZ" sz="1500" b="1" dirty="0"/>
              <a:t> </a:t>
            </a:r>
            <a:r>
              <a:rPr lang="cs-CZ" sz="1500" b="1" dirty="0" err="1"/>
              <a:t>Kangaroo</a:t>
            </a:r>
            <a:r>
              <a:rPr lang="cs-CZ" sz="1500" b="1" dirty="0"/>
              <a:t> (</a:t>
            </a:r>
            <a:r>
              <a:rPr lang="cs-CZ" sz="1500" b="1" dirty="0" err="1"/>
              <a:t>macropus</a:t>
            </a:r>
            <a:r>
              <a:rPr lang="cs-CZ" sz="1500" b="1" dirty="0"/>
              <a:t> giganteus).</a:t>
            </a:r>
            <a:r>
              <a:rPr lang="cs-CZ" sz="1500" b="1" dirty="0" smtClean="0"/>
              <a:t>jpg</a:t>
            </a:r>
          </a:p>
          <a:p>
            <a:pPr marL="0" indent="0">
              <a:buNone/>
            </a:pPr>
            <a:r>
              <a:rPr lang="cs-CZ" sz="1500" b="1" dirty="0">
                <a:hlinkClick r:id="rId9"/>
              </a:rPr>
              <a:t>http://commons.wikimedia.org/wiki/File:Eastern_Grey_Kangaroo_(macropus_giganteus).</a:t>
            </a:r>
            <a:r>
              <a:rPr lang="cs-CZ" sz="1500" b="1" dirty="0" smtClean="0">
                <a:hlinkClick r:id="rId9"/>
              </a:rPr>
              <a:t>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 smtClean="0"/>
              <a:t>Obrázek č. 9, </a:t>
            </a:r>
            <a:r>
              <a:rPr lang="cs-CZ" sz="1500" b="1" dirty="0"/>
              <a:t>[cit. 2013-03-30], Licence </a:t>
            </a:r>
            <a:r>
              <a:rPr lang="cs-CZ" sz="1500" b="1" dirty="0" err="1" smtClean="0"/>
              <a:t>Creative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Commons</a:t>
            </a:r>
            <a:r>
              <a:rPr lang="cs-CZ" sz="1500" b="1" dirty="0" smtClean="0"/>
              <a:t>, </a:t>
            </a:r>
            <a:r>
              <a:rPr lang="cs-CZ" sz="1500" b="1" dirty="0" err="1" smtClean="0"/>
              <a:t>The</a:t>
            </a:r>
            <a:r>
              <a:rPr lang="cs-CZ" sz="1500" b="1" dirty="0" smtClean="0"/>
              <a:t> </a:t>
            </a:r>
            <a:r>
              <a:rPr lang="cs-CZ" sz="1500" b="1" dirty="0" err="1"/>
              <a:t>Rambling</a:t>
            </a:r>
            <a:r>
              <a:rPr lang="cs-CZ" sz="1500" b="1" dirty="0"/>
              <a:t> Man, File:Musky </a:t>
            </a:r>
            <a:r>
              <a:rPr lang="cs-CZ" sz="1500" b="1" dirty="0" smtClean="0"/>
              <a:t>rat-kangaroo.JPG</a:t>
            </a:r>
          </a:p>
          <a:p>
            <a:pPr marL="0" indent="0">
              <a:buNone/>
            </a:pPr>
            <a:r>
              <a:rPr lang="cs-CZ" sz="1500" b="1" dirty="0">
                <a:hlinkClick r:id="rId10"/>
              </a:rPr>
              <a:t>http://</a:t>
            </a:r>
            <a:r>
              <a:rPr lang="cs-CZ" sz="1500" b="1" dirty="0" smtClean="0">
                <a:hlinkClick r:id="rId10"/>
              </a:rPr>
              <a:t>commons.wikimedia.org/wiki/File:Musky_rat-kangaroo.JPG</a:t>
            </a:r>
            <a:endParaRPr lang="cs-CZ" sz="1500" b="1" dirty="0" smtClean="0"/>
          </a:p>
          <a:p>
            <a:pPr marL="0" indent="0">
              <a:buNone/>
            </a:pPr>
            <a:r>
              <a:rPr lang="en-US" sz="1500" b="1" dirty="0" err="1"/>
              <a:t>Obrázek</a:t>
            </a:r>
            <a:r>
              <a:rPr lang="en-US" sz="1500" b="1" dirty="0"/>
              <a:t> č. </a:t>
            </a:r>
            <a:r>
              <a:rPr lang="cs-CZ" sz="1500" b="1" dirty="0" smtClean="0"/>
              <a:t>10</a:t>
            </a:r>
            <a:r>
              <a:rPr lang="en-US" sz="1500" b="1" dirty="0" smtClean="0"/>
              <a:t>,</a:t>
            </a:r>
            <a:r>
              <a:rPr lang="cs-CZ" sz="1500" b="1" dirty="0" smtClean="0"/>
              <a:t> </a:t>
            </a:r>
            <a:r>
              <a:rPr lang="cs-CZ" sz="1500" b="1" dirty="0"/>
              <a:t>[cit. 2013-03-30], </a:t>
            </a:r>
            <a:r>
              <a:rPr lang="en-US" sz="1500" b="1" dirty="0" err="1" smtClean="0"/>
              <a:t>Licence</a:t>
            </a:r>
            <a:r>
              <a:rPr lang="en-US" sz="1500" b="1" dirty="0" smtClean="0"/>
              <a:t> </a:t>
            </a:r>
            <a:r>
              <a:rPr lang="en-US" sz="1500" b="1" dirty="0"/>
              <a:t>Creative Commons, </a:t>
            </a:r>
            <a:r>
              <a:rPr lang="cs-CZ" sz="1500" b="1" dirty="0" err="1" smtClean="0"/>
              <a:t>PanBK</a:t>
            </a:r>
            <a:r>
              <a:rPr lang="cs-CZ" sz="1500" b="1" dirty="0" smtClean="0"/>
              <a:t> </a:t>
            </a:r>
            <a:r>
              <a:rPr lang="cs-CZ" sz="1500" b="1" dirty="0"/>
              <a:t>, </a:t>
            </a:r>
            <a:r>
              <a:rPr lang="cs-CZ" sz="1500" b="1" dirty="0" smtClean="0"/>
              <a:t>File:Musky-rat.jpg</a:t>
            </a:r>
          </a:p>
          <a:p>
            <a:pPr marL="0" indent="0">
              <a:buNone/>
            </a:pPr>
            <a:r>
              <a:rPr lang="cs-CZ" sz="1500" b="1" dirty="0">
                <a:hlinkClick r:id="rId11"/>
              </a:rPr>
              <a:t>http://</a:t>
            </a:r>
            <a:r>
              <a:rPr lang="cs-CZ" sz="1500" b="1" dirty="0" smtClean="0">
                <a:hlinkClick r:id="rId11"/>
              </a:rPr>
              <a:t>en.wikipedia.org/wiki/File:Musky-rat.jpg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 smtClean="0"/>
              <a:t>Obrázek </a:t>
            </a:r>
            <a:r>
              <a:rPr lang="cs-CZ" sz="1500" b="1" dirty="0"/>
              <a:t>č. </a:t>
            </a:r>
            <a:r>
              <a:rPr lang="cs-CZ" sz="1500" b="1" dirty="0" smtClean="0"/>
              <a:t>11,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</a:t>
            </a:r>
            <a:r>
              <a:rPr lang="cs-CZ" sz="1500" b="1" dirty="0" err="1"/>
              <a:t>Poco</a:t>
            </a:r>
            <a:r>
              <a:rPr lang="cs-CZ" sz="1500" b="1" dirty="0"/>
              <a:t> a </a:t>
            </a:r>
            <a:r>
              <a:rPr lang="cs-CZ" sz="1500" b="1" dirty="0" err="1" smtClean="0"/>
              <a:t>poco</a:t>
            </a:r>
            <a:r>
              <a:rPr lang="cs-CZ" sz="1500" b="1" dirty="0"/>
              <a:t>, File:Fauna de </a:t>
            </a:r>
            <a:r>
              <a:rPr lang="cs-CZ" sz="1500" b="1" dirty="0" smtClean="0"/>
              <a:t>Australia19.JPG</a:t>
            </a:r>
          </a:p>
          <a:p>
            <a:pPr marL="0" indent="0">
              <a:buNone/>
            </a:pPr>
            <a:r>
              <a:rPr lang="cs-CZ" sz="1500" b="1" dirty="0">
                <a:hlinkClick r:id="rId12"/>
              </a:rPr>
              <a:t>http://</a:t>
            </a:r>
            <a:r>
              <a:rPr lang="cs-CZ" sz="1500" b="1" dirty="0" smtClean="0">
                <a:hlinkClick r:id="rId12"/>
              </a:rPr>
              <a:t>commons.wikimedia.org/wiki/File:Fauna_de_Australia19.JPG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12,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Benjamint444, File:Koala-and-joey-walking---</a:t>
            </a:r>
            <a:r>
              <a:rPr lang="cs-CZ" sz="1500" b="1" dirty="0" smtClean="0"/>
              <a:t>wiki.jpg</a:t>
            </a:r>
          </a:p>
          <a:p>
            <a:pPr marL="0" indent="0">
              <a:buNone/>
            </a:pPr>
            <a:r>
              <a:rPr lang="cs-CZ" sz="1500" b="1" dirty="0">
                <a:hlinkClick r:id="rId13"/>
              </a:rPr>
              <a:t>http://commons.wikimedia.org/wiki/File:Koala-and-joey-walking---</a:t>
            </a:r>
            <a:r>
              <a:rPr lang="cs-CZ" sz="1500" b="1" dirty="0" smtClean="0">
                <a:hlinkClick r:id="rId13"/>
              </a:rPr>
              <a:t>wiki.jpg</a:t>
            </a:r>
            <a:endParaRPr lang="cs-CZ" sz="1500" b="1" dirty="0" smtClean="0"/>
          </a:p>
          <a:p>
            <a:pPr marL="0" indent="0">
              <a:buNone/>
            </a:pPr>
            <a:r>
              <a:rPr lang="cs-CZ" sz="1500" b="1" dirty="0"/>
              <a:t>Obrázek č. </a:t>
            </a:r>
            <a:r>
              <a:rPr lang="cs-CZ" sz="1500" b="1" dirty="0" smtClean="0"/>
              <a:t>13, </a:t>
            </a:r>
            <a:r>
              <a:rPr lang="cs-CZ" sz="1500" b="1" dirty="0"/>
              <a:t>[cit. 2013-03-30], Licence </a:t>
            </a:r>
            <a:r>
              <a:rPr lang="cs-CZ" sz="1500" b="1" dirty="0" err="1"/>
              <a:t>Creative</a:t>
            </a:r>
            <a:r>
              <a:rPr lang="cs-CZ" sz="1500" b="1" dirty="0"/>
              <a:t> </a:t>
            </a:r>
            <a:r>
              <a:rPr lang="cs-CZ" sz="1500" b="1" dirty="0" err="1"/>
              <a:t>Commons</a:t>
            </a:r>
            <a:r>
              <a:rPr lang="cs-CZ" sz="1500" b="1" dirty="0"/>
              <a:t>, Benjamint444, File:Koala and </a:t>
            </a:r>
            <a:r>
              <a:rPr lang="cs-CZ" sz="1500" b="1" dirty="0" smtClean="0"/>
              <a:t>baby.jpg</a:t>
            </a:r>
          </a:p>
          <a:p>
            <a:pPr marL="0" indent="0">
              <a:buNone/>
            </a:pPr>
            <a:r>
              <a:rPr lang="cs-CZ" sz="1500" b="1" dirty="0">
                <a:hlinkClick r:id="rId14"/>
              </a:rPr>
              <a:t>http://</a:t>
            </a:r>
            <a:r>
              <a:rPr lang="cs-CZ" sz="1500" b="1" dirty="0" smtClean="0">
                <a:hlinkClick r:id="rId14"/>
              </a:rPr>
              <a:t>commons.wikimedia.org/wiki/File:Koala_and_baby.jpg</a:t>
            </a:r>
            <a:endParaRPr lang="cs-CZ" sz="1500" b="1" dirty="0" smtClean="0"/>
          </a:p>
          <a:p>
            <a:pPr marL="0" indent="0">
              <a:buNone/>
            </a:pPr>
            <a:r>
              <a:rPr lang="en-US" sz="1500" b="1" dirty="0" err="1"/>
              <a:t>Obrázek</a:t>
            </a:r>
            <a:r>
              <a:rPr lang="en-US" sz="1500" b="1" dirty="0"/>
              <a:t> č. 14, [cit. 2013-03-30], </a:t>
            </a:r>
            <a:r>
              <a:rPr lang="en-US" sz="1500" b="1" dirty="0" err="1"/>
              <a:t>Licence</a:t>
            </a:r>
            <a:r>
              <a:rPr lang="en-US" sz="1500" b="1" dirty="0"/>
              <a:t> Creative Commons, Arnaud Gaillard, File:Koala-ag1.jpg</a:t>
            </a:r>
          </a:p>
          <a:p>
            <a:pPr marL="0" indent="0">
              <a:buNone/>
            </a:pPr>
            <a:r>
              <a:rPr lang="en-US" sz="1500" b="1" dirty="0">
                <a:hlinkClick r:id="rId15"/>
              </a:rPr>
              <a:t>http://</a:t>
            </a:r>
            <a:r>
              <a:rPr lang="en-US" sz="1500" b="1" dirty="0" smtClean="0">
                <a:hlinkClick r:id="rId15"/>
              </a:rPr>
              <a:t>commons.wikimedia.org/wiki/File:Koala-ag1.jpg</a:t>
            </a:r>
            <a:endParaRPr lang="cs-CZ" sz="1500" b="1" dirty="0" smtClean="0"/>
          </a:p>
          <a:p>
            <a:pPr marL="0" indent="0">
              <a:buNone/>
            </a:pPr>
            <a:endParaRPr lang="en-US" sz="1500" b="1" dirty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2915765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lvl="0" indent="0">
              <a:buNone/>
            </a:pPr>
            <a:endParaRPr lang="cs-CZ" sz="11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15</a:t>
            </a:r>
            <a:r>
              <a:rPr lang="cs-CZ" sz="1200" b="1" dirty="0">
                <a:solidFill>
                  <a:prstClr val="black"/>
                </a:solidFill>
              </a:rPr>
              <a:t>, [cit. 2013-03-30],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Guillaume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Blanchard</a:t>
            </a:r>
            <a:r>
              <a:rPr lang="cs-CZ" sz="1200" b="1" dirty="0">
                <a:solidFill>
                  <a:prstClr val="black"/>
                </a:solidFill>
              </a:rPr>
              <a:t>, File:Australia </a:t>
            </a:r>
            <a:r>
              <a:rPr lang="cs-CZ" sz="1200" b="1" dirty="0" err="1">
                <a:solidFill>
                  <a:prstClr val="black"/>
                </a:solidFill>
              </a:rPr>
              <a:t>Cairns</a:t>
            </a:r>
            <a:r>
              <a:rPr lang="cs-CZ" sz="1200" b="1" dirty="0">
                <a:solidFill>
                  <a:prstClr val="black"/>
                </a:solidFill>
              </a:rPr>
              <a:t> Koala.jpg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http://commons.wikimedia.org/wiki/File:Australia_Cairns_Koala.jpg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16,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/>
              <a:t>Chen</a:t>
            </a:r>
            <a:r>
              <a:rPr lang="cs-CZ" sz="1200" b="1" dirty="0"/>
              <a:t> </a:t>
            </a:r>
            <a:r>
              <a:rPr lang="cs-CZ" sz="1200" b="1" dirty="0" err="1" smtClean="0"/>
              <a:t>Wu</a:t>
            </a:r>
            <a:r>
              <a:rPr lang="cs-CZ" sz="1200" b="1" dirty="0" smtClean="0"/>
              <a:t>, </a:t>
            </a:r>
            <a:r>
              <a:rPr lang="en-US" sz="1200" b="1" dirty="0"/>
              <a:t>File:Sarcophilus </a:t>
            </a:r>
            <a:r>
              <a:rPr lang="en-US" sz="1200" b="1" dirty="0" err="1"/>
              <a:t>harrisii</a:t>
            </a:r>
            <a:r>
              <a:rPr lang="en-US" sz="1200" b="1" dirty="0"/>
              <a:t> -Cleland Wildlife </a:t>
            </a:r>
            <a:r>
              <a:rPr lang="en-US" sz="1200" b="1" dirty="0" smtClean="0"/>
              <a:t>Park-8a.jpg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http://commons.wikimedia.org/wiki/File:Sarcophilus_harrisii_-</a:t>
            </a:r>
            <a:r>
              <a:rPr lang="cs-CZ" sz="1200" b="1" dirty="0" smtClean="0">
                <a:hlinkClick r:id="rId3"/>
              </a:rPr>
              <a:t>Cleland_Wildlife_Park-8a.jpg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KeresH</a:t>
            </a:r>
            <a:r>
              <a:rPr lang="cs-CZ" sz="1200" b="1" dirty="0"/>
              <a:t>., File:Young </a:t>
            </a:r>
            <a:r>
              <a:rPr lang="cs-CZ" sz="1200" b="1" dirty="0" err="1"/>
              <a:t>tasmanian</a:t>
            </a:r>
            <a:r>
              <a:rPr lang="cs-CZ" sz="1200" b="1" dirty="0"/>
              <a:t> </a:t>
            </a:r>
            <a:r>
              <a:rPr lang="cs-CZ" sz="1200" b="1" dirty="0" smtClean="0"/>
              <a:t>devil.jpg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commons.wikimedia.org/wiki/File:Young_tasmanian_devil.jpg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Paul J. Morris, File:Sarcophilus </a:t>
            </a:r>
            <a:r>
              <a:rPr lang="cs-CZ" sz="1200" b="1" dirty="0" err="1"/>
              <a:t>harrisii</a:t>
            </a:r>
            <a:r>
              <a:rPr lang="cs-CZ" sz="1200" b="1" dirty="0"/>
              <a:t> </a:t>
            </a:r>
            <a:r>
              <a:rPr lang="cs-CZ" sz="1200" b="1" dirty="0" smtClean="0"/>
              <a:t>SWP.jpg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commons.wikimedia.org/wiki/File:Sarcophilus_harrisii_SWP.jpg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tearsxintherain</a:t>
            </a:r>
            <a:r>
              <a:rPr lang="cs-CZ" sz="1200" b="1" dirty="0"/>
              <a:t>, File:Young </a:t>
            </a:r>
            <a:r>
              <a:rPr lang="cs-CZ" sz="1200" b="1" dirty="0" err="1"/>
              <a:t>tasmanian</a:t>
            </a:r>
            <a:r>
              <a:rPr lang="cs-CZ" sz="1200" b="1" dirty="0"/>
              <a:t> </a:t>
            </a:r>
            <a:r>
              <a:rPr lang="cs-CZ" sz="1200" b="1" dirty="0" smtClean="0"/>
              <a:t>devils.jpg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commons.wikimedia.org/wiki/File:Young_tasmanian_devils.jpg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Peripitus</a:t>
            </a:r>
            <a:r>
              <a:rPr lang="cs-CZ" sz="1200" b="1" dirty="0"/>
              <a:t>, File:Sarcophilus </a:t>
            </a:r>
            <a:r>
              <a:rPr lang="cs-CZ" sz="1200" b="1" dirty="0" err="1"/>
              <a:t>harrisii</a:t>
            </a:r>
            <a:r>
              <a:rPr lang="cs-CZ" sz="1200" b="1" dirty="0"/>
              <a:t> </a:t>
            </a:r>
            <a:r>
              <a:rPr lang="cs-CZ" sz="1200" b="1" dirty="0" smtClean="0"/>
              <a:t>feeding.jpg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</a:t>
            </a:r>
            <a:r>
              <a:rPr lang="cs-CZ" sz="1200" b="1">
                <a:hlinkClick r:id="rId7"/>
              </a:rPr>
              <a:t>://</a:t>
            </a:r>
            <a:r>
              <a:rPr lang="cs-CZ" sz="1200" b="1" smtClean="0">
                <a:hlinkClick r:id="rId7"/>
              </a:rPr>
              <a:t>commons.wikimedia.org/wiki/File:Sarcophilus_harrisii_feeding.jpg</a:t>
            </a:r>
            <a:endParaRPr lang="cs-CZ" sz="1200" b="1" smtClean="0"/>
          </a:p>
          <a:p>
            <a:pPr marL="0" indent="0">
              <a:buNone/>
            </a:pPr>
            <a:r>
              <a:rPr lang="cs-CZ" sz="1200" b="1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21,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Jacqui</a:t>
            </a:r>
            <a:r>
              <a:rPr lang="cs-CZ" sz="1200" b="1" dirty="0"/>
              <a:t> Rock, File:Dactylopsila </a:t>
            </a:r>
            <a:r>
              <a:rPr lang="cs-CZ" sz="1200" b="1" dirty="0" err="1"/>
              <a:t>trivirgata</a:t>
            </a:r>
            <a:r>
              <a:rPr lang="cs-CZ" sz="1200" b="1" dirty="0"/>
              <a:t> </a:t>
            </a:r>
            <a:r>
              <a:rPr lang="cs-CZ" sz="1200" b="1" dirty="0" smtClean="0"/>
              <a:t>1.jpg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commons.wikimedia.org/wiki/File:Dactylopsila_trivirgata_1.jpg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22, </a:t>
            </a:r>
            <a:r>
              <a:rPr lang="cs-CZ" sz="1200" b="1" dirty="0"/>
              <a:t>[cit. 2013-03-30],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Joseph Wolf</a:t>
            </a:r>
            <a:r>
              <a:rPr lang="cs-CZ" sz="1200" b="1" dirty="0"/>
              <a:t>, </a:t>
            </a:r>
            <a:r>
              <a:rPr lang="cs-CZ" sz="1200" b="1" dirty="0" smtClean="0"/>
              <a:t>File:DactylopsilaTrivirgataWolf.jpg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commons.wikimedia.org/wiki/File:DactylopsilaTrivirgataWolf.jpg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23,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Chermundy</a:t>
            </a:r>
            <a:r>
              <a:rPr lang="cs-CZ" sz="1200" b="1" dirty="0"/>
              <a:t>, File:Southern </a:t>
            </a:r>
            <a:r>
              <a:rPr lang="cs-CZ" sz="1200" b="1" dirty="0" err="1"/>
              <a:t>Marsupial</a:t>
            </a:r>
            <a:r>
              <a:rPr lang="cs-CZ" sz="1200" b="1" dirty="0"/>
              <a:t> Mole </a:t>
            </a:r>
            <a:r>
              <a:rPr lang="cs-CZ" sz="1200" b="1" dirty="0" smtClean="0"/>
              <a:t>area.png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commons.wikimedia.org/wiki/File:Southern_Marsupial_Mole_area.png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24, </a:t>
            </a:r>
            <a:r>
              <a:rPr lang="cs-CZ" sz="1200" b="1" dirty="0"/>
              <a:t>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Bartus.malec</a:t>
            </a:r>
            <a:r>
              <a:rPr lang="cs-CZ" sz="1200" b="1" dirty="0"/>
              <a:t>, File:Notoryctes </a:t>
            </a:r>
            <a:r>
              <a:rPr lang="cs-CZ" sz="1200" b="1" dirty="0" smtClean="0"/>
              <a:t>typhlops.jpg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commons.wikimedia.org/wiki/File:Notoryctes_typhlops.jpg?uselang=cs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</a:t>
            </a:r>
            <a:r>
              <a:rPr lang="cs-CZ" sz="1200" b="1" dirty="0" smtClean="0"/>
              <a:t>25, č</a:t>
            </a:r>
            <a:r>
              <a:rPr lang="cs-CZ" sz="1200" b="1" dirty="0"/>
              <a:t>. [cit. 2013-03-30],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GregTheBusker</a:t>
            </a:r>
            <a:r>
              <a:rPr lang="cs-CZ" sz="1200" b="1" dirty="0"/>
              <a:t>, File:Vombatus </a:t>
            </a:r>
            <a:r>
              <a:rPr lang="cs-CZ" sz="1200" b="1" dirty="0" err="1"/>
              <a:t>ursinus</a:t>
            </a:r>
            <a:r>
              <a:rPr lang="cs-CZ" sz="1200" b="1" dirty="0"/>
              <a:t> -</a:t>
            </a:r>
            <a:r>
              <a:rPr lang="cs-CZ" sz="1200" b="1" dirty="0" err="1"/>
              <a:t>Tasmania</a:t>
            </a:r>
            <a:r>
              <a:rPr lang="cs-CZ" sz="1200" b="1" dirty="0"/>
              <a:t>, </a:t>
            </a:r>
            <a:r>
              <a:rPr lang="cs-CZ" sz="1200" b="1" dirty="0" err="1"/>
              <a:t>Australia</a:t>
            </a:r>
            <a:r>
              <a:rPr lang="cs-CZ" sz="1200" b="1" dirty="0"/>
              <a:t> -</a:t>
            </a:r>
            <a:r>
              <a:rPr lang="cs-CZ" sz="1200" b="1" dirty="0" smtClean="0"/>
              <a:t>side-8.jpg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http://commons.wikimedia.org/wiki/File:Vombatus_ursinus_-Tasmania,_Australia_-</a:t>
            </a:r>
            <a:r>
              <a:rPr lang="cs-CZ" sz="1200" b="1" dirty="0" smtClean="0">
                <a:hlinkClick r:id="rId12"/>
              </a:rPr>
              <a:t>side-8.jpg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6622426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60900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1357</Words>
  <Application>Microsoft Office PowerPoint</Application>
  <PresentationFormat>Předvádění na obrazovce (4:3)</PresentationFormat>
  <Paragraphs>266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Vačnatci</vt:lpstr>
      <vt:lpstr>Vačnatci</vt:lpstr>
      <vt:lpstr>Vačice opossum </vt:lpstr>
      <vt:lpstr>Klokan obrovský </vt:lpstr>
      <vt:lpstr>Klokan pižmový (klokánek pižmový)</vt:lpstr>
      <vt:lpstr>Koala medvídkovitý </vt:lpstr>
      <vt:lpstr>Koala medvídkovitý </vt:lpstr>
      <vt:lpstr>Ďábel medvědovitý  (tasmánský čert) </vt:lpstr>
      <vt:lpstr>Ďábel medvědovitý  (tasmánský čert) </vt:lpstr>
      <vt:lpstr>Vakoveverka páskovaná </vt:lpstr>
      <vt:lpstr>Vakokrt písečný  (krtovec)</vt:lpstr>
      <vt:lpstr>Vombat medvědovitý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32</cp:revision>
  <dcterms:created xsi:type="dcterms:W3CDTF">2014-01-05T08:17:22Z</dcterms:created>
  <dcterms:modified xsi:type="dcterms:W3CDTF">2014-02-06T22:38:49Z</dcterms:modified>
</cp:coreProperties>
</file>