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2" r:id="rId3"/>
    <p:sldId id="271" r:id="rId4"/>
    <p:sldId id="257" r:id="rId5"/>
    <p:sldId id="258" r:id="rId6"/>
    <p:sldId id="263" r:id="rId7"/>
    <p:sldId id="262" r:id="rId8"/>
    <p:sldId id="264" r:id="rId9"/>
    <p:sldId id="265" r:id="rId10"/>
    <p:sldId id="261" r:id="rId11"/>
    <p:sldId id="266" r:id="rId12"/>
    <p:sldId id="267" r:id="rId13"/>
    <p:sldId id="260" r:id="rId14"/>
    <p:sldId id="268" r:id="rId15"/>
    <p:sldId id="259" r:id="rId16"/>
    <p:sldId id="269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726531"/>
      </p:ext>
    </p:extLst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062375"/>
      </p:ext>
    </p:extLst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4475318"/>
      </p:ext>
    </p:extLst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2126833"/>
      </p:ext>
    </p:extLst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48747"/>
      </p:ext>
    </p:extLst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9343237"/>
      </p:ext>
    </p:extLst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4841280"/>
      </p:ext>
    </p:extLst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485864"/>
      </p:ext>
    </p:extLst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775063"/>
      </p:ext>
    </p:extLst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9900856"/>
      </p:ext>
    </p:extLst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6600081"/>
      </p:ext>
    </p:extLst>
  </p:cSld>
  <p:clrMapOvr>
    <a:masterClrMapping/>
  </p:clrMapOvr>
  <p:transition spd="slow"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221623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07540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77473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453283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8813624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524798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7889174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43493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15626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089367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8390170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EB89A1-8C29-4D84-9BE8-E4DEC28C6B64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0921-5F50-44E4-820F-E975561A47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618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fad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2C7394-A095-431B-9E7C-A8074719B1B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3.5.2015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54AC1-41AA-4F90-A5D2-13396C97010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8099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rinaceus-europaeus_3.jpg" TargetMode="External"/><Relationship Id="rId13" Type="http://schemas.openxmlformats.org/officeDocument/2006/relationships/hyperlink" Target="http://commons.wikimedia.org/wiki/File:Sorex_minutus_palm.jpg" TargetMode="External"/><Relationship Id="rId3" Type="http://schemas.openxmlformats.org/officeDocument/2006/relationships/hyperlink" Target="http://commons.wikimedia.org/wiki/File:-_Erinaceus_europaeus_-.jpg" TargetMode="External"/><Relationship Id="rId7" Type="http://schemas.openxmlformats.org/officeDocument/2006/relationships/hyperlink" Target="http://commons.wikimedia.org/wiki/File:Erinaceus-europaeus_2.jpg" TargetMode="External"/><Relationship Id="rId12" Type="http://schemas.openxmlformats.org/officeDocument/2006/relationships/hyperlink" Target="http://commons.wikimedia.org/wiki/File:Je%C5%BE_Hedgehog_1.JPG" TargetMode="External"/><Relationship Id="rId2" Type="http://schemas.openxmlformats.org/officeDocument/2006/relationships/hyperlink" Target="http://commons.wikimedia.org/wiki/File:Maulwurf07.JPG" TargetMode="External"/><Relationship Id="rId16" Type="http://schemas.openxmlformats.org/officeDocument/2006/relationships/hyperlink" Target="http://commons.wikimedia.org/wiki/File:Sorex_araneus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calopusAquaticus.jpg" TargetMode="External"/><Relationship Id="rId11" Type="http://schemas.openxmlformats.org/officeDocument/2006/relationships/hyperlink" Target="http://commons.wikimedia.org/wiki/File:Erinaceus_europaeus_siili_kallerna.JPG" TargetMode="External"/><Relationship Id="rId5" Type="http://schemas.openxmlformats.org/officeDocument/2006/relationships/hyperlink" Target="http://commons.wikimedia.org/wiki/File:Dismal_Swamp_southeastern_shrew.jpg" TargetMode="External"/><Relationship Id="rId15" Type="http://schemas.openxmlformats.org/officeDocument/2006/relationships/hyperlink" Target="http://commons.wikimedia.org/wiki/File:Sorex-araneus.jpg" TargetMode="External"/><Relationship Id="rId10" Type="http://schemas.openxmlformats.org/officeDocument/2006/relationships/hyperlink" Target="http://commons.wikimedia.org/wiki/File:Erinaceus_europaeus_in_Avesta_02.jpg" TargetMode="External"/><Relationship Id="rId4" Type="http://schemas.openxmlformats.org/officeDocument/2006/relationships/hyperlink" Target="http://commons.wikimedia.org/wiki/File:Erinaceus_roumanicus.jpg" TargetMode="External"/><Relationship Id="rId9" Type="http://schemas.openxmlformats.org/officeDocument/2006/relationships/hyperlink" Target="http://commons.wikimedia.org/wiki/File:Igel01.jpg" TargetMode="External"/><Relationship Id="rId14" Type="http://schemas.openxmlformats.org/officeDocument/2006/relationships/hyperlink" Target="http://commons.wikimedia.org/wiki/File:Sorex_minutus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uncus_etruscus_crop.jpg" TargetMode="External"/><Relationship Id="rId7" Type="http://schemas.openxmlformats.org/officeDocument/2006/relationships/hyperlink" Target="http://commons.wikimedia.org/wiki/File:Kret_mole.jpg" TargetMode="External"/><Relationship Id="rId2" Type="http://schemas.openxmlformats.org/officeDocument/2006/relationships/hyperlink" Target="http://commons.wikimedia.org/wiki/File:Suncus_etruscus_range_Map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aupini%C3%A8res_-_Mole-hills.jpg" TargetMode="External"/><Relationship Id="rId5" Type="http://schemas.openxmlformats.org/officeDocument/2006/relationships/hyperlink" Target="http://commons.wikimedia.org/wiki/File:Close-up_of_mole.jpg" TargetMode="External"/><Relationship Id="rId4" Type="http://schemas.openxmlformats.org/officeDocument/2006/relationships/hyperlink" Target="http://commons.wikimedia.org/wiki/File:European_Mole_area.pn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240341"/>
              </p:ext>
            </p:extLst>
          </p:nvPr>
        </p:nvGraphicFramePr>
        <p:xfrm>
          <a:off x="1717049" y="1670844"/>
          <a:ext cx="5710612" cy="4525962"/>
        </p:xfrm>
        <a:graphic>
          <a:graphicData uri="http://schemas.openxmlformats.org/drawingml/2006/table">
            <a:tbl>
              <a:tblPr firstRow="1" firstCol="1" bandRow="1"/>
              <a:tblGrid>
                <a:gridCol w="2855306"/>
                <a:gridCol w="2855306"/>
              </a:tblGrid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Základní škola a Mateřská škola Sepekov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Alena Himlová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VY_32_INOVACE_217_Savci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Člověk a příroda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</a:t>
                      </a: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ICT.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465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Září 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6950" marR="669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" name="Rectangle 19"/>
          <p:cNvSpPr>
            <a:spLocks noChangeArrowheads="1"/>
          </p:cNvSpPr>
          <p:nvPr/>
        </p:nvSpPr>
        <p:spPr bwMode="auto">
          <a:xfrm>
            <a:off x="1716088" y="1600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pic>
        <p:nvPicPr>
          <p:cNvPr id="1042" name="Obrázek 1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805" y="180975"/>
            <a:ext cx="5753100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Rectangle 20"/>
          <p:cNvSpPr>
            <a:spLocks noChangeArrowheads="1"/>
          </p:cNvSpPr>
          <p:nvPr/>
        </p:nvSpPr>
        <p:spPr bwMode="auto">
          <a:xfrm>
            <a:off x="1716088" y="347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08276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1506063"/>
              </p:ext>
            </p:extLst>
          </p:nvPr>
        </p:nvGraphicFramePr>
        <p:xfrm>
          <a:off x="1647825" y="2127250"/>
          <a:ext cx="5849620" cy="3584575"/>
        </p:xfrm>
        <a:graphic>
          <a:graphicData uri="http://schemas.openxmlformats.org/drawingml/2006/table">
            <a:tbl>
              <a:tblPr firstRow="1" firstCol="1" bandRow="1"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Hmyzožravci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- charakteristika, rozšíření, význam.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Seznámení se zástupci řádu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rozšíření ve světě,   význam.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1647825" y="2043113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Obrázek 2" descr="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9656" y="623888"/>
            <a:ext cx="5864671" cy="1419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647825" y="39195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altLang="cs-CZ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824628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21014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+mn-lt"/>
              </a:rPr>
              <a:t>Přírodopis 8. třída</a:t>
            </a:r>
            <a:br>
              <a:rPr lang="cs-CZ" b="1" dirty="0" smtClean="0">
                <a:latin typeface="+mn-lt"/>
              </a:rPr>
            </a:br>
            <a:r>
              <a:rPr lang="cs-CZ" b="1" dirty="0" smtClean="0">
                <a:latin typeface="+mn-lt"/>
              </a:rPr>
              <a:t>ZOOLOGIE 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6000" b="1" smtClean="0"/>
              <a:t>HMYZOŽRAVCI</a:t>
            </a:r>
            <a:endParaRPr lang="cs-CZ" sz="6000" b="1" dirty="0" smtClean="0"/>
          </a:p>
          <a:p>
            <a:pPr marL="0" indent="0" algn="ctr">
              <a:buNone/>
            </a:pPr>
            <a:endParaRPr lang="cs-CZ" sz="6000" b="1" dirty="0" smtClean="0"/>
          </a:p>
          <a:p>
            <a:pPr marL="0" indent="0" algn="ctr">
              <a:buNone/>
            </a:pPr>
            <a:endParaRPr lang="cs-CZ" sz="6000" b="1" dirty="0"/>
          </a:p>
          <a:p>
            <a:pPr marL="0" indent="0" algn="ctr">
              <a:buNone/>
            </a:pPr>
            <a:endParaRPr lang="cs-CZ" sz="1400" b="1" dirty="0" smtClean="0"/>
          </a:p>
          <a:p>
            <a:pPr marL="0" indent="0" algn="ctr">
              <a:buNone/>
            </a:pPr>
            <a:endParaRPr lang="cs-CZ" sz="1400" b="1" dirty="0"/>
          </a:p>
          <a:p>
            <a:pPr marL="0" indent="0" algn="ctr">
              <a:buNone/>
            </a:pPr>
            <a:r>
              <a:rPr lang="cs-CZ" sz="2200" b="1" dirty="0" smtClean="0"/>
              <a:t>Základní škola a Mateřská škola Sepekov</a:t>
            </a:r>
            <a:endParaRPr lang="cs-CZ" sz="2200" b="1" dirty="0"/>
          </a:p>
        </p:txBody>
      </p:sp>
    </p:spTree>
    <p:extLst>
      <p:ext uri="{BB962C8B-B14F-4D97-AF65-F5344CB8AC3E}">
        <p14:creationId xmlns:p14="http://schemas.microsoft.com/office/powerpoint/2010/main" val="85044629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Hmyzožravci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primitivní </a:t>
            </a:r>
            <a:r>
              <a:rPr lang="cs-CZ" sz="2400" b="1" dirty="0"/>
              <a:t>řád placentálních savců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nejmenší </a:t>
            </a:r>
            <a:r>
              <a:rPr lang="cs-CZ" sz="2400" b="1" dirty="0"/>
              <a:t>savci na světě</a:t>
            </a:r>
          </a:p>
          <a:p>
            <a:pPr marL="0" indent="0">
              <a:buNone/>
            </a:pPr>
            <a:r>
              <a:rPr lang="cs-CZ" sz="2400" b="1" dirty="0" smtClean="0"/>
              <a:t>- protáhlá lebka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malá mozkovna, jednoduchá stavba mozku</a:t>
            </a:r>
          </a:p>
          <a:p>
            <a:pPr marL="0" indent="0">
              <a:buNone/>
            </a:pPr>
            <a:r>
              <a:rPr lang="cs-CZ" sz="2400" b="1" dirty="0" smtClean="0"/>
              <a:t>- velký </a:t>
            </a:r>
            <a:r>
              <a:rPr lang="cs-CZ" sz="2400" b="1" dirty="0"/>
              <a:t>počet </a:t>
            </a:r>
            <a:r>
              <a:rPr lang="cs-CZ" sz="2400" b="1" dirty="0" smtClean="0"/>
              <a:t>drobných</a:t>
            </a:r>
            <a:r>
              <a:rPr lang="cs-CZ" sz="2400" b="1" dirty="0"/>
              <a:t>, špičatých zubů</a:t>
            </a:r>
          </a:p>
          <a:p>
            <a:pPr marL="0" indent="0">
              <a:buNone/>
            </a:pPr>
            <a:r>
              <a:rPr lang="cs-CZ" sz="2400" b="1" dirty="0" smtClean="0"/>
              <a:t>- v </a:t>
            </a:r>
            <a:r>
              <a:rPr lang="cs-CZ" sz="2400" b="1" dirty="0"/>
              <a:t>současnosti </a:t>
            </a:r>
            <a:r>
              <a:rPr lang="cs-CZ" sz="2400" b="1" dirty="0" smtClean="0"/>
              <a:t>kolem </a:t>
            </a:r>
            <a:r>
              <a:rPr lang="cs-CZ" sz="2400" b="1" dirty="0"/>
              <a:t>380 druhů</a:t>
            </a:r>
          </a:p>
          <a:p>
            <a:pPr marL="0" indent="0">
              <a:buNone/>
            </a:pPr>
            <a:r>
              <a:rPr lang="cs-CZ" sz="2400" b="1" dirty="0" smtClean="0"/>
              <a:t>- většinou ploskochodci </a:t>
            </a:r>
          </a:p>
          <a:p>
            <a:pPr marL="0" indent="0">
              <a:buNone/>
            </a:pPr>
            <a:r>
              <a:rPr lang="cs-CZ" sz="2400" b="1" dirty="0" smtClean="0"/>
              <a:t>- chybí </a:t>
            </a:r>
            <a:r>
              <a:rPr lang="cs-CZ" sz="2400" b="1" dirty="0"/>
              <a:t>slepé střevo </a:t>
            </a:r>
          </a:p>
          <a:p>
            <a:pPr marL="0" indent="0">
              <a:buNone/>
            </a:pPr>
            <a:r>
              <a:rPr lang="cs-CZ" sz="2400" b="1" dirty="0" smtClean="0"/>
              <a:t>- velmi </a:t>
            </a:r>
            <a:r>
              <a:rPr lang="cs-CZ" sz="2400" b="1" dirty="0"/>
              <a:t>žraví </a:t>
            </a:r>
          </a:p>
          <a:p>
            <a:pPr marL="0" indent="0">
              <a:buNone/>
            </a:pPr>
            <a:r>
              <a:rPr lang="cs-CZ" sz="2400" b="1" dirty="0" smtClean="0"/>
              <a:t>- aktivní </a:t>
            </a:r>
            <a:r>
              <a:rPr lang="cs-CZ" sz="2400" b="1" dirty="0"/>
              <a:t>v noci </a:t>
            </a:r>
          </a:p>
          <a:p>
            <a:pPr marL="0" indent="0">
              <a:buNone/>
            </a:pPr>
            <a:r>
              <a:rPr lang="cs-CZ" sz="2400" b="1" dirty="0" smtClean="0"/>
              <a:t>- orientace čichem</a:t>
            </a:r>
            <a:r>
              <a:rPr lang="cs-CZ" sz="2400" b="1" dirty="0"/>
              <a:t>, hmatem a sluchem </a:t>
            </a:r>
          </a:p>
          <a:p>
            <a:pPr marL="0" indent="0">
              <a:buNone/>
            </a:pPr>
            <a:r>
              <a:rPr lang="cs-CZ" sz="2400" b="1" dirty="0" smtClean="0"/>
              <a:t>- nevyskytují </a:t>
            </a:r>
            <a:r>
              <a:rPr lang="cs-CZ" sz="2400" b="1" dirty="0"/>
              <a:t>se v Austrálii a v Jižní Americe </a:t>
            </a:r>
          </a:p>
          <a:p>
            <a:pPr marL="0" indent="0">
              <a:buNone/>
            </a:pPr>
            <a:endParaRPr lang="cs-CZ" sz="2400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08104" y="3356992"/>
            <a:ext cx="3242386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20687"/>
            <a:ext cx="3242386" cy="184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2204838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Obrázek č. 1 </a:t>
            </a:r>
            <a:endParaRPr lang="cs-CZ" sz="1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8104" y="5301208"/>
            <a:ext cx="15121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black"/>
                </a:solidFill>
              </a:rPr>
              <a:t>Obrázek č. </a:t>
            </a:r>
            <a:r>
              <a:rPr lang="cs-CZ" sz="1200" b="1" dirty="0" smtClean="0">
                <a:solidFill>
                  <a:prstClr val="black"/>
                </a:solidFill>
              </a:rPr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562459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Hmyzožravci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686800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v ČR 3 </a:t>
            </a:r>
            <a:r>
              <a:rPr lang="cs-CZ" sz="2400" b="1" dirty="0"/>
              <a:t>čeledi:</a:t>
            </a:r>
          </a:p>
          <a:p>
            <a:pPr marL="0" indent="0">
              <a:buNone/>
            </a:pPr>
            <a:r>
              <a:rPr lang="cs-CZ" sz="2400" b="1" dirty="0" smtClean="0"/>
              <a:t>	</a:t>
            </a:r>
            <a:r>
              <a:rPr lang="cs-CZ" sz="2400" b="1" dirty="0" smtClean="0">
                <a:solidFill>
                  <a:srgbClr val="002060"/>
                </a:solidFill>
              </a:rPr>
              <a:t>- ježkovití </a:t>
            </a:r>
            <a:r>
              <a:rPr lang="cs-CZ" sz="2400" b="1" dirty="0" smtClean="0"/>
              <a:t>- hřbet </a:t>
            </a:r>
            <a:r>
              <a:rPr lang="cs-CZ" sz="2400" b="1" dirty="0"/>
              <a:t>a </a:t>
            </a:r>
            <a:r>
              <a:rPr lang="cs-CZ" sz="2400" b="1" dirty="0" smtClean="0"/>
              <a:t>boky - pesíky </a:t>
            </a:r>
            <a:r>
              <a:rPr lang="cs-CZ" sz="2400" b="1" dirty="0"/>
              <a:t>přeměněné v </a:t>
            </a:r>
            <a:r>
              <a:rPr lang="cs-CZ" sz="2400" b="1" dirty="0" smtClean="0"/>
              <a:t>ostny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     - podkožní </a:t>
            </a:r>
            <a:r>
              <a:rPr lang="cs-CZ" sz="2400" b="1" dirty="0"/>
              <a:t>svalový vak </a:t>
            </a:r>
            <a:r>
              <a:rPr lang="cs-CZ" sz="2400" b="1" dirty="0" smtClean="0"/>
              <a:t>- </a:t>
            </a:r>
            <a:r>
              <a:rPr lang="cs-CZ" sz="2400" b="1" dirty="0"/>
              <a:t>svinutí a „naježení</a:t>
            </a:r>
            <a:r>
              <a:rPr lang="cs-CZ" sz="2400" b="1" dirty="0" smtClean="0"/>
              <a:t>“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		     - potrava - žížaly</a:t>
            </a:r>
            <a:r>
              <a:rPr lang="cs-CZ" sz="2400" b="1" dirty="0"/>
              <a:t>, hmyz, plži, myši, malí </a:t>
            </a:r>
            <a:r>
              <a:rPr lang="cs-CZ" sz="2400" b="1" dirty="0" smtClean="0"/>
              <a:t>plazi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	</a:t>
            </a:r>
            <a:r>
              <a:rPr lang="cs-CZ" sz="2400" b="1" dirty="0" smtClean="0">
                <a:solidFill>
                  <a:srgbClr val="002060"/>
                </a:solidFill>
              </a:rPr>
              <a:t>- </a:t>
            </a:r>
            <a:r>
              <a:rPr lang="cs-CZ" sz="2400" b="1" dirty="0" err="1" smtClean="0">
                <a:solidFill>
                  <a:srgbClr val="002060"/>
                </a:solidFill>
              </a:rPr>
              <a:t>rejskovití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smtClean="0"/>
              <a:t>- </a:t>
            </a:r>
            <a:r>
              <a:rPr lang="cs-CZ" sz="2400" b="1" dirty="0"/>
              <a:t>drobní savci </a:t>
            </a:r>
            <a:r>
              <a:rPr lang="cs-CZ" sz="2400" b="1" dirty="0" smtClean="0"/>
              <a:t>- </a:t>
            </a:r>
            <a:r>
              <a:rPr lang="cs-CZ" sz="2400" b="1" dirty="0"/>
              <a:t>rejsci a bělozubky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		     - potrava - hmyz, drobní </a:t>
            </a:r>
            <a:r>
              <a:rPr lang="cs-CZ" sz="2400" b="1" dirty="0"/>
              <a:t>savci, plazi, </a:t>
            </a:r>
            <a:r>
              <a:rPr lang="cs-CZ" sz="2400" b="1" dirty="0" smtClean="0"/>
              <a:t>obojživelníci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>
                <a:solidFill>
                  <a:srgbClr val="002060"/>
                </a:solidFill>
              </a:rPr>
              <a:t>- krtkovití </a:t>
            </a:r>
            <a:r>
              <a:rPr lang="cs-CZ" sz="2400" b="1" dirty="0" smtClean="0"/>
              <a:t>- přizpůsobeni </a:t>
            </a:r>
            <a:r>
              <a:rPr lang="cs-CZ" sz="2400" b="1" dirty="0"/>
              <a:t>podzemnímu </a:t>
            </a:r>
            <a:r>
              <a:rPr lang="cs-CZ" sz="2400" b="1" dirty="0" smtClean="0"/>
              <a:t>životu</a:t>
            </a:r>
          </a:p>
          <a:p>
            <a:pPr marL="0" indent="0">
              <a:buNone/>
            </a:pPr>
            <a:r>
              <a:rPr lang="cs-CZ" sz="2400" b="1" dirty="0"/>
              <a:t>	</a:t>
            </a:r>
            <a:r>
              <a:rPr lang="cs-CZ" sz="2400" b="1" dirty="0" smtClean="0"/>
              <a:t>	     - orientace </a:t>
            </a:r>
            <a:r>
              <a:rPr lang="cs-CZ" sz="2400" b="1" dirty="0"/>
              <a:t>hmatem, vnímají </a:t>
            </a:r>
            <a:r>
              <a:rPr lang="cs-CZ" sz="2400" b="1" dirty="0" smtClean="0"/>
              <a:t>chvění</a:t>
            </a: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		     - potrava - téměř </a:t>
            </a:r>
            <a:r>
              <a:rPr lang="cs-CZ" sz="2400" b="1" dirty="0"/>
              <a:t>vše, hmyz, larvy, členovci, plži, </a:t>
            </a:r>
            <a:r>
              <a:rPr lang="cs-CZ" sz="2400" b="1" dirty="0" smtClean="0"/>
              <a:t>		     hlodavci</a:t>
            </a:r>
            <a:r>
              <a:rPr lang="cs-CZ" sz="2400" b="1" dirty="0"/>
              <a:t>, </a:t>
            </a:r>
            <a:r>
              <a:rPr lang="cs-CZ" sz="2400" b="1" dirty="0" smtClean="0"/>
              <a:t>obojživelníci</a:t>
            </a:r>
            <a:endParaRPr lang="cs-CZ" sz="2400" b="1" dirty="0"/>
          </a:p>
          <a:p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73882"/>
            <a:ext cx="1872208" cy="12511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08290"/>
            <a:ext cx="1872208" cy="12527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060848"/>
            <a:ext cx="1872208" cy="1242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3106333"/>
            <a:ext cx="122413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schemeClr val="bg1"/>
                </a:solidFill>
              </a:rPr>
              <a:t>Obrázek č. </a:t>
            </a:r>
            <a:r>
              <a:rPr lang="cs-CZ" sz="1200" b="1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868198"/>
            <a:ext cx="12241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716" y="6519770"/>
            <a:ext cx="122413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75606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Ježek západní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celé </a:t>
            </a:r>
            <a:r>
              <a:rPr lang="cs-CZ" sz="2400" b="1" dirty="0"/>
              <a:t>území České republiky</a:t>
            </a:r>
          </a:p>
          <a:p>
            <a:pPr marL="0" indent="0">
              <a:buNone/>
            </a:pPr>
            <a:r>
              <a:rPr lang="cs-CZ" sz="2400" b="1" dirty="0" smtClean="0"/>
              <a:t>- tělo kryto bodlinami (7-8 tisíc, délka 2 - 3 cm) </a:t>
            </a:r>
          </a:p>
          <a:p>
            <a:pPr marL="0" indent="0">
              <a:buNone/>
            </a:pPr>
            <a:r>
              <a:rPr lang="cs-CZ" sz="2400" b="1" dirty="0" smtClean="0"/>
              <a:t>- délka těla 22 - 27 cm</a:t>
            </a:r>
          </a:p>
          <a:p>
            <a:pPr marL="0" indent="0">
              <a:buNone/>
            </a:pPr>
            <a:r>
              <a:rPr lang="cs-CZ" sz="2400" b="1" dirty="0" smtClean="0"/>
              <a:t>- hmotnost 0,9 - 1 </a:t>
            </a:r>
            <a:r>
              <a:rPr lang="cs-CZ" sz="2400" b="1" dirty="0"/>
              <a:t>kg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výborně vyvinutý čich</a:t>
            </a:r>
          </a:p>
          <a:p>
            <a:pPr marL="0" indent="0">
              <a:buNone/>
            </a:pPr>
            <a:r>
              <a:rPr lang="cs-CZ" sz="2400" b="1" dirty="0" smtClean="0"/>
              <a:t>- dobře plave a šplhá</a:t>
            </a:r>
          </a:p>
          <a:p>
            <a:pPr marL="0" indent="0">
              <a:buNone/>
            </a:pPr>
            <a:r>
              <a:rPr lang="cs-CZ" sz="2400" b="1" dirty="0" smtClean="0"/>
              <a:t>- v případě potřeby rychle běhá</a:t>
            </a:r>
          </a:p>
          <a:p>
            <a:pPr marL="0" indent="0">
              <a:buNone/>
            </a:pPr>
            <a:r>
              <a:rPr lang="cs-CZ" sz="2400" b="1" dirty="0" smtClean="0"/>
              <a:t>- při nebezpečí se svine do klubíčka</a:t>
            </a:r>
          </a:p>
          <a:p>
            <a:pPr marL="0" indent="0">
              <a:buNone/>
            </a:pPr>
            <a:r>
              <a:rPr lang="cs-CZ" sz="2400" b="1" dirty="0" smtClean="0"/>
              <a:t> </a:t>
            </a: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725144"/>
            <a:ext cx="2592288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32856"/>
            <a:ext cx="3583285" cy="4536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6453336"/>
            <a:ext cx="67687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6 	</a:t>
            </a:r>
            <a:r>
              <a:rPr lang="cs-CZ" sz="1200" b="1" dirty="0" smtClean="0">
                <a:solidFill>
                  <a:prstClr val="white"/>
                </a:solidFill>
              </a:rPr>
              <a:t>			             </a:t>
            </a:r>
            <a:r>
              <a:rPr lang="cs-CZ" sz="1200" b="1" dirty="0" smtClean="0"/>
              <a:t>Obrázek </a:t>
            </a:r>
            <a:r>
              <a:rPr lang="cs-CZ" sz="1200" b="1" dirty="0"/>
              <a:t>č</a:t>
            </a:r>
            <a:r>
              <a:rPr lang="cs-CZ" sz="1200" b="1" dirty="0" smtClean="0"/>
              <a:t>. 7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41972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Ježek západní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jeden </a:t>
            </a:r>
            <a:r>
              <a:rPr lang="cs-CZ" sz="2400" b="1" dirty="0"/>
              <a:t>vrh </a:t>
            </a:r>
            <a:r>
              <a:rPr lang="cs-CZ" sz="2400" b="1" dirty="0" smtClean="0"/>
              <a:t>ročně (4 - 9 mláďat)</a:t>
            </a:r>
          </a:p>
          <a:p>
            <a:pPr marL="0" indent="0">
              <a:buNone/>
            </a:pPr>
            <a:r>
              <a:rPr lang="cs-CZ" sz="2400" b="1" dirty="0"/>
              <a:t>- od čenichu k očím tmavý pruh - tvar písmena V 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všežravec - dává přednost živočišné stravě</a:t>
            </a:r>
          </a:p>
          <a:p>
            <a:pPr marL="0" indent="0">
              <a:buNone/>
            </a:pPr>
            <a:r>
              <a:rPr lang="cs-CZ" sz="2400" b="1" dirty="0"/>
              <a:t>- potrava - slimáci, žížaly, brouci, stonožky nebo jiný hmyz</a:t>
            </a:r>
          </a:p>
          <a:p>
            <a:pPr marL="0" indent="0">
              <a:buNone/>
            </a:pPr>
            <a:r>
              <a:rPr lang="cs-CZ" sz="2400" b="1" dirty="0"/>
              <a:t>	    - přiživuje se i žábami, hlodavci, ptáky, vejci, plody </a:t>
            </a:r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67544" y="3861048"/>
            <a:ext cx="3692375" cy="2547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593718" y="3861048"/>
            <a:ext cx="4004305" cy="25477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177136"/>
            <a:ext cx="66967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8 				              Obrázek </a:t>
            </a:r>
            <a:r>
              <a:rPr lang="cs-CZ" sz="1200" b="1" dirty="0">
                <a:solidFill>
                  <a:prstClr val="white"/>
                </a:solidFill>
              </a:rPr>
              <a:t>č. </a:t>
            </a:r>
            <a:r>
              <a:rPr lang="cs-CZ" sz="1200" b="1" dirty="0" smtClean="0">
                <a:solidFill>
                  <a:prstClr val="white"/>
                </a:solidFill>
              </a:rPr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48528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Ježek východní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54461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 smtClean="0"/>
              <a:t>- v ČR kromě západních </a:t>
            </a:r>
            <a:r>
              <a:rPr lang="cs-CZ" sz="2400" b="1" dirty="0"/>
              <a:t>Čech</a:t>
            </a:r>
          </a:p>
          <a:p>
            <a:pPr marL="0" indent="0">
              <a:buNone/>
            </a:pPr>
            <a:r>
              <a:rPr lang="cs-CZ" sz="2400" b="1" dirty="0" smtClean="0"/>
              <a:t>- nemá „brýle“</a:t>
            </a:r>
          </a:p>
          <a:p>
            <a:pPr marL="0" indent="0">
              <a:buNone/>
            </a:pPr>
            <a:r>
              <a:rPr lang="cs-CZ" sz="2400" b="1" dirty="0" smtClean="0"/>
              <a:t>- délka </a:t>
            </a:r>
            <a:r>
              <a:rPr lang="cs-CZ" sz="2400" b="1" dirty="0"/>
              <a:t>těla 170 - 280 </a:t>
            </a:r>
            <a:r>
              <a:rPr lang="cs-CZ" sz="2400" b="1" dirty="0" smtClean="0"/>
              <a:t>mm</a:t>
            </a:r>
          </a:p>
          <a:p>
            <a:pPr marL="0" indent="0">
              <a:buNone/>
            </a:pPr>
            <a:r>
              <a:rPr lang="cs-CZ" sz="2400" b="1" dirty="0" smtClean="0"/>
              <a:t>- hmotnost 240 – 1 200 g</a:t>
            </a:r>
          </a:p>
          <a:p>
            <a:pPr marL="0" indent="0">
              <a:buNone/>
            </a:pPr>
            <a:r>
              <a:rPr lang="cs-CZ" sz="2400" b="1" dirty="0" smtClean="0"/>
              <a:t>- mladí </a:t>
            </a:r>
            <a:r>
              <a:rPr lang="cs-CZ" sz="2400" b="1" dirty="0"/>
              <a:t>jedinci bývají </a:t>
            </a:r>
            <a:r>
              <a:rPr lang="cs-CZ" sz="2400" b="1" dirty="0" smtClean="0"/>
              <a:t>tmavší</a:t>
            </a:r>
          </a:p>
          <a:p>
            <a:pPr marL="0" indent="0">
              <a:buNone/>
            </a:pPr>
            <a:r>
              <a:rPr lang="cs-CZ" sz="2400" b="1" dirty="0" smtClean="0"/>
              <a:t>- ostny umístěny </a:t>
            </a:r>
            <a:r>
              <a:rPr lang="cs-CZ" sz="2400" b="1" dirty="0"/>
              <a:t>všemi </a:t>
            </a:r>
            <a:r>
              <a:rPr lang="cs-CZ" sz="2400" b="1" dirty="0" smtClean="0"/>
              <a:t>směry</a:t>
            </a:r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pl-PL" sz="2400" b="1" dirty="0"/>
          </a:p>
          <a:p>
            <a:pPr marL="0" indent="0">
              <a:buNone/>
            </a:pPr>
            <a:endParaRPr lang="pl-PL" sz="2400" b="1" dirty="0" smtClean="0"/>
          </a:p>
          <a:p>
            <a:pPr marL="0" indent="0">
              <a:buNone/>
            </a:pPr>
            <a:endParaRPr lang="pl-PL" sz="1200" b="1" dirty="0" smtClean="0"/>
          </a:p>
          <a:p>
            <a:pPr marL="0" indent="0">
              <a:buNone/>
            </a:pPr>
            <a:endParaRPr lang="pl-PL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 smtClean="0"/>
              <a:t>potrava - žížaly</a:t>
            </a:r>
            <a:r>
              <a:rPr lang="cs-CZ" sz="2400" b="1" dirty="0"/>
              <a:t>, hmyz, </a:t>
            </a:r>
            <a:r>
              <a:rPr lang="cs-CZ" sz="2400" b="1" dirty="0" smtClean="0"/>
              <a:t>měkkýši, </a:t>
            </a:r>
            <a:r>
              <a:rPr lang="cs-CZ" sz="2400" b="1" dirty="0"/>
              <a:t>občas </a:t>
            </a:r>
            <a:r>
              <a:rPr lang="cs-CZ" sz="2400" b="1" dirty="0" smtClean="0"/>
              <a:t>drobní obratlovci, vejce</a:t>
            </a: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42251"/>
            <a:ext cx="2664296" cy="2007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00125"/>
            <a:ext cx="4389437" cy="48495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5589240"/>
            <a:ext cx="61926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10			                  </a:t>
            </a:r>
            <a:r>
              <a:rPr lang="cs-CZ" sz="1200" b="1" dirty="0">
                <a:solidFill>
                  <a:prstClr val="white"/>
                </a:solidFill>
              </a:rPr>
              <a:t>Obrázek č</a:t>
            </a:r>
            <a:r>
              <a:rPr lang="cs-CZ" sz="1200" b="1" dirty="0" smtClean="0">
                <a:solidFill>
                  <a:prstClr val="white"/>
                </a:solidFill>
              </a:rPr>
              <a:t>. 11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912057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Rejsek malý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733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od </a:t>
            </a:r>
            <a:r>
              <a:rPr lang="cs-CZ" sz="2400" b="1" dirty="0"/>
              <a:t>Irska přes Evropu a Sibiř až na Dálný východ</a:t>
            </a:r>
          </a:p>
          <a:p>
            <a:pPr marL="0" indent="0">
              <a:buNone/>
            </a:pPr>
            <a:r>
              <a:rPr lang="cs-CZ" sz="2400" b="1" dirty="0" smtClean="0"/>
              <a:t>- náš </a:t>
            </a:r>
            <a:r>
              <a:rPr lang="cs-CZ" sz="2400" b="1" dirty="0"/>
              <a:t>nejmenší </a:t>
            </a:r>
            <a:r>
              <a:rPr lang="cs-CZ" sz="2400" b="1" dirty="0" smtClean="0"/>
              <a:t>savec (váží jako </a:t>
            </a:r>
            <a:r>
              <a:rPr lang="cs-CZ" sz="2400" b="1" dirty="0" smtClean="0"/>
              <a:t>kostka cukru) </a:t>
            </a:r>
            <a:endParaRPr lang="cs-CZ" sz="2400" b="1" dirty="0" smtClean="0"/>
          </a:p>
          <a:p>
            <a:pPr marL="0" indent="0">
              <a:buNone/>
            </a:pPr>
            <a:r>
              <a:rPr lang="pl-PL" sz="2400" b="1" dirty="0" smtClean="0"/>
              <a:t>- délka těla 4,3 - </a:t>
            </a:r>
            <a:r>
              <a:rPr lang="pl-PL" sz="2400" b="1" dirty="0"/>
              <a:t>6,4 </a:t>
            </a:r>
            <a:r>
              <a:rPr lang="pl-PL" sz="2400" b="1" dirty="0" smtClean="0"/>
              <a:t>cm </a:t>
            </a:r>
          </a:p>
          <a:p>
            <a:pPr marL="0" indent="0">
              <a:buNone/>
            </a:pPr>
            <a:r>
              <a:rPr lang="pl-PL" sz="2400" b="1" dirty="0" smtClean="0"/>
              <a:t>- délka </a:t>
            </a:r>
            <a:r>
              <a:rPr lang="pl-PL" sz="2400" b="1" dirty="0"/>
              <a:t>ocasu </a:t>
            </a:r>
            <a:r>
              <a:rPr lang="pl-PL" sz="2400" b="1" dirty="0" smtClean="0"/>
              <a:t>3,1 - </a:t>
            </a:r>
            <a:r>
              <a:rPr lang="pl-PL" sz="2400" b="1" dirty="0"/>
              <a:t>4,9 </a:t>
            </a:r>
            <a:r>
              <a:rPr lang="pl-PL" sz="2400" b="1" dirty="0" smtClean="0"/>
              <a:t>cm</a:t>
            </a:r>
            <a:endParaRPr lang="pl-PL" sz="2400" b="1" dirty="0"/>
          </a:p>
          <a:p>
            <a:pPr marL="0" indent="0">
              <a:buNone/>
            </a:pPr>
            <a:r>
              <a:rPr lang="pl-PL" sz="2400" b="1" dirty="0" smtClean="0"/>
              <a:t>- hmotnost </a:t>
            </a:r>
            <a:r>
              <a:rPr lang="pl-PL" sz="2400" b="1" dirty="0"/>
              <a:t>je </a:t>
            </a:r>
            <a:r>
              <a:rPr lang="pl-PL" sz="2400" b="1" dirty="0" smtClean="0"/>
              <a:t>2,5 – 7,5 g</a:t>
            </a:r>
          </a:p>
          <a:p>
            <a:pPr marL="0" indent="0">
              <a:buNone/>
            </a:pPr>
            <a:r>
              <a:rPr lang="pl-PL" sz="2400" b="1" dirty="0" smtClean="0"/>
              <a:t>- délka </a:t>
            </a:r>
            <a:r>
              <a:rPr lang="pl-PL" sz="2400" b="1" dirty="0"/>
              <a:t>života </a:t>
            </a:r>
            <a:r>
              <a:rPr lang="pl-PL" sz="2400" b="1" dirty="0" smtClean="0"/>
              <a:t>asi </a:t>
            </a:r>
            <a:r>
              <a:rPr lang="pl-PL" sz="2400" b="1" dirty="0"/>
              <a:t>1,5 </a:t>
            </a:r>
            <a:r>
              <a:rPr lang="pl-PL" sz="2400" b="1" dirty="0" smtClean="0"/>
              <a:t>roku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několik </a:t>
            </a:r>
            <a:r>
              <a:rPr lang="cs-CZ" sz="2400" b="1" dirty="0"/>
              <a:t>vrhů za rok </a:t>
            </a:r>
            <a:r>
              <a:rPr lang="cs-CZ" sz="2400" b="1" dirty="0" smtClean="0"/>
              <a:t>(každý 2 - </a:t>
            </a:r>
            <a:r>
              <a:rPr lang="cs-CZ" sz="2400" b="1" dirty="0"/>
              <a:t>9 </a:t>
            </a:r>
            <a:r>
              <a:rPr lang="cs-CZ" sz="2400" b="1" dirty="0" smtClean="0"/>
              <a:t>mláďat)</a:t>
            </a:r>
          </a:p>
          <a:p>
            <a:pPr marL="0" indent="0">
              <a:buNone/>
            </a:pPr>
            <a:r>
              <a:rPr lang="pl-PL" sz="2400" b="1" dirty="0"/>
              <a:t>- potrava - pavouci, žížaly, plži a jiní bezobratlí </a:t>
            </a:r>
          </a:p>
          <a:p>
            <a:pPr marL="0" indent="0">
              <a:buNone/>
            </a:pPr>
            <a:r>
              <a:rPr lang="pl-PL" sz="2400" b="1" dirty="0" smtClean="0"/>
              <a:t>- bez </a:t>
            </a:r>
            <a:r>
              <a:rPr lang="pl-PL" sz="2400" b="1" dirty="0"/>
              <a:t>potravy hyne během </a:t>
            </a:r>
            <a:r>
              <a:rPr lang="pl-PL" sz="2400" b="1" dirty="0" smtClean="0"/>
              <a:t>5 - 9 </a:t>
            </a:r>
            <a:r>
              <a:rPr lang="pl-PL" sz="2400" b="1" dirty="0"/>
              <a:t>hodin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475656" y="3933056"/>
            <a:ext cx="1872208" cy="1404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127094"/>
            <a:ext cx="4290053" cy="32175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75656" y="5085184"/>
            <a:ext cx="473731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12                           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13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22104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/>
              <a:t>Rejsek obecný (rejsek </a:t>
            </a:r>
            <a:r>
              <a:rPr lang="cs-CZ" sz="3200" b="1" dirty="0" smtClean="0"/>
              <a:t>lesní, rejsek evropský)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od </a:t>
            </a:r>
            <a:r>
              <a:rPr lang="cs-CZ" sz="2400" b="1" dirty="0"/>
              <a:t>Irska přes Evropu a Sibiř až na Dálný východ</a:t>
            </a:r>
          </a:p>
          <a:p>
            <a:pPr marL="0" indent="0">
              <a:buNone/>
            </a:pPr>
            <a:r>
              <a:rPr lang="cs-CZ" sz="2400" b="1" dirty="0" smtClean="0"/>
              <a:t>- délka těla </a:t>
            </a:r>
            <a:r>
              <a:rPr lang="pt-BR" sz="2400" b="1" dirty="0" smtClean="0"/>
              <a:t>55</a:t>
            </a:r>
            <a:r>
              <a:rPr lang="cs-CZ" sz="2400" b="1" dirty="0" smtClean="0"/>
              <a:t> </a:t>
            </a:r>
            <a:r>
              <a:rPr lang="pt-BR" sz="2400" b="1" dirty="0" smtClean="0"/>
              <a:t>-</a:t>
            </a:r>
            <a:r>
              <a:rPr lang="cs-CZ" sz="2400" b="1" dirty="0" smtClean="0"/>
              <a:t> </a:t>
            </a:r>
            <a:r>
              <a:rPr lang="pt-BR" sz="2400" b="1" dirty="0" smtClean="0"/>
              <a:t>82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pt-BR" sz="2400" b="1" dirty="0" smtClean="0"/>
              <a:t>5</a:t>
            </a:r>
            <a:r>
              <a:rPr lang="cs-CZ" sz="2400" b="1" dirty="0" smtClean="0"/>
              <a:t> </a:t>
            </a:r>
            <a:r>
              <a:rPr lang="pt-BR" sz="2400" b="1" dirty="0" smtClean="0"/>
              <a:t>-</a:t>
            </a:r>
            <a:r>
              <a:rPr lang="cs-CZ" sz="2400" b="1" dirty="0" smtClean="0"/>
              <a:t> </a:t>
            </a:r>
            <a:r>
              <a:rPr lang="pt-BR" sz="2400" b="1" dirty="0" smtClean="0"/>
              <a:t>12 g</a:t>
            </a:r>
            <a:endParaRPr lang="cs-CZ" sz="2400" b="1" dirty="0" smtClean="0"/>
          </a:p>
          <a:p>
            <a:pPr marL="0" indent="0">
              <a:buNone/>
            </a:pPr>
            <a:r>
              <a:rPr lang="pl-PL" sz="2400" b="1" dirty="0" smtClean="0"/>
              <a:t>- ocas 35 - 50 mm</a:t>
            </a:r>
          </a:p>
          <a:p>
            <a:pPr marL="0" indent="0">
              <a:buNone/>
            </a:pPr>
            <a:r>
              <a:rPr lang="cs-CZ" sz="2400" b="1" dirty="0" smtClean="0"/>
              <a:t>- slabý </a:t>
            </a:r>
            <a:r>
              <a:rPr lang="cs-CZ" sz="2400" b="1" dirty="0"/>
              <a:t>zrak </a:t>
            </a: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zjištěn kanibalismus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skvělý čich a sluch (lokalizuje kořist i 12 cm pod půdou)</a:t>
            </a:r>
          </a:p>
          <a:p>
            <a:pPr marL="0" indent="0">
              <a:buNone/>
            </a:pPr>
            <a:r>
              <a:rPr lang="cs-CZ" sz="2400" b="1" dirty="0"/>
              <a:t>- </a:t>
            </a:r>
            <a:r>
              <a:rPr lang="cs-CZ" sz="2400" b="1" dirty="0" smtClean="0"/>
              <a:t>k </a:t>
            </a:r>
            <a:r>
              <a:rPr lang="cs-CZ" sz="2400" b="1" dirty="0"/>
              <a:t>přežití musí žrát každou 2. - 3. hodinu</a:t>
            </a:r>
          </a:p>
          <a:p>
            <a:pPr marL="0" indent="0">
              <a:buNone/>
            </a:pPr>
            <a:r>
              <a:rPr lang="cs-CZ" sz="2400" b="1" dirty="0" smtClean="0"/>
              <a:t>- </a:t>
            </a:r>
            <a:r>
              <a:rPr lang="cs-CZ" sz="2400" b="1" dirty="0"/>
              <a:t>potrava - hmyz, slimáci, pavouci, červi i mršiny obratlovců </a:t>
            </a:r>
          </a:p>
          <a:p>
            <a:endParaRPr lang="cs-CZ" sz="2400" b="1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89040"/>
            <a:ext cx="30319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628800"/>
            <a:ext cx="4500500" cy="360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5013176"/>
            <a:ext cx="56346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>
                <a:solidFill>
                  <a:prstClr val="white"/>
                </a:solidFill>
              </a:rPr>
              <a:t>Obrázek č. 14 			</a:t>
            </a:r>
            <a:r>
              <a:rPr lang="cs-CZ" sz="1200" b="1" dirty="0" smtClean="0"/>
              <a:t>                    Obrázek </a:t>
            </a:r>
            <a:r>
              <a:rPr lang="cs-CZ" sz="1200" b="1" dirty="0"/>
              <a:t>č</a:t>
            </a:r>
            <a:r>
              <a:rPr lang="cs-CZ" sz="1200" b="1" dirty="0" smtClean="0"/>
              <a:t>. 15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2935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Bělozubka nejmenší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/>
              <a:t>- jižní </a:t>
            </a:r>
            <a:r>
              <a:rPr lang="cs-CZ" sz="2400" b="1" dirty="0" smtClean="0"/>
              <a:t>Evropa, Zakavkazsko, Turkmenistán, Afrika</a:t>
            </a:r>
          </a:p>
          <a:p>
            <a:pPr marL="0" indent="0">
              <a:buNone/>
            </a:pPr>
            <a:r>
              <a:rPr lang="cs-CZ" sz="2400" b="1" dirty="0" smtClean="0"/>
              <a:t>- nejmenší známý savec </a:t>
            </a:r>
            <a:r>
              <a:rPr lang="cs-CZ" sz="2400" b="1" dirty="0"/>
              <a:t>podle </a:t>
            </a:r>
            <a:r>
              <a:rPr lang="cs-CZ" sz="2400" b="1" dirty="0" smtClean="0"/>
              <a:t>hmotnosti</a:t>
            </a:r>
          </a:p>
          <a:p>
            <a:pPr marL="0" indent="0">
              <a:buNone/>
            </a:pPr>
            <a:r>
              <a:rPr lang="cs-CZ" sz="2400" b="1" dirty="0" smtClean="0"/>
              <a:t>(nejmenší savec podle velikosti - </a:t>
            </a:r>
            <a:r>
              <a:rPr lang="cs-CZ" sz="2400" b="1" dirty="0"/>
              <a:t>netopýrek </a:t>
            </a:r>
            <a:r>
              <a:rPr lang="cs-CZ" sz="2400" b="1" dirty="0" smtClean="0"/>
              <a:t>thajský)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- délka těla 3</a:t>
            </a:r>
            <a:r>
              <a:rPr lang="pt-BR" sz="2400" b="1" dirty="0" smtClean="0"/>
              <a:t>5</a:t>
            </a:r>
            <a:r>
              <a:rPr lang="cs-CZ" sz="2400" b="1" dirty="0" smtClean="0"/>
              <a:t> </a:t>
            </a:r>
            <a:r>
              <a:rPr lang="pt-BR" sz="2400" b="1" dirty="0" smtClean="0"/>
              <a:t>-</a:t>
            </a:r>
            <a:r>
              <a:rPr lang="cs-CZ" sz="2400" b="1" dirty="0" smtClean="0"/>
              <a:t> 4</a:t>
            </a:r>
            <a:r>
              <a:rPr lang="pt-BR" sz="2400" b="1" dirty="0" smtClean="0"/>
              <a:t>8 </a:t>
            </a:r>
            <a:r>
              <a:rPr lang="cs-CZ" sz="2400" b="1" dirty="0" smtClean="0"/>
              <a:t>cm</a:t>
            </a:r>
          </a:p>
          <a:p>
            <a:pPr marL="0" indent="0">
              <a:buNone/>
            </a:pPr>
            <a:r>
              <a:rPr lang="cs-CZ" sz="2400" b="1" dirty="0" smtClean="0"/>
              <a:t>- hmotnost </a:t>
            </a:r>
            <a:r>
              <a:rPr lang="pt-BR" sz="2400" b="1" dirty="0" smtClean="0"/>
              <a:t>2 g</a:t>
            </a:r>
            <a:endParaRPr lang="cs-CZ" sz="2400" b="1" dirty="0" smtClean="0"/>
          </a:p>
          <a:p>
            <a:pPr marL="0" indent="0">
              <a:buNone/>
            </a:pPr>
            <a:r>
              <a:rPr lang="pl-PL" sz="2400" b="1" dirty="0" smtClean="0"/>
              <a:t>- ocas 324 - 29 m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endParaRPr lang="cs-CZ" sz="24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3586" y="2564904"/>
            <a:ext cx="3152869" cy="4016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421126"/>
            <a:ext cx="4670789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309320"/>
            <a:ext cx="6840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/>
              <a:t>Obrázek č. </a:t>
            </a:r>
            <a:r>
              <a:rPr lang="cs-CZ" sz="1200" b="1" dirty="0" smtClean="0"/>
              <a:t>16 					              </a:t>
            </a:r>
            <a:r>
              <a:rPr lang="cs-CZ" sz="1200" b="1" dirty="0" smtClean="0">
                <a:solidFill>
                  <a:prstClr val="white"/>
                </a:solidFill>
              </a:rPr>
              <a:t>Obrázek </a:t>
            </a:r>
            <a:r>
              <a:rPr lang="cs-CZ" sz="1200" b="1" dirty="0">
                <a:solidFill>
                  <a:prstClr val="white"/>
                </a:solidFill>
              </a:rPr>
              <a:t>č.</a:t>
            </a:r>
            <a:r>
              <a:rPr lang="cs-CZ" sz="1200" b="1" dirty="0" smtClean="0"/>
              <a:t> </a:t>
            </a:r>
            <a:r>
              <a:rPr lang="cs-CZ" sz="1200" b="1" dirty="0" smtClean="0">
                <a:solidFill>
                  <a:schemeClr val="bg1"/>
                </a:solidFill>
              </a:rPr>
              <a:t>17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270115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Krtek obecný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- obvykle 12,5 - 16 cm dlouhý</a:t>
            </a:r>
          </a:p>
          <a:p>
            <a:pPr marL="0" indent="0">
              <a:buNone/>
            </a:pPr>
            <a:r>
              <a:rPr lang="cs-CZ" sz="2400" b="1" dirty="0"/>
              <a:t>- oči malinké (schované v srsti) nebo zakrnělé (přetažené kůží)</a:t>
            </a:r>
          </a:p>
          <a:p>
            <a:pPr marL="0" indent="0">
              <a:buNone/>
            </a:pPr>
            <a:r>
              <a:rPr lang="cs-CZ" sz="2400" b="1" dirty="0"/>
              <a:t>- ušní otvory chráněny kožním valem</a:t>
            </a:r>
          </a:p>
          <a:p>
            <a:pPr marL="0" indent="0">
              <a:buNone/>
            </a:pPr>
            <a:r>
              <a:rPr lang="cs-CZ" sz="2400" b="1" dirty="0" smtClean="0"/>
              <a:t>- délka ocasu 2,3 - 2,8 cm</a:t>
            </a:r>
          </a:p>
          <a:p>
            <a:pPr marL="0" indent="0">
              <a:buNone/>
            </a:pPr>
            <a:r>
              <a:rPr lang="cs-CZ" sz="2400" b="1" dirty="0" smtClean="0"/>
              <a:t>- prsty - silné drápy</a:t>
            </a:r>
          </a:p>
          <a:p>
            <a:pPr marL="0" indent="0">
              <a:buNone/>
            </a:pPr>
            <a:r>
              <a:rPr lang="cs-CZ" sz="2400" b="1" dirty="0" smtClean="0"/>
              <a:t>- nosní otvory naspodu čenichu</a:t>
            </a:r>
          </a:p>
          <a:p>
            <a:pPr marL="0" indent="0">
              <a:buNone/>
            </a:pPr>
            <a:r>
              <a:rPr lang="cs-CZ" sz="2400" b="1" dirty="0" smtClean="0"/>
              <a:t>- samičky menší než samci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517" y="2708920"/>
            <a:ext cx="4314322" cy="3613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181727"/>
            <a:ext cx="3229607" cy="2140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093296"/>
            <a:ext cx="64911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18				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19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12922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Krtek obecný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600" b="1" dirty="0" smtClean="0"/>
              <a:t>- pod největší krtinou (v hloubce 30 - 60 cm) - doupě </a:t>
            </a:r>
          </a:p>
          <a:p>
            <a:pPr marL="0" indent="0">
              <a:buNone/>
            </a:pPr>
            <a:r>
              <a:rPr lang="cs-CZ" sz="2600" b="1" dirty="0" smtClean="0"/>
              <a:t>- velmi vyvinutý hmat, čich a sluch (hledání potravy)</a:t>
            </a:r>
          </a:p>
          <a:p>
            <a:pPr marL="0" indent="0">
              <a:buNone/>
            </a:pPr>
            <a:r>
              <a:rPr lang="cs-CZ" sz="2600" b="1" dirty="0" smtClean="0"/>
              <a:t>- dobře plave</a:t>
            </a:r>
          </a:p>
          <a:p>
            <a:pPr marL="0" indent="0">
              <a:buNone/>
            </a:pPr>
            <a:r>
              <a:rPr lang="cs-CZ" sz="2600" b="1" dirty="0" smtClean="0"/>
              <a:t>- d</a:t>
            </a:r>
            <a:r>
              <a:rPr lang="pt-BR" sz="2600" b="1" dirty="0" smtClean="0"/>
              <a:t>ožívá </a:t>
            </a:r>
            <a:r>
              <a:rPr lang="pt-BR" sz="2600" b="1" dirty="0"/>
              <a:t>se 2 </a:t>
            </a:r>
            <a:r>
              <a:rPr lang="cs-CZ" sz="2600" b="1" dirty="0" smtClean="0"/>
              <a:t>-</a:t>
            </a:r>
            <a:r>
              <a:rPr lang="pt-BR" sz="2600" b="1" dirty="0" smtClean="0"/>
              <a:t> </a:t>
            </a:r>
            <a:r>
              <a:rPr lang="pt-BR" sz="2600" b="1" dirty="0"/>
              <a:t>5 let </a:t>
            </a:r>
            <a:endParaRPr lang="cs-CZ" sz="2600" b="1" dirty="0" smtClean="0"/>
          </a:p>
          <a:p>
            <a:pPr marL="0" indent="0">
              <a:buNone/>
            </a:pPr>
            <a:r>
              <a:rPr lang="cs-CZ" sz="2600" b="1" dirty="0" smtClean="0"/>
              <a:t>- potrava  -  hmyz, dešťovky, ponravy, měkkýši a dokonce i žáby, myši a ještěrky.</a:t>
            </a:r>
          </a:p>
          <a:p>
            <a:pPr marL="0" indent="0">
              <a:buNone/>
            </a:pPr>
            <a:r>
              <a:rPr lang="cs-CZ" sz="2600" b="1" dirty="0" smtClean="0"/>
              <a:t>- v době nouze zásoby žížal (kousne ji do nervového centra a ona ochrne)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20421"/>
            <a:ext cx="2808312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311193"/>
            <a:ext cx="2945727" cy="2353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7" y="6453336"/>
            <a:ext cx="50732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>
                <a:solidFill>
                  <a:prstClr val="white"/>
                </a:solidFill>
              </a:rPr>
              <a:t>Obrázek č. </a:t>
            </a:r>
            <a:r>
              <a:rPr lang="cs-CZ" sz="1200" b="1" dirty="0" smtClean="0">
                <a:solidFill>
                  <a:prstClr val="white"/>
                </a:solidFill>
              </a:rPr>
              <a:t>20 			                        Obrázek </a:t>
            </a:r>
            <a:r>
              <a:rPr lang="cs-CZ" sz="1200" b="1" dirty="0">
                <a:solidFill>
                  <a:prstClr val="white"/>
                </a:solidFill>
              </a:rPr>
              <a:t>č</a:t>
            </a:r>
            <a:r>
              <a:rPr lang="cs-CZ" sz="1200" b="1" dirty="0" smtClean="0">
                <a:solidFill>
                  <a:prstClr val="white"/>
                </a:solidFill>
              </a:rPr>
              <a:t>. 21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91654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r>
              <a:rPr lang="cs-CZ" sz="28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 smtClean="0"/>
              <a:t>Obrázek </a:t>
            </a:r>
            <a:r>
              <a:rPr lang="cs-CZ" sz="1400" b="1" dirty="0"/>
              <a:t>č. </a:t>
            </a:r>
            <a:r>
              <a:rPr lang="cs-CZ" sz="1400" b="1" dirty="0" smtClean="0"/>
              <a:t>1,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 smtClean="0"/>
              <a:t>Hundehalter</a:t>
            </a:r>
            <a:r>
              <a:rPr lang="cs-CZ" sz="1400" b="1" dirty="0"/>
              <a:t>, </a:t>
            </a:r>
            <a:r>
              <a:rPr lang="cs-CZ" sz="1400" b="1" dirty="0" smtClean="0"/>
              <a:t>File:Maulwurf07.JPG</a:t>
            </a:r>
          </a:p>
          <a:p>
            <a:pPr marL="0" indent="0">
              <a:buNone/>
            </a:pPr>
            <a:r>
              <a:rPr lang="cs-CZ" sz="1400" b="1" dirty="0">
                <a:hlinkClick r:id="rId2"/>
              </a:rPr>
              <a:t>http://</a:t>
            </a:r>
            <a:r>
              <a:rPr lang="cs-CZ" sz="1400" b="1" dirty="0" smtClean="0">
                <a:hlinkClick r:id="rId2"/>
              </a:rPr>
              <a:t>commons.wikimedia.org/wiki/File:Maulwurf07.JPG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2, </a:t>
            </a:r>
            <a:r>
              <a:rPr lang="cs-CZ" sz="1400" b="1" dirty="0"/>
              <a:t>[cit. 2013-07-03], Licence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, Nino </a:t>
            </a:r>
            <a:r>
              <a:rPr lang="cs-CZ" sz="1400" b="1" dirty="0" err="1" smtClean="0"/>
              <a:t>Barbieri</a:t>
            </a:r>
            <a:r>
              <a:rPr lang="cs-CZ" sz="1400" b="1" dirty="0"/>
              <a:t>, File:- </a:t>
            </a:r>
            <a:r>
              <a:rPr lang="cs-CZ" sz="1400" b="1" dirty="0" err="1"/>
              <a:t>Erinaceus</a:t>
            </a:r>
            <a:r>
              <a:rPr lang="cs-CZ" sz="1400" b="1" dirty="0"/>
              <a:t> </a:t>
            </a:r>
            <a:r>
              <a:rPr lang="cs-CZ" sz="1400" b="1" dirty="0" err="1"/>
              <a:t>europaeus</a:t>
            </a:r>
            <a:r>
              <a:rPr lang="cs-CZ" sz="1400" b="1" dirty="0"/>
              <a:t> -.</a:t>
            </a:r>
            <a:r>
              <a:rPr lang="cs-CZ" sz="1400" b="1" dirty="0" smtClean="0"/>
              <a:t>jpg</a:t>
            </a:r>
          </a:p>
          <a:p>
            <a:pPr marL="0" indent="0">
              <a:buNone/>
            </a:pPr>
            <a:r>
              <a:rPr lang="cs-CZ" sz="1400" b="1" dirty="0">
                <a:hlinkClick r:id="rId3"/>
              </a:rPr>
              <a:t>http://commons.wikimedia.org/wiki/File:-_Erinaceus_europaeus_-.</a:t>
            </a:r>
            <a:r>
              <a:rPr lang="cs-CZ" sz="1400" b="1" dirty="0" smtClean="0">
                <a:hlinkClick r:id="rId3"/>
              </a:rPr>
              <a:t>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3,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Mikhail</a:t>
            </a:r>
            <a:r>
              <a:rPr lang="cs-CZ" sz="1400" b="1" dirty="0"/>
              <a:t> </a:t>
            </a:r>
            <a:r>
              <a:rPr lang="cs-CZ" sz="1400" b="1" dirty="0" err="1" smtClean="0"/>
              <a:t>Kolesnikov</a:t>
            </a:r>
            <a:r>
              <a:rPr lang="cs-CZ" sz="1400" b="1" dirty="0"/>
              <a:t>, File:Erinaceus </a:t>
            </a:r>
            <a:r>
              <a:rPr lang="cs-CZ" sz="1400" b="1" dirty="0" smtClean="0"/>
              <a:t>roumanicus.jpg</a:t>
            </a:r>
          </a:p>
          <a:p>
            <a:pPr marL="0" indent="0">
              <a:buNone/>
            </a:pPr>
            <a:r>
              <a:rPr lang="cs-CZ" sz="1400" b="1" dirty="0">
                <a:hlinkClick r:id="rId4"/>
              </a:rPr>
              <a:t>http://</a:t>
            </a:r>
            <a:r>
              <a:rPr lang="cs-CZ" sz="1400" b="1" dirty="0" smtClean="0">
                <a:hlinkClick r:id="rId4"/>
              </a:rPr>
              <a:t>commons.wikimedia.org/wiki/File:Erinaceus_roumanicus.jpg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4,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U.S. </a:t>
            </a:r>
            <a:r>
              <a:rPr lang="cs-CZ" sz="1400" b="1" dirty="0" err="1"/>
              <a:t>Fish</a:t>
            </a:r>
            <a:r>
              <a:rPr lang="cs-CZ" sz="1400" b="1" dirty="0"/>
              <a:t> &amp; </a:t>
            </a:r>
            <a:r>
              <a:rPr lang="cs-CZ" sz="1400" b="1" dirty="0" err="1"/>
              <a:t>Wildlife</a:t>
            </a:r>
            <a:r>
              <a:rPr lang="cs-CZ" sz="1400" b="1" dirty="0"/>
              <a:t> </a:t>
            </a:r>
            <a:r>
              <a:rPr lang="cs-CZ" sz="1400" b="1" dirty="0" err="1" smtClean="0"/>
              <a:t>Service</a:t>
            </a:r>
            <a:r>
              <a:rPr lang="cs-CZ" sz="1400" b="1" dirty="0"/>
              <a:t>, File:Dismal </a:t>
            </a:r>
            <a:r>
              <a:rPr lang="cs-CZ" sz="1400" b="1" dirty="0" err="1"/>
              <a:t>Swamp</a:t>
            </a:r>
            <a:r>
              <a:rPr lang="cs-CZ" sz="1400" b="1" dirty="0"/>
              <a:t> </a:t>
            </a:r>
            <a:r>
              <a:rPr lang="cs-CZ" sz="1400" b="1" dirty="0" err="1"/>
              <a:t>southeastern</a:t>
            </a:r>
            <a:r>
              <a:rPr lang="cs-CZ" sz="1400" b="1" dirty="0"/>
              <a:t> </a:t>
            </a:r>
            <a:r>
              <a:rPr lang="cs-CZ" sz="1400" b="1" dirty="0" smtClean="0"/>
              <a:t>shrew.jpg</a:t>
            </a:r>
          </a:p>
          <a:p>
            <a:pPr marL="0" indent="0">
              <a:buNone/>
            </a:pPr>
            <a:r>
              <a:rPr lang="cs-CZ" sz="1400" b="1" dirty="0">
                <a:hlinkClick r:id="rId5"/>
              </a:rPr>
              <a:t>http://</a:t>
            </a:r>
            <a:r>
              <a:rPr lang="cs-CZ" sz="1400" b="1" dirty="0" smtClean="0">
                <a:hlinkClick r:id="rId5"/>
              </a:rPr>
              <a:t>commons.wikimedia.org/wiki/File:Dismal_Swamp_southeastern_shrew.jpg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5</a:t>
            </a:r>
            <a:r>
              <a:rPr lang="cs-CZ" sz="1400" b="1" dirty="0"/>
              <a:t>, [cit. 2013-07-03], </a:t>
            </a:r>
            <a:r>
              <a:rPr lang="cs-CZ" sz="1400" b="1" dirty="0" smtClean="0"/>
              <a:t>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Kenneth </a:t>
            </a:r>
            <a:r>
              <a:rPr lang="cs-CZ" sz="1400" b="1" dirty="0" err="1" smtClean="0"/>
              <a:t>Catania</a:t>
            </a:r>
            <a:r>
              <a:rPr lang="cs-CZ" sz="1400" b="1" dirty="0"/>
              <a:t>, </a:t>
            </a:r>
            <a:r>
              <a:rPr lang="cs-CZ" sz="1400" b="1" dirty="0" smtClean="0"/>
              <a:t>File:ScalopusAquaticus.jpg</a:t>
            </a:r>
          </a:p>
          <a:p>
            <a:pPr marL="0" indent="0">
              <a:buNone/>
            </a:pPr>
            <a:r>
              <a:rPr lang="cs-CZ" sz="1400" b="1" dirty="0">
                <a:hlinkClick r:id="rId6"/>
              </a:rPr>
              <a:t>http://</a:t>
            </a:r>
            <a:r>
              <a:rPr lang="cs-CZ" sz="1400" b="1" dirty="0" smtClean="0">
                <a:hlinkClick r:id="rId6"/>
              </a:rPr>
              <a:t>commons.wikimedia.org/wiki/File:ScalopusAquaticus.jpg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6,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Jürgen</a:t>
            </a:r>
            <a:r>
              <a:rPr lang="cs-CZ" sz="1400" b="1" dirty="0"/>
              <a:t> </a:t>
            </a:r>
            <a:r>
              <a:rPr lang="cs-CZ" sz="1400" b="1" dirty="0" err="1" smtClean="0"/>
              <a:t>Howaldt</a:t>
            </a:r>
            <a:r>
              <a:rPr lang="cs-CZ" sz="1400" b="1" dirty="0"/>
              <a:t>, File:Erinaceus-europaeus </a:t>
            </a:r>
            <a:r>
              <a:rPr lang="cs-CZ" sz="1400" b="1" dirty="0" smtClean="0"/>
              <a:t>2.jpg</a:t>
            </a:r>
          </a:p>
          <a:p>
            <a:pPr marL="0" indent="0">
              <a:buNone/>
            </a:pPr>
            <a:r>
              <a:rPr lang="cs-CZ" sz="1400" b="1" dirty="0">
                <a:hlinkClick r:id="rId7"/>
              </a:rPr>
              <a:t>http://</a:t>
            </a:r>
            <a:r>
              <a:rPr lang="cs-CZ" sz="1400" b="1" dirty="0" smtClean="0">
                <a:hlinkClick r:id="rId7"/>
              </a:rPr>
              <a:t>commons.wikimedia.org/wiki/File:Erinaceus-europaeus_2.jpg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7,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Jürgen</a:t>
            </a:r>
            <a:r>
              <a:rPr lang="cs-CZ" sz="1400" b="1" dirty="0"/>
              <a:t> </a:t>
            </a:r>
            <a:r>
              <a:rPr lang="cs-CZ" sz="1400" b="1" dirty="0" err="1" smtClean="0"/>
              <a:t>Howaldt</a:t>
            </a:r>
            <a:r>
              <a:rPr lang="cs-CZ" sz="1400" b="1" dirty="0"/>
              <a:t>, File:Erinaceus-europaeus </a:t>
            </a:r>
            <a:r>
              <a:rPr lang="cs-CZ" sz="1400" b="1" dirty="0" smtClean="0"/>
              <a:t>3.jpg</a:t>
            </a:r>
          </a:p>
          <a:p>
            <a:pPr marL="0" indent="0">
              <a:buNone/>
            </a:pPr>
            <a:r>
              <a:rPr lang="cs-CZ" sz="1400" b="1" dirty="0">
                <a:hlinkClick r:id="rId8"/>
              </a:rPr>
              <a:t>http://</a:t>
            </a:r>
            <a:r>
              <a:rPr lang="cs-CZ" sz="1400" b="1" dirty="0" smtClean="0">
                <a:hlinkClick r:id="rId8"/>
              </a:rPr>
              <a:t>commons.wikimedia.org/wiki/File:Erinaceus-europaeus_3.jpg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8,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Olaf1541, </a:t>
            </a:r>
            <a:r>
              <a:rPr lang="cs-CZ" sz="1400" b="1" dirty="0" smtClean="0"/>
              <a:t>File:Igel01.jpg</a:t>
            </a:r>
          </a:p>
          <a:p>
            <a:pPr marL="0" indent="0">
              <a:buNone/>
            </a:pPr>
            <a:r>
              <a:rPr lang="cs-CZ" sz="1400" b="1" dirty="0">
                <a:hlinkClick r:id="rId9"/>
              </a:rPr>
              <a:t>http://</a:t>
            </a:r>
            <a:r>
              <a:rPr lang="cs-CZ" sz="1400" b="1" dirty="0" smtClean="0">
                <a:hlinkClick r:id="rId9"/>
              </a:rPr>
              <a:t>commons.wikimedia.org/wiki/File:Igel01.jpg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9,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Calle</a:t>
            </a:r>
            <a:r>
              <a:rPr lang="cs-CZ" sz="1400" b="1" dirty="0"/>
              <a:t> </a:t>
            </a:r>
            <a:r>
              <a:rPr lang="cs-CZ" sz="1400" b="1" dirty="0" err="1" smtClean="0"/>
              <a:t>Eklund</a:t>
            </a:r>
            <a:r>
              <a:rPr lang="cs-CZ" sz="1400" b="1" dirty="0"/>
              <a:t>, File:Erinaceus </a:t>
            </a:r>
            <a:r>
              <a:rPr lang="cs-CZ" sz="1400" b="1" dirty="0" err="1"/>
              <a:t>europaeus</a:t>
            </a:r>
            <a:r>
              <a:rPr lang="cs-CZ" sz="1400" b="1" dirty="0"/>
              <a:t> in </a:t>
            </a:r>
            <a:r>
              <a:rPr lang="cs-CZ" sz="1400" b="1" dirty="0" err="1"/>
              <a:t>Avesta</a:t>
            </a:r>
            <a:r>
              <a:rPr lang="cs-CZ" sz="1400" b="1" dirty="0"/>
              <a:t> </a:t>
            </a:r>
            <a:r>
              <a:rPr lang="cs-CZ" sz="1400" b="1" dirty="0" smtClean="0"/>
              <a:t>02.jpg</a:t>
            </a:r>
          </a:p>
          <a:p>
            <a:pPr marL="0" indent="0">
              <a:buNone/>
            </a:pPr>
            <a:r>
              <a:rPr lang="cs-CZ" sz="1400" b="1" dirty="0">
                <a:hlinkClick r:id="rId10"/>
              </a:rPr>
              <a:t>http://</a:t>
            </a:r>
            <a:r>
              <a:rPr lang="cs-CZ" sz="1400" b="1" dirty="0" smtClean="0">
                <a:hlinkClick r:id="rId10"/>
              </a:rPr>
              <a:t>commons.wikimedia.org/wiki/File:Erinaceus_europaeus_in_Avesta_02.jpg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10, </a:t>
            </a:r>
            <a:r>
              <a:rPr lang="cs-CZ" sz="1400" b="1" dirty="0"/>
              <a:t>[cit. 2013-07-03], Licence </a:t>
            </a:r>
            <a:r>
              <a:rPr lang="cs-CZ" sz="1400" b="1" dirty="0" err="1" smtClean="0"/>
              <a:t>Creative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Commons</a:t>
            </a:r>
            <a:r>
              <a:rPr lang="cs-CZ" sz="1400" b="1" dirty="0" smtClean="0"/>
              <a:t>, </a:t>
            </a:r>
            <a:r>
              <a:rPr lang="cs-CZ" sz="1400" b="1" dirty="0" err="1" smtClean="0"/>
              <a:t>Kallerna</a:t>
            </a:r>
            <a:r>
              <a:rPr lang="cs-CZ" sz="1400" b="1" dirty="0"/>
              <a:t>, File:Erinaceus </a:t>
            </a:r>
            <a:r>
              <a:rPr lang="cs-CZ" sz="1400" b="1" dirty="0" err="1"/>
              <a:t>europaeus</a:t>
            </a:r>
            <a:r>
              <a:rPr lang="cs-CZ" sz="1400" b="1" dirty="0"/>
              <a:t> </a:t>
            </a:r>
            <a:r>
              <a:rPr lang="cs-CZ" sz="1400" b="1" dirty="0" err="1"/>
              <a:t>siili</a:t>
            </a:r>
            <a:r>
              <a:rPr lang="cs-CZ" sz="1400" b="1" dirty="0"/>
              <a:t> </a:t>
            </a:r>
            <a:r>
              <a:rPr lang="cs-CZ" sz="1400" b="1" dirty="0" smtClean="0"/>
              <a:t>kallerna.JPG</a:t>
            </a:r>
          </a:p>
          <a:p>
            <a:pPr marL="0" indent="0">
              <a:buNone/>
            </a:pPr>
            <a:r>
              <a:rPr lang="cs-CZ" sz="1400" b="1" dirty="0">
                <a:hlinkClick r:id="rId11"/>
              </a:rPr>
              <a:t>http://</a:t>
            </a:r>
            <a:r>
              <a:rPr lang="cs-CZ" sz="1400" b="1" dirty="0" smtClean="0">
                <a:hlinkClick r:id="rId11"/>
              </a:rPr>
              <a:t>commons.wikimedia.org/wiki/File:Erinaceus_europaeus_siili_kallerna.JPG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11,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Tomaž</a:t>
            </a:r>
            <a:r>
              <a:rPr lang="cs-CZ" sz="1400" b="1" dirty="0"/>
              <a:t> </a:t>
            </a:r>
            <a:r>
              <a:rPr lang="cs-CZ" sz="1400" b="1" dirty="0" err="1" smtClean="0"/>
              <a:t>Demšar</a:t>
            </a:r>
            <a:r>
              <a:rPr lang="cs-CZ" sz="1400" b="1" dirty="0"/>
              <a:t>, File:Jež </a:t>
            </a:r>
            <a:r>
              <a:rPr lang="cs-CZ" sz="1400" b="1" dirty="0" err="1"/>
              <a:t>Hedgehog</a:t>
            </a:r>
            <a:r>
              <a:rPr lang="cs-CZ" sz="1400" b="1" dirty="0"/>
              <a:t> </a:t>
            </a:r>
            <a:r>
              <a:rPr lang="cs-CZ" sz="1400" b="1" dirty="0" smtClean="0"/>
              <a:t>1.JPG</a:t>
            </a:r>
          </a:p>
          <a:p>
            <a:pPr marL="0" indent="0">
              <a:buNone/>
            </a:pPr>
            <a:r>
              <a:rPr lang="cs-CZ" sz="1400" b="1" dirty="0">
                <a:hlinkClick r:id="rId12"/>
              </a:rPr>
              <a:t>http://</a:t>
            </a:r>
            <a:r>
              <a:rPr lang="cs-CZ" sz="1400" b="1" dirty="0" smtClean="0">
                <a:hlinkClick r:id="rId12"/>
              </a:rPr>
              <a:t>commons.wikimedia.org/wiki/File:Je%C5%BE_Hedgehog_1.JPG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 smtClean="0"/>
              <a:t>Obrázek </a:t>
            </a:r>
            <a:r>
              <a:rPr lang="cs-CZ" sz="1400" b="1" dirty="0"/>
              <a:t>č. </a:t>
            </a:r>
            <a:r>
              <a:rPr lang="cs-CZ" sz="1400" b="1" dirty="0" smtClean="0"/>
              <a:t>12,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Stella </a:t>
            </a:r>
            <a:r>
              <a:rPr lang="cs-CZ" sz="1400" b="1" dirty="0" err="1" smtClean="0"/>
              <a:t>Nutella</a:t>
            </a:r>
            <a:r>
              <a:rPr lang="cs-CZ" sz="1400" b="1" dirty="0"/>
              <a:t>, File:Sorex </a:t>
            </a:r>
            <a:r>
              <a:rPr lang="cs-CZ" sz="1400" b="1" dirty="0" err="1"/>
              <a:t>minutus</a:t>
            </a:r>
            <a:r>
              <a:rPr lang="cs-CZ" sz="1400" b="1" dirty="0"/>
              <a:t> palm.jpg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>
                <a:hlinkClick r:id="rId13"/>
              </a:rPr>
              <a:t>http://</a:t>
            </a:r>
            <a:r>
              <a:rPr lang="cs-CZ" sz="1400" b="1" dirty="0" smtClean="0">
                <a:hlinkClick r:id="rId13"/>
              </a:rPr>
              <a:t>commons.wikimedia.org/wiki/File:Sorex_minutus_palm.jpg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13,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 smtClean="0"/>
              <a:t>, </a:t>
            </a:r>
            <a:r>
              <a:rPr lang="cs-CZ" sz="1400" b="1" dirty="0" err="1" smtClean="0"/>
              <a:t>Salix</a:t>
            </a:r>
            <a:r>
              <a:rPr lang="cs-CZ" sz="1400" b="1" dirty="0"/>
              <a:t>, File:Sorex </a:t>
            </a:r>
            <a:r>
              <a:rPr lang="cs-CZ" sz="1400" b="1" dirty="0" smtClean="0"/>
              <a:t>minutus.jpg</a:t>
            </a:r>
          </a:p>
          <a:p>
            <a:pPr marL="0" indent="0">
              <a:buNone/>
            </a:pPr>
            <a:r>
              <a:rPr lang="cs-CZ" sz="1400" b="1" dirty="0">
                <a:hlinkClick r:id="rId14"/>
              </a:rPr>
              <a:t>http://</a:t>
            </a:r>
            <a:r>
              <a:rPr lang="cs-CZ" sz="1400" b="1" dirty="0" smtClean="0">
                <a:hlinkClick r:id="rId14"/>
              </a:rPr>
              <a:t>commons.wikimedia.org/wiki/File:Sorex_minutus.jpg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14,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</a:t>
            </a:r>
            <a:r>
              <a:rPr lang="cs-CZ" sz="1400" b="1" dirty="0" err="1"/>
              <a:t>Soricida</a:t>
            </a:r>
            <a:r>
              <a:rPr lang="cs-CZ" sz="1400" b="1" dirty="0"/>
              <a:t>, </a:t>
            </a:r>
            <a:r>
              <a:rPr lang="cs-CZ" sz="1400" b="1" dirty="0" smtClean="0"/>
              <a:t>File:Sorex-araneus.jpg</a:t>
            </a:r>
          </a:p>
          <a:p>
            <a:pPr marL="0" indent="0">
              <a:buNone/>
            </a:pPr>
            <a:r>
              <a:rPr lang="cs-CZ" sz="1400" b="1" dirty="0">
                <a:hlinkClick r:id="rId15"/>
              </a:rPr>
              <a:t>http://</a:t>
            </a:r>
            <a:r>
              <a:rPr lang="cs-CZ" sz="1400" b="1" dirty="0" smtClean="0">
                <a:hlinkClick r:id="rId15"/>
              </a:rPr>
              <a:t>commons.wikimedia.org/wiki/File:Sorex-araneus.jpg</a:t>
            </a:r>
            <a:endParaRPr lang="cs-CZ" sz="1400" b="1" dirty="0" smtClean="0"/>
          </a:p>
          <a:p>
            <a:pPr marL="0" indent="0">
              <a:buNone/>
            </a:pPr>
            <a:r>
              <a:rPr lang="cs-CZ" sz="1400" b="1" dirty="0"/>
              <a:t>Obrázek č. </a:t>
            </a:r>
            <a:r>
              <a:rPr lang="cs-CZ" sz="1400" b="1" dirty="0" smtClean="0"/>
              <a:t>15, </a:t>
            </a:r>
            <a:r>
              <a:rPr lang="cs-CZ" sz="1400" b="1" dirty="0"/>
              <a:t>[cit. 2013-07-03], Licence </a:t>
            </a:r>
            <a:r>
              <a:rPr lang="cs-CZ" sz="1400" b="1" dirty="0" err="1"/>
              <a:t>Creative</a:t>
            </a:r>
            <a:r>
              <a:rPr lang="cs-CZ" sz="1400" b="1" dirty="0"/>
              <a:t> </a:t>
            </a:r>
            <a:r>
              <a:rPr lang="cs-CZ" sz="1400" b="1" dirty="0" err="1"/>
              <a:t>Commons</a:t>
            </a:r>
            <a:r>
              <a:rPr lang="cs-CZ" sz="1400" b="1" dirty="0"/>
              <a:t>, Manuel R., File:Sorex </a:t>
            </a:r>
            <a:r>
              <a:rPr lang="cs-CZ" sz="1400" b="1" dirty="0" smtClean="0"/>
              <a:t>araneus2.JPG</a:t>
            </a:r>
          </a:p>
          <a:p>
            <a:pPr marL="0" indent="0">
              <a:buNone/>
            </a:pPr>
            <a:r>
              <a:rPr lang="cs-CZ" sz="1400" b="1" dirty="0">
                <a:hlinkClick r:id="rId16"/>
              </a:rPr>
              <a:t>http://</a:t>
            </a:r>
            <a:r>
              <a:rPr lang="cs-CZ" sz="1400" b="1" dirty="0" smtClean="0">
                <a:hlinkClick r:id="rId16"/>
              </a:rPr>
              <a:t>commons.wikimedia.org/wiki/File:Sorex_araneus2.JPG</a:t>
            </a:r>
            <a:endParaRPr lang="cs-CZ" sz="1400" b="1" dirty="0" smtClean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18570752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336704"/>
          </a:xfr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400" b="1" dirty="0">
                <a:solidFill>
                  <a:prstClr val="black"/>
                </a:solidFill>
              </a:rPr>
              <a:t>Zdroje informací, snímků, citací</a:t>
            </a:r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16, </a:t>
            </a:r>
            <a:r>
              <a:rPr lang="cs-CZ" sz="1200" b="1" dirty="0"/>
              <a:t>[cit. 2013-07-03],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Carlos </a:t>
            </a:r>
            <a:r>
              <a:rPr lang="cs-CZ" sz="1200" b="1" dirty="0" err="1"/>
              <a:t>Bartolomé</a:t>
            </a:r>
            <a:r>
              <a:rPr lang="cs-CZ" sz="1200" b="1" dirty="0"/>
              <a:t> La </a:t>
            </a:r>
            <a:r>
              <a:rPr lang="cs-CZ" sz="1200" b="1" dirty="0" err="1" smtClean="0"/>
              <a:t>Huerta</a:t>
            </a:r>
            <a:r>
              <a:rPr lang="cs-CZ" sz="1200" b="1" dirty="0"/>
              <a:t>, File:Suncus </a:t>
            </a:r>
            <a:r>
              <a:rPr lang="cs-CZ" sz="1200" b="1" dirty="0" err="1"/>
              <a:t>etruscus</a:t>
            </a:r>
            <a:r>
              <a:rPr lang="cs-CZ" sz="1200" b="1" dirty="0"/>
              <a:t> </a:t>
            </a:r>
            <a:r>
              <a:rPr lang="cs-CZ" sz="1200" b="1" dirty="0" err="1"/>
              <a:t>range</a:t>
            </a:r>
            <a:r>
              <a:rPr lang="cs-CZ" sz="1200" b="1" dirty="0"/>
              <a:t> </a:t>
            </a:r>
            <a:r>
              <a:rPr lang="cs-CZ" sz="1200" b="1" dirty="0" smtClean="0"/>
              <a:t>Map.png</a:t>
            </a:r>
          </a:p>
          <a:p>
            <a:pPr marL="0" indent="0">
              <a:buNone/>
            </a:pPr>
            <a:r>
              <a:rPr lang="cs-CZ" sz="1200" b="1" dirty="0">
                <a:hlinkClick r:id="rId2"/>
              </a:rPr>
              <a:t>http://</a:t>
            </a:r>
            <a:r>
              <a:rPr lang="cs-CZ" sz="1200" b="1" dirty="0" smtClean="0">
                <a:hlinkClick r:id="rId2"/>
              </a:rPr>
              <a:t>commons.wikimedia.org/wiki/File:Suncus_etruscus_range_Map.png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17, </a:t>
            </a:r>
            <a:r>
              <a:rPr lang="cs-CZ" sz="1200" b="1" dirty="0"/>
              <a:t>[cit. 2013-07-03],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 smtClean="0"/>
              <a:t>Trebol</a:t>
            </a:r>
            <a:r>
              <a:rPr lang="cs-CZ" sz="1200" b="1" dirty="0"/>
              <a:t>-a, File:Suncus </a:t>
            </a:r>
            <a:r>
              <a:rPr lang="cs-CZ" sz="1200" b="1" dirty="0" err="1"/>
              <a:t>etruscus</a:t>
            </a:r>
            <a:r>
              <a:rPr lang="cs-CZ" sz="1200" b="1" dirty="0"/>
              <a:t> </a:t>
            </a:r>
            <a:r>
              <a:rPr lang="cs-CZ" sz="1200" b="1" dirty="0" smtClean="0"/>
              <a:t>crop.jpg</a:t>
            </a:r>
          </a:p>
          <a:p>
            <a:pPr marL="0" indent="0">
              <a:buNone/>
            </a:pPr>
            <a:r>
              <a:rPr lang="cs-CZ" sz="1200" b="1" dirty="0">
                <a:hlinkClick r:id="rId3"/>
              </a:rPr>
              <a:t>http://</a:t>
            </a:r>
            <a:r>
              <a:rPr lang="cs-CZ" sz="1200" b="1" dirty="0" smtClean="0">
                <a:hlinkClick r:id="rId3"/>
              </a:rPr>
              <a:t>commons.wikimedia.org/wiki/File:Suncus_etruscus_crop.jpg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18, </a:t>
            </a:r>
            <a:r>
              <a:rPr lang="cs-CZ" sz="1200" b="1" dirty="0"/>
              <a:t>[cit. 2013-07-03],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</a:t>
            </a:r>
            <a:r>
              <a:rPr lang="cs-CZ" sz="1200" b="1" dirty="0" err="1"/>
              <a:t>Chermundy</a:t>
            </a:r>
            <a:r>
              <a:rPr lang="cs-CZ" sz="1200" b="1" dirty="0"/>
              <a:t>, File:European Mole area.png</a:t>
            </a:r>
          </a:p>
          <a:p>
            <a:pPr marL="0" indent="0">
              <a:buNone/>
            </a:pPr>
            <a:r>
              <a:rPr lang="cs-CZ" sz="1200" b="1" dirty="0">
                <a:hlinkClick r:id="rId4"/>
              </a:rPr>
              <a:t>http://</a:t>
            </a:r>
            <a:r>
              <a:rPr lang="cs-CZ" sz="1200" b="1" dirty="0" smtClean="0">
                <a:hlinkClick r:id="rId4"/>
              </a:rPr>
              <a:t>commons.wikimedia.org/wiki/File:European_Mole_area.png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19, </a:t>
            </a:r>
            <a:r>
              <a:rPr lang="cs-CZ" sz="1200" b="1" dirty="0"/>
              <a:t>[cit. 2013-07-03],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Michael David </a:t>
            </a:r>
            <a:r>
              <a:rPr lang="cs-CZ" sz="1200" b="1" dirty="0" err="1" smtClean="0"/>
              <a:t>Hill</a:t>
            </a:r>
            <a:r>
              <a:rPr lang="cs-CZ" sz="1200" b="1" dirty="0"/>
              <a:t>, File:Close-up </a:t>
            </a:r>
            <a:r>
              <a:rPr lang="cs-CZ" sz="1200" b="1" dirty="0" err="1"/>
              <a:t>of</a:t>
            </a:r>
            <a:r>
              <a:rPr lang="cs-CZ" sz="1200" b="1" dirty="0"/>
              <a:t> </a:t>
            </a:r>
            <a:r>
              <a:rPr lang="cs-CZ" sz="1200" b="1" dirty="0" smtClean="0"/>
              <a:t>mole.jpg</a:t>
            </a:r>
          </a:p>
          <a:p>
            <a:pPr marL="0" indent="0">
              <a:buNone/>
            </a:pPr>
            <a:r>
              <a:rPr lang="cs-CZ" sz="1200" b="1" dirty="0" smtClean="0">
                <a:hlinkClick r:id="rId5"/>
              </a:rPr>
              <a:t>http</a:t>
            </a:r>
            <a:r>
              <a:rPr lang="cs-CZ" sz="1200" b="1" dirty="0">
                <a:hlinkClick r:id="rId5"/>
              </a:rPr>
              <a:t>://</a:t>
            </a:r>
            <a:r>
              <a:rPr lang="cs-CZ" sz="1200" b="1" dirty="0" smtClean="0">
                <a:hlinkClick r:id="rId5"/>
              </a:rPr>
              <a:t>commons.wikimedia.org/wiki/File:Close-up_of_mole.jpg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/>
              <a:t>Obrázek č. </a:t>
            </a:r>
            <a:r>
              <a:rPr lang="cs-CZ" sz="1200" b="1" dirty="0" smtClean="0"/>
              <a:t>20, </a:t>
            </a:r>
            <a:r>
              <a:rPr lang="cs-CZ" sz="1200" b="1" dirty="0"/>
              <a:t>[cit. 2013-07-03], 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PRA, File:Taupinières - </a:t>
            </a:r>
            <a:r>
              <a:rPr lang="cs-CZ" sz="1200" b="1" dirty="0" smtClean="0"/>
              <a:t>Mole-hills.jpg</a:t>
            </a:r>
          </a:p>
          <a:p>
            <a:pPr marL="0" indent="0">
              <a:buNone/>
            </a:pPr>
            <a:r>
              <a:rPr lang="cs-CZ" sz="1200" b="1" dirty="0">
                <a:hlinkClick r:id="rId6"/>
              </a:rPr>
              <a:t>http://commons.wikimedia.org/wiki/File:Taupini%C3%A8res_-_</a:t>
            </a:r>
            <a:r>
              <a:rPr lang="cs-CZ" sz="1200" b="1" dirty="0" smtClean="0">
                <a:hlinkClick r:id="rId6"/>
              </a:rPr>
              <a:t>Mole-hills.jpg</a:t>
            </a:r>
            <a:endParaRPr lang="cs-CZ" sz="1200" b="1" dirty="0" smtClean="0"/>
          </a:p>
          <a:p>
            <a:pPr marL="0" indent="0">
              <a:buNone/>
            </a:pPr>
            <a:r>
              <a:rPr lang="cs-CZ" sz="1200" b="1" dirty="0" smtClean="0"/>
              <a:t>Obrázek </a:t>
            </a:r>
            <a:r>
              <a:rPr lang="cs-CZ" sz="1200" b="1" dirty="0"/>
              <a:t>č. </a:t>
            </a:r>
            <a:r>
              <a:rPr lang="cs-CZ" sz="1200" b="1" dirty="0" smtClean="0"/>
              <a:t>21, </a:t>
            </a:r>
            <a:r>
              <a:rPr lang="cs-CZ" sz="1200" b="1" dirty="0"/>
              <a:t>[cit. </a:t>
            </a:r>
            <a:r>
              <a:rPr lang="cs-CZ" sz="1200" b="1" dirty="0" smtClean="0"/>
              <a:t>2013-07-03], </a:t>
            </a:r>
            <a:r>
              <a:rPr lang="cs-CZ" sz="1200" b="1" dirty="0"/>
              <a:t>Licence </a:t>
            </a:r>
            <a:r>
              <a:rPr lang="cs-CZ" sz="1200" b="1" dirty="0" err="1"/>
              <a:t>Creative</a:t>
            </a:r>
            <a:r>
              <a:rPr lang="cs-CZ" sz="1200" b="1" dirty="0"/>
              <a:t> </a:t>
            </a:r>
            <a:r>
              <a:rPr lang="cs-CZ" sz="1200" b="1" dirty="0" err="1"/>
              <a:t>Commons</a:t>
            </a:r>
            <a:r>
              <a:rPr lang="cs-CZ" sz="1200" b="1" dirty="0"/>
              <a:t>, Stanislaw </a:t>
            </a:r>
            <a:r>
              <a:rPr lang="cs-CZ" sz="1200" b="1" dirty="0" err="1" smtClean="0"/>
              <a:t>Szydlo</a:t>
            </a:r>
            <a:r>
              <a:rPr lang="cs-CZ" sz="1200" b="1" dirty="0"/>
              <a:t>, File:Kret </a:t>
            </a:r>
            <a:r>
              <a:rPr lang="cs-CZ" sz="1200" b="1" dirty="0" smtClean="0"/>
              <a:t>mole.jpg</a:t>
            </a:r>
          </a:p>
          <a:p>
            <a:pPr marL="0" indent="0">
              <a:buNone/>
            </a:pPr>
            <a:r>
              <a:rPr lang="cs-CZ" sz="1200" b="1" dirty="0">
                <a:hlinkClick r:id="rId7"/>
              </a:rPr>
              <a:t>http://</a:t>
            </a:r>
            <a:r>
              <a:rPr lang="cs-CZ" sz="1200" b="1" dirty="0" smtClean="0">
                <a:hlinkClick r:id="rId7"/>
              </a:rPr>
              <a:t>commons.wikimedia.org/wiki/File:Kret_mole.jpg</a:t>
            </a:r>
            <a:endParaRPr lang="cs-CZ" sz="1200" b="1" dirty="0" smtClean="0"/>
          </a:p>
          <a:p>
            <a:pPr marL="0" indent="0">
              <a:buNone/>
            </a:pPr>
            <a:endParaRPr lang="cs-CZ" sz="1200" b="1" dirty="0" smtClean="0"/>
          </a:p>
          <a:p>
            <a:pPr marL="0" indent="0">
              <a:buNone/>
            </a:pPr>
            <a:endParaRPr lang="cs-CZ" sz="1400" b="1" dirty="0" smtClean="0"/>
          </a:p>
          <a:p>
            <a:pPr marL="0" indent="0">
              <a:buNone/>
            </a:pP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90204483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/>
              <a:t>K O N E C</a:t>
            </a:r>
            <a:endParaRPr lang="cs-CZ" b="1"/>
          </a:p>
        </p:txBody>
      </p:sp>
    </p:spTree>
    <p:extLst>
      <p:ext uri="{BB962C8B-B14F-4D97-AF65-F5344CB8AC3E}">
        <p14:creationId xmlns:p14="http://schemas.microsoft.com/office/powerpoint/2010/main" val="355475634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1124</Words>
  <Application>Microsoft Office PowerPoint</Application>
  <PresentationFormat>Předvádění na obrazovce (4:3)</PresentationFormat>
  <Paragraphs>229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1_Motiv systému Office</vt:lpstr>
      <vt:lpstr>2_Motiv systému Office</vt:lpstr>
      <vt:lpstr>Prezentace aplikace PowerPoint</vt:lpstr>
      <vt:lpstr>Prezentace aplikace PowerPoint</vt:lpstr>
      <vt:lpstr>Přírodopis 8. třída ZOOLOGIE </vt:lpstr>
      <vt:lpstr>Hmyzožravci</vt:lpstr>
      <vt:lpstr>Hmyzožravci</vt:lpstr>
      <vt:lpstr>Ježek západní</vt:lpstr>
      <vt:lpstr>Ježek západní</vt:lpstr>
      <vt:lpstr>Ježek východní</vt:lpstr>
      <vt:lpstr>Rejsek malý</vt:lpstr>
      <vt:lpstr>Rejsek obecný (rejsek lesní, rejsek evropský) </vt:lpstr>
      <vt:lpstr>Bělozubka nejmenší</vt:lpstr>
      <vt:lpstr>Krtek obecný</vt:lpstr>
      <vt:lpstr>Krtek obecný</vt:lpstr>
      <vt:lpstr>Prezentace aplikace PowerPoint</vt:lpstr>
      <vt:lpstr>Prezentace aplikace PowerPoint</vt:lpstr>
      <vt:lpstr>K O N E 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Pepa</dc:creator>
  <cp:lastModifiedBy>Pepa</cp:lastModifiedBy>
  <cp:revision>34</cp:revision>
  <dcterms:created xsi:type="dcterms:W3CDTF">2014-01-05T08:18:25Z</dcterms:created>
  <dcterms:modified xsi:type="dcterms:W3CDTF">2015-05-03T12:51:05Z</dcterms:modified>
</cp:coreProperties>
</file>