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68" r:id="rId4"/>
    <p:sldId id="257" r:id="rId5"/>
    <p:sldId id="258" r:id="rId6"/>
    <p:sldId id="265" r:id="rId7"/>
    <p:sldId id="264" r:id="rId8"/>
    <p:sldId id="263" r:id="rId9"/>
    <p:sldId id="266" r:id="rId10"/>
    <p:sldId id="25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75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473457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8402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840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026342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431006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359487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863688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060586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933455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093489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67278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963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olingen_-_Fauna_-_Oryctolagus_cuniculus_01_ies.jpg" TargetMode="External"/><Relationship Id="rId3" Type="http://schemas.openxmlformats.org/officeDocument/2006/relationships/hyperlink" Target="http://commons.wikimedia.org/wiki/File:RabbitMyxomatoseHead.JPG" TargetMode="External"/><Relationship Id="rId7" Type="http://schemas.openxmlformats.org/officeDocument/2006/relationships/hyperlink" Target="http://commons.wikimedia.org/wiki/File:Feldhase_078-11.06.08.jpg" TargetMode="External"/><Relationship Id="rId2" Type="http://schemas.openxmlformats.org/officeDocument/2006/relationships/hyperlink" Target="http://commons.wikimedia.org/wiki/File:European_Hare_2012-07-30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own_hares_-_geograph.org.uk_-_756218.jpg" TargetMode="External"/><Relationship Id="rId11" Type="http://schemas.openxmlformats.org/officeDocument/2006/relationships/hyperlink" Target="http://commons.wikimedia.org/wiki/File:Arctic_Hare_Lepus_arcticus.jpg" TargetMode="External"/><Relationship Id="rId5" Type="http://schemas.openxmlformats.org/officeDocument/2006/relationships/hyperlink" Target="http://commons.wikimedia.org/wiki/File:Lange_Ohren_Feldhase.JPG" TargetMode="External"/><Relationship Id="rId10" Type="http://schemas.openxmlformats.org/officeDocument/2006/relationships/hyperlink" Target="http://commons.wikimedia.org/wiki/File:Arctic_hare.jpg" TargetMode="External"/><Relationship Id="rId4" Type="http://schemas.openxmlformats.org/officeDocument/2006/relationships/hyperlink" Target="http://cs.wikipedia.org/wiki/Soubor:Himalayan_Pika.JPG" TargetMode="External"/><Relationship Id="rId9" Type="http://schemas.openxmlformats.org/officeDocument/2006/relationships/hyperlink" Target="http://commons.wikimedia.org/wiki/File:Oryctolagus_cuniculus_00003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5007118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VY_32_INOVACE_219_Savci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93648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543250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Zajíci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1683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ZAJÍCI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Zajíci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748464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horní řezáky pokryté </a:t>
            </a:r>
            <a:r>
              <a:rPr lang="cs-CZ" sz="2400" b="1" dirty="0"/>
              <a:t>sklovinou po celém povrchu zubu, </a:t>
            </a:r>
            <a:r>
              <a:rPr lang="cs-CZ" sz="2400" b="1" dirty="0" smtClean="0"/>
              <a:t>dorůstají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druhý </a:t>
            </a:r>
            <a:r>
              <a:rPr lang="cs-CZ" sz="2400" b="1" dirty="0"/>
              <a:t>pár řezáků </a:t>
            </a:r>
            <a:r>
              <a:rPr lang="cs-CZ" sz="2400" b="1" dirty="0" smtClean="0"/>
              <a:t>za </a:t>
            </a:r>
            <a:r>
              <a:rPr lang="cs-CZ" sz="2400" b="1" dirty="0"/>
              <a:t>prvními zuby</a:t>
            </a:r>
          </a:p>
          <a:p>
            <a:pPr marL="0" indent="0">
              <a:buNone/>
            </a:pPr>
            <a:r>
              <a:rPr lang="cs-CZ" sz="2400" b="1" dirty="0" smtClean="0"/>
              <a:t>- šourek umístěný </a:t>
            </a:r>
            <a:r>
              <a:rPr lang="cs-CZ" sz="2400" b="1" dirty="0"/>
              <a:t>před </a:t>
            </a:r>
            <a:r>
              <a:rPr lang="cs-CZ" sz="2400" b="1" dirty="0" smtClean="0"/>
              <a:t>penisem (jen zajíci a vačnatci)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býložravci, neumí trávit vlákninu</a:t>
            </a:r>
          </a:p>
          <a:p>
            <a:pPr marL="0" indent="0">
              <a:buNone/>
            </a:pPr>
            <a:r>
              <a:rPr lang="cs-CZ" sz="2400" b="1" dirty="0" smtClean="0"/>
              <a:t>- ve </a:t>
            </a:r>
            <a:r>
              <a:rPr lang="cs-CZ" sz="2400" b="1" dirty="0"/>
              <a:t>střevech </a:t>
            </a:r>
            <a:r>
              <a:rPr lang="cs-CZ" sz="2400" b="1" dirty="0" smtClean="0"/>
              <a:t>se tvoří natrávená </a:t>
            </a:r>
            <a:r>
              <a:rPr lang="cs-CZ" sz="2400" b="1" dirty="0"/>
              <a:t>směs, kterou </a:t>
            </a:r>
            <a:r>
              <a:rPr lang="cs-CZ" sz="2400" b="1" dirty="0" smtClean="0"/>
              <a:t>znovu požírají</a:t>
            </a:r>
            <a:r>
              <a:rPr lang="cs-CZ" sz="2400" b="1" dirty="0"/>
              <a:t>, </a:t>
            </a:r>
            <a:r>
              <a:rPr lang="cs-CZ" sz="2400" b="1" dirty="0" smtClean="0"/>
              <a:t>potom </a:t>
            </a:r>
            <a:r>
              <a:rPr lang="cs-CZ" sz="2400" b="1" dirty="0"/>
              <a:t>teprve </a:t>
            </a:r>
            <a:r>
              <a:rPr lang="cs-CZ" sz="2400" b="1" dirty="0" smtClean="0"/>
              <a:t>tvrdé </a:t>
            </a:r>
            <a:r>
              <a:rPr lang="cs-CZ" sz="2400" b="1" dirty="0"/>
              <a:t>bobky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42450"/>
            <a:ext cx="3778073" cy="287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42450"/>
            <a:ext cx="3533774" cy="2871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5786" y="5072074"/>
            <a:ext cx="58579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				        Obrázek č.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760922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Zajíci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748464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všech kontinentech kromě </a:t>
            </a:r>
            <a:r>
              <a:rPr lang="cs-CZ" sz="2400" b="1" dirty="0" smtClean="0"/>
              <a:t>Antarktidy</a:t>
            </a:r>
          </a:p>
          <a:p>
            <a:pPr marL="0" indent="0">
              <a:buNone/>
            </a:pPr>
            <a:r>
              <a:rPr lang="cs-CZ" sz="2400" b="1" dirty="0" smtClean="0"/>
              <a:t>- problematické zařazení do zoologického systému</a:t>
            </a:r>
          </a:p>
          <a:p>
            <a:pPr marL="0" indent="0">
              <a:buNone/>
            </a:pPr>
            <a:r>
              <a:rPr lang="cs-CZ" sz="2400" b="1" dirty="0"/>
              <a:t>- nápadně </a:t>
            </a:r>
            <a:r>
              <a:rPr lang="cs-CZ" sz="2400" b="1" dirty="0" smtClean="0"/>
              <a:t>podobní </a:t>
            </a:r>
            <a:r>
              <a:rPr lang="cs-CZ" sz="2400" b="1" dirty="0"/>
              <a:t>hlodavcům </a:t>
            </a:r>
            <a:r>
              <a:rPr lang="cs-CZ" sz="2400" b="1" dirty="0" smtClean="0"/>
              <a:t>(do 20. stol. řazeni do </a:t>
            </a:r>
            <a:r>
              <a:rPr lang="cs-CZ" sz="2400" b="1" dirty="0"/>
              <a:t>tohoto </a:t>
            </a:r>
            <a:r>
              <a:rPr lang="cs-CZ" sz="2400" b="1" dirty="0" smtClean="0"/>
              <a:t>řádu)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příbuznost k hmyzožravcům, primátům, nyní k </a:t>
            </a:r>
            <a:r>
              <a:rPr lang="cs-CZ" sz="2400" b="1" dirty="0" err="1" smtClean="0"/>
              <a:t>prakopytníkům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l-PL" sz="2400" b="1" dirty="0" smtClean="0"/>
              <a:t>zástupci - králíci</a:t>
            </a:r>
            <a:r>
              <a:rPr lang="pl-PL" sz="2400" b="1" dirty="0"/>
              <a:t>, zajíci a pišťuchy 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16242"/>
            <a:ext cx="4194043" cy="3145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416242"/>
            <a:ext cx="4194043" cy="3145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4282" y="6357958"/>
            <a:ext cx="692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</a:t>
            </a:r>
            <a:r>
              <a:rPr lang="cs-CZ" sz="1200" b="1" dirty="0" smtClean="0">
                <a:solidFill>
                  <a:prstClr val="white"/>
                </a:solidFill>
              </a:rPr>
              <a:t> 				                         Obrázek č. 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5349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Zajíc polní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velikost těla 50 </a:t>
            </a:r>
            <a:r>
              <a:rPr lang="cs-CZ" sz="2400" b="1" dirty="0"/>
              <a:t>- 70 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mezi 2,5 - 6,5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běhá rychlostí </a:t>
            </a:r>
            <a:r>
              <a:rPr lang="cs-CZ" sz="2400" b="1" dirty="0"/>
              <a:t>40 km/h </a:t>
            </a:r>
            <a:r>
              <a:rPr lang="cs-CZ" sz="2400" b="1" dirty="0" smtClean="0"/>
              <a:t>(v </a:t>
            </a:r>
            <a:r>
              <a:rPr lang="cs-CZ" sz="2400" b="1" dirty="0"/>
              <a:t>nebezpečí až 74 </a:t>
            </a:r>
            <a:r>
              <a:rPr lang="cs-CZ" sz="2400" b="1" dirty="0" smtClean="0"/>
              <a:t>km/h)</a:t>
            </a:r>
          </a:p>
          <a:p>
            <a:pPr marL="0" indent="0">
              <a:buNone/>
            </a:pPr>
            <a:r>
              <a:rPr lang="cs-CZ" sz="2400" b="1" dirty="0" smtClean="0"/>
              <a:t>- rychlejší </a:t>
            </a:r>
            <a:r>
              <a:rPr lang="cs-CZ" sz="2400" b="1" dirty="0"/>
              <a:t>při běhu do kopce, </a:t>
            </a:r>
            <a:r>
              <a:rPr lang="cs-CZ" sz="2400" b="1" dirty="0" smtClean="0"/>
              <a:t>kličkuje</a:t>
            </a:r>
          </a:p>
          <a:p>
            <a:pPr marL="0" indent="0">
              <a:buNone/>
            </a:pPr>
            <a:r>
              <a:rPr lang="cs-CZ" sz="2400" b="1" dirty="0" smtClean="0"/>
              <a:t>- oči </a:t>
            </a:r>
            <a:r>
              <a:rPr lang="cs-CZ" sz="2400" b="1" dirty="0"/>
              <a:t>umístěné po stranách hlavy umožňují zorné pole </a:t>
            </a:r>
            <a:r>
              <a:rPr lang="cs-CZ" sz="2400" b="1" dirty="0" smtClean="0"/>
              <a:t>až 360°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vyvinutý sluch, hmat </a:t>
            </a:r>
            <a:r>
              <a:rPr lang="cs-CZ" sz="2400" b="1" dirty="0"/>
              <a:t>a čich</a:t>
            </a:r>
          </a:p>
          <a:p>
            <a:pPr marL="0" indent="0">
              <a:buNone/>
            </a:pPr>
            <a:r>
              <a:rPr lang="cs-CZ" sz="2400" b="1" dirty="0" smtClean="0"/>
              <a:t>- v nouzi plave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268203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7224" y="6286520"/>
            <a:ext cx="55721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5</a:t>
            </a:r>
            <a:r>
              <a:rPr lang="cs-CZ" sz="1200" b="1" dirty="0" smtClean="0">
                <a:solidFill>
                  <a:schemeClr val="bg1"/>
                </a:solidFill>
              </a:rPr>
              <a:t> 				                   Obrázek č.</a:t>
            </a:r>
            <a:r>
              <a:rPr lang="cs-CZ" sz="1200" b="1" dirty="0" smtClean="0">
                <a:solidFill>
                  <a:prstClr val="white"/>
                </a:solidFill>
              </a:rPr>
              <a:t>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4397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Králík divoký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původně </a:t>
            </a:r>
            <a:r>
              <a:rPr lang="cs-CZ" sz="2400" b="1" dirty="0"/>
              <a:t>jihoevropský druh </a:t>
            </a:r>
            <a:r>
              <a:rPr lang="cs-CZ" sz="2400" b="1" dirty="0" smtClean="0"/>
              <a:t>králíka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introdukován</a:t>
            </a:r>
            <a:r>
              <a:rPr lang="cs-CZ" sz="2400" b="1" dirty="0" smtClean="0"/>
              <a:t> </a:t>
            </a:r>
            <a:r>
              <a:rPr lang="cs-CZ" sz="2400" b="1" dirty="0"/>
              <a:t>do řady </a:t>
            </a:r>
            <a:r>
              <a:rPr lang="cs-CZ" sz="2400" b="1" dirty="0" smtClean="0"/>
              <a:t>zemí</a:t>
            </a:r>
            <a:r>
              <a:rPr lang="cs-CZ" sz="2400" b="1" dirty="0"/>
              <a:t>, </a:t>
            </a:r>
            <a:r>
              <a:rPr lang="cs-CZ" sz="2400" b="1" dirty="0" smtClean="0"/>
              <a:t>někdy s katastrofálními následky </a:t>
            </a:r>
          </a:p>
          <a:p>
            <a:pPr marL="0" indent="0">
              <a:buNone/>
            </a:pPr>
            <a:r>
              <a:rPr lang="cs-CZ" sz="2400" b="1" dirty="0" smtClean="0"/>
              <a:t>(Austrálie)</a:t>
            </a:r>
          </a:p>
          <a:p>
            <a:pPr marL="0" indent="0">
              <a:buNone/>
            </a:pPr>
            <a:r>
              <a:rPr lang="pl-PL" sz="2400" b="1" dirty="0" smtClean="0"/>
              <a:t>- velikost těla </a:t>
            </a:r>
            <a:r>
              <a:rPr lang="pl-PL" sz="2400" b="1" dirty="0"/>
              <a:t>40-50 </a:t>
            </a:r>
            <a:r>
              <a:rPr lang="pl-PL" sz="2400" b="1" dirty="0" smtClean="0"/>
              <a:t>cm</a:t>
            </a:r>
          </a:p>
          <a:p>
            <a:pPr marL="0" indent="0">
              <a:buNone/>
            </a:pPr>
            <a:r>
              <a:rPr lang="pl-PL" sz="2400" b="1" dirty="0" smtClean="0"/>
              <a:t>- ocásek do </a:t>
            </a:r>
            <a:r>
              <a:rPr lang="pl-PL" sz="2400" b="1" dirty="0"/>
              <a:t>6 </a:t>
            </a:r>
            <a:r>
              <a:rPr lang="pl-PL" sz="2400" b="1" dirty="0" smtClean="0"/>
              <a:t>cm</a:t>
            </a:r>
          </a:p>
          <a:p>
            <a:pPr marL="0" indent="0">
              <a:buNone/>
            </a:pPr>
            <a:r>
              <a:rPr lang="pl-PL" sz="2400" b="1" dirty="0" smtClean="0"/>
              <a:t>- hmotnost do </a:t>
            </a:r>
            <a:r>
              <a:rPr lang="pl-PL" sz="2400" b="1" dirty="0"/>
              <a:t>2,5 </a:t>
            </a:r>
            <a:r>
              <a:rPr lang="pl-PL" sz="2400" b="1" dirty="0" smtClean="0"/>
              <a:t>kg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2400" b="1" dirty="0" smtClean="0"/>
              <a:t>- žije </a:t>
            </a:r>
            <a:r>
              <a:rPr lang="cs-CZ" sz="2400" b="1" dirty="0"/>
              <a:t>v koloniích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974" y="2132856"/>
            <a:ext cx="3348372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345854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7224" y="5929330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6" y="6357958"/>
            <a:ext cx="1714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6494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Zajíc polární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/>
              <a:t>tundra </a:t>
            </a:r>
            <a:r>
              <a:rPr lang="cs-CZ" sz="2400" b="1" dirty="0" smtClean="0"/>
              <a:t>Grónska, severní části Kanady a Aljašky.</a:t>
            </a:r>
          </a:p>
          <a:p>
            <a:pPr marL="0" indent="0">
              <a:buNone/>
            </a:pPr>
            <a:r>
              <a:rPr lang="pl-PL" sz="2400" b="1" dirty="0" smtClean="0"/>
              <a:t>- velikost těla 55 - 70 cm</a:t>
            </a:r>
          </a:p>
          <a:p>
            <a:pPr marL="0" indent="0">
              <a:buNone/>
            </a:pPr>
            <a:r>
              <a:rPr lang="pl-PL" sz="2400" b="1" dirty="0" smtClean="0"/>
              <a:t>- hmotnost do 4 - 5,5 kg</a:t>
            </a:r>
            <a:endParaRPr lang="cs-CZ" sz="2400" b="1" dirty="0"/>
          </a:p>
          <a:p>
            <a:pPr>
              <a:buNone/>
            </a:pPr>
            <a:r>
              <a:rPr lang="cs-CZ" sz="2400" b="1" dirty="0" smtClean="0"/>
              <a:t>- vzhledem k velikosti těla má menší uši</a:t>
            </a:r>
          </a:p>
          <a:p>
            <a:pPr>
              <a:buNone/>
            </a:pPr>
            <a:r>
              <a:rPr lang="cs-CZ" sz="2400" b="1" dirty="0" smtClean="0"/>
              <a:t>- v zimě mu zbělá srst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2400" b="1" dirty="0" smtClean="0"/>
              <a:t>- potrava - zdřevnatělé rostliny, pupeny, lesní plody, listy, tráva </a:t>
            </a:r>
          </a:p>
          <a:p>
            <a:pPr marL="0" indent="0">
              <a:buNone/>
            </a:pPr>
            <a:r>
              <a:rPr lang="cs-CZ" sz="2400" b="1" dirty="0" smtClean="0"/>
              <a:t>- výborný čich (rostliny vyhrabe i pod </a:t>
            </a:r>
            <a:r>
              <a:rPr lang="cs-CZ" sz="2400" b="1" dirty="0" smtClean="0"/>
              <a:t>sněhem)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 descr="http://upload.wikimedia.org/wikipedia/commons/2/2b/Arctic_Hare_Lepus_arctic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1643049"/>
            <a:ext cx="3117953" cy="4071967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6/6d/Arctic_har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143248"/>
            <a:ext cx="3346809" cy="257146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57224" y="5429264"/>
            <a:ext cx="628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9					        Obrázek č. 10         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6494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smtClean="0"/>
              <a:t>Obrázek </a:t>
            </a:r>
            <a:r>
              <a:rPr lang="cs-CZ" sz="1200" b="1" dirty="0" smtClean="0"/>
              <a:t>č. 1</a:t>
            </a:r>
            <a:r>
              <a:rPr lang="cs-CZ" sz="1200" b="1" dirty="0"/>
              <a:t>, [cit. 2013-07-21],  </a:t>
            </a:r>
            <a:r>
              <a:rPr lang="cs-CZ" sz="1200" b="1" dirty="0" smtClean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Kim </a:t>
            </a:r>
            <a:r>
              <a:rPr lang="cs-CZ" sz="1200" b="1" dirty="0" err="1" smtClean="0"/>
              <a:t>Hansen</a:t>
            </a:r>
            <a:r>
              <a:rPr lang="cs-CZ" sz="1200" b="1" dirty="0"/>
              <a:t>, File:European </a:t>
            </a:r>
            <a:r>
              <a:rPr lang="cs-CZ" sz="1200" b="1" dirty="0" err="1"/>
              <a:t>Hare</a:t>
            </a:r>
            <a:r>
              <a:rPr lang="cs-CZ" sz="1200" b="1" dirty="0"/>
              <a:t> 2012-07-30 </a:t>
            </a:r>
            <a:r>
              <a:rPr lang="cs-CZ" sz="1200" b="1" dirty="0" smtClean="0"/>
              <a:t>4.jpg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commons.wikimedia.org/wiki/File:European_Hare_2012-07-30_4.jpg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2,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Piet </a:t>
            </a:r>
            <a:r>
              <a:rPr lang="cs-CZ" sz="1200" b="1" dirty="0" err="1" smtClean="0"/>
              <a:t>Spaans</a:t>
            </a:r>
            <a:r>
              <a:rPr lang="cs-CZ" sz="1200" b="1" dirty="0"/>
              <a:t>, </a:t>
            </a:r>
            <a:r>
              <a:rPr lang="cs-CZ" sz="1200" b="1" dirty="0" smtClean="0"/>
              <a:t>File:RabbitMyxomatoseHead.JPG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commons.wikimedia.org/wiki/File:RabbitMyxomatoseHead.JPG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3,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Patrick </a:t>
            </a:r>
            <a:r>
              <a:rPr lang="cs-CZ" sz="1200" b="1" dirty="0" err="1" smtClean="0"/>
              <a:t>Diez</a:t>
            </a:r>
            <a:r>
              <a:rPr lang="cs-CZ" sz="1200" b="1" dirty="0"/>
              <a:t>, </a:t>
            </a:r>
            <a:r>
              <a:rPr lang="cs-CZ" sz="1200" b="1" dirty="0" err="1"/>
              <a:t>Soubor:Himalayan</a:t>
            </a:r>
            <a:r>
              <a:rPr lang="cs-CZ" sz="1200" b="1" dirty="0"/>
              <a:t> Pika.JPG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cs.wikipedia.org/wiki/Soubor:Himalayan_Pika.JPG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4,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4028mdk09, File:Lange </a:t>
            </a:r>
            <a:r>
              <a:rPr lang="cs-CZ" sz="1200" b="1" dirty="0" err="1"/>
              <a:t>Ohren</a:t>
            </a:r>
            <a:r>
              <a:rPr lang="cs-CZ" sz="1200" b="1" dirty="0"/>
              <a:t> </a:t>
            </a:r>
            <a:r>
              <a:rPr lang="cs-CZ" sz="1200" b="1" dirty="0" smtClean="0"/>
              <a:t>Feldhase.JPG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commons.wikimedia.org/wiki/File:Lange_Ohren_Feldhase.JPG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5, </a:t>
            </a:r>
            <a:r>
              <a:rPr lang="cs-CZ" sz="1200" b="1" dirty="0"/>
              <a:t>[cit. 2013-07-21],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/>
              <a:t>Rob </a:t>
            </a:r>
            <a:r>
              <a:rPr lang="cs-CZ" sz="1200" b="1" dirty="0" err="1" smtClean="0"/>
              <a:t>Burke</a:t>
            </a:r>
            <a:r>
              <a:rPr lang="cs-CZ" sz="1200" b="1" dirty="0"/>
              <a:t>, File:Brown </a:t>
            </a:r>
            <a:r>
              <a:rPr lang="cs-CZ" sz="1200" b="1" dirty="0" err="1"/>
              <a:t>hares</a:t>
            </a:r>
            <a:r>
              <a:rPr lang="cs-CZ" sz="1200" b="1" dirty="0"/>
              <a:t> - geograph.org.uk - </a:t>
            </a:r>
            <a:r>
              <a:rPr lang="cs-CZ" sz="1200" b="1" dirty="0" smtClean="0"/>
              <a:t>756218.jpg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http://commons.wikimedia.org/wiki/File:Brown_hares_-_geograph.org.uk_-_</a:t>
            </a:r>
            <a:r>
              <a:rPr lang="cs-CZ" sz="1200" b="1" dirty="0" smtClean="0">
                <a:hlinkClick r:id="rId6"/>
              </a:rPr>
              <a:t>756218.jpg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6,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Ansgar</a:t>
            </a:r>
            <a:r>
              <a:rPr lang="cs-CZ" sz="1200" b="1" dirty="0"/>
              <a:t> </a:t>
            </a:r>
            <a:r>
              <a:rPr lang="cs-CZ" sz="1200" b="1" dirty="0" err="1" smtClean="0"/>
              <a:t>Walk</a:t>
            </a:r>
            <a:r>
              <a:rPr lang="cs-CZ" sz="1200" b="1" dirty="0"/>
              <a:t>, File:Feldhase </a:t>
            </a:r>
            <a:r>
              <a:rPr lang="cs-CZ" sz="1200" b="1" dirty="0" smtClean="0"/>
              <a:t>078-11.06.08.jpg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commons.wikimedia.org/wiki/File:Feldhase_078-11.06.08.jpg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7,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Frank </a:t>
            </a:r>
            <a:r>
              <a:rPr lang="cs-CZ" sz="1200" b="1" dirty="0" err="1" smtClean="0"/>
              <a:t>Vincentz</a:t>
            </a:r>
            <a:r>
              <a:rPr lang="cs-CZ" sz="1200" b="1" dirty="0"/>
              <a:t>, File:Solingen - Fauna - </a:t>
            </a:r>
            <a:r>
              <a:rPr lang="cs-CZ" sz="1200" b="1" dirty="0" err="1"/>
              <a:t>Oryctolagus</a:t>
            </a:r>
            <a:r>
              <a:rPr lang="cs-CZ" sz="1200" b="1" dirty="0"/>
              <a:t> </a:t>
            </a:r>
            <a:r>
              <a:rPr lang="cs-CZ" sz="1200" b="1" dirty="0" err="1"/>
              <a:t>cuniculus</a:t>
            </a:r>
            <a:r>
              <a:rPr lang="cs-CZ" sz="1200" b="1" dirty="0"/>
              <a:t> 01 </a:t>
            </a:r>
            <a:r>
              <a:rPr lang="cs-CZ" sz="1200" b="1" dirty="0" smtClean="0"/>
              <a:t>ies.jpg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http://commons.wikimedia.org/wiki/File:Solingen_-_Fauna_-_</a:t>
            </a:r>
            <a:r>
              <a:rPr lang="cs-CZ" sz="1200" b="1" dirty="0" smtClean="0">
                <a:hlinkClick r:id="rId8"/>
              </a:rPr>
              <a:t>Oryctolagus_cuniculus_01_ies.jpg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8,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Paulo </a:t>
            </a:r>
            <a:r>
              <a:rPr lang="cs-CZ" sz="1200" b="1" dirty="0" err="1" smtClean="0"/>
              <a:t>Costa</a:t>
            </a:r>
            <a:r>
              <a:rPr lang="cs-CZ" sz="1200" b="1" dirty="0"/>
              <a:t>, File:Oryctolagus </a:t>
            </a:r>
            <a:r>
              <a:rPr lang="cs-CZ" sz="1200" b="1" dirty="0" err="1"/>
              <a:t>cuniculus</a:t>
            </a:r>
            <a:r>
              <a:rPr lang="cs-CZ" sz="1200" b="1" dirty="0"/>
              <a:t> </a:t>
            </a:r>
            <a:r>
              <a:rPr lang="cs-CZ" sz="1200" b="1" dirty="0" smtClean="0"/>
              <a:t>00003.png</a:t>
            </a:r>
          </a:p>
          <a:p>
            <a:pPr marL="0" indent="0">
              <a:buNone/>
            </a:pPr>
            <a:r>
              <a:rPr lang="cs-CZ" sz="1200" b="1" dirty="0" smtClean="0">
                <a:hlinkClick r:id="rId9"/>
              </a:rPr>
              <a:t>http</a:t>
            </a:r>
            <a:r>
              <a:rPr lang="cs-CZ" sz="1200" b="1" dirty="0">
                <a:hlinkClick r:id="rId9"/>
              </a:rPr>
              <a:t>://</a:t>
            </a:r>
            <a:r>
              <a:rPr lang="cs-CZ" sz="1200" b="1" dirty="0" smtClean="0">
                <a:hlinkClick r:id="rId9"/>
              </a:rPr>
              <a:t>commons.wikimedia.org/wiki/File:Oryctolagus_cuniculus_00003.png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9, </a:t>
            </a:r>
            <a:r>
              <a:rPr lang="cs-CZ" sz="1200" b="1" dirty="0"/>
              <a:t>[cit. 2013-07-21],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Unknown</a:t>
            </a:r>
            <a:r>
              <a:rPr lang="cs-CZ" sz="1200" b="1" dirty="0" smtClean="0"/>
              <a:t>, File:Arctic hare.jpg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0"/>
              </a:rPr>
              <a:t>http://commons.wikimedia.org/wiki/File:Arctic_hare.jpg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10, </a:t>
            </a:r>
            <a:r>
              <a:rPr lang="cs-CZ" sz="1200" b="1" dirty="0"/>
              <a:t>[cit. 2013-07-21],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Drew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Avery</a:t>
            </a:r>
            <a:r>
              <a:rPr lang="cs-CZ" sz="1200" b="1" dirty="0" smtClean="0"/>
              <a:t>, File:Arctic </a:t>
            </a:r>
            <a:r>
              <a:rPr lang="cs-CZ" sz="1200" b="1" dirty="0" err="1" smtClean="0"/>
              <a:t>Hare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Lepus</a:t>
            </a:r>
            <a:r>
              <a:rPr lang="cs-CZ" sz="1200" b="1" dirty="0" smtClean="0"/>
              <a:t> arcticus.jpg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1"/>
              </a:rPr>
              <a:t>http://commons.wikimedia.org/wiki/File:Arctic_Hare_Lepus_arcticus.jpg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2787282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131613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547</Words>
  <Application>Microsoft Office PowerPoint</Application>
  <PresentationFormat>Předvádění na obrazovce (4:3)</PresentationFormat>
  <Paragraphs>157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Zajíci</vt:lpstr>
      <vt:lpstr>Zajíci</vt:lpstr>
      <vt:lpstr>Zajíc polní</vt:lpstr>
      <vt:lpstr>Králík divoký</vt:lpstr>
      <vt:lpstr>Zajíc polární 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19</cp:revision>
  <dcterms:created xsi:type="dcterms:W3CDTF">2014-01-05T08:21:14Z</dcterms:created>
  <dcterms:modified xsi:type="dcterms:W3CDTF">2015-05-03T13:42:54Z</dcterms:modified>
</cp:coreProperties>
</file>