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94" r:id="rId3"/>
    <p:sldId id="257" r:id="rId4"/>
    <p:sldId id="258" r:id="rId5"/>
    <p:sldId id="259" r:id="rId6"/>
    <p:sldId id="273" r:id="rId7"/>
    <p:sldId id="274" r:id="rId8"/>
    <p:sldId id="279" r:id="rId9"/>
    <p:sldId id="280" r:id="rId10"/>
    <p:sldId id="266" r:id="rId11"/>
    <p:sldId id="275" r:id="rId12"/>
    <p:sldId id="276" r:id="rId13"/>
    <p:sldId id="267" r:id="rId14"/>
    <p:sldId id="277" r:id="rId15"/>
    <p:sldId id="278" r:id="rId16"/>
    <p:sldId id="284" r:id="rId17"/>
    <p:sldId id="286" r:id="rId18"/>
    <p:sldId id="287" r:id="rId19"/>
    <p:sldId id="268" r:id="rId20"/>
    <p:sldId id="285" r:id="rId21"/>
    <p:sldId id="271" r:id="rId22"/>
    <p:sldId id="283" r:id="rId23"/>
    <p:sldId id="288" r:id="rId24"/>
    <p:sldId id="290" r:id="rId25"/>
    <p:sldId id="282" r:id="rId26"/>
    <p:sldId id="291" r:id="rId27"/>
    <p:sldId id="272" r:id="rId28"/>
    <p:sldId id="281" r:id="rId29"/>
    <p:sldId id="289" r:id="rId30"/>
    <p:sldId id="29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6066643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32343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74502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755686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0959351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7418170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310888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2710059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9446594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089046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6316870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2369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oi_250kg_gold_bar.jpg" TargetMode="External"/><Relationship Id="rId13" Type="http://schemas.openxmlformats.org/officeDocument/2006/relationships/hyperlink" Target="http://commons.wikimedia.org/wiki/File:Flametest--Cu.swn.jpg" TargetMode="External"/><Relationship Id="rId3" Type="http://schemas.openxmlformats.org/officeDocument/2006/relationships/hyperlink" Target="http://commons.wikimedia.org/wiki/File:GoldNuggetUSGOV.jpg" TargetMode="External"/><Relationship Id="rId7" Type="http://schemas.openxmlformats.org/officeDocument/2006/relationships/hyperlink" Target="http://commons.wikimedia.org/wiki/File:Kanazawa_Gold_Factory.jpg" TargetMode="External"/><Relationship Id="rId12" Type="http://schemas.openxmlformats.org/officeDocument/2006/relationships/hyperlink" Target="http://commons.wikimedia.org/wiki/File:Kupfer_mineral_erz.jpg" TargetMode="External"/><Relationship Id="rId2" Type="http://schemas.openxmlformats.org/officeDocument/2006/relationships/hyperlink" Target="http://commons.wikimedia.org/wiki/File:Or_Venezue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olden_Fleece_dsc02935.jpg" TargetMode="External"/><Relationship Id="rId11" Type="http://schemas.openxmlformats.org/officeDocument/2006/relationships/hyperlink" Target="http://commons.wikimedia.org/wiki/File:Cuivre_Michigan.jpg" TargetMode="External"/><Relationship Id="rId5" Type="http://schemas.openxmlformats.org/officeDocument/2006/relationships/hyperlink" Target="http://commons.wikimedia.org/wiki/File:Native_gold_nuggets.jpg" TargetMode="External"/><Relationship Id="rId15" Type="http://schemas.openxmlformats.org/officeDocument/2006/relationships/hyperlink" Target="http://commons.wikimedia.org/wiki/File:Copper.jpg" TargetMode="External"/><Relationship Id="rId10" Type="http://schemas.openxmlformats.org/officeDocument/2006/relationships/hyperlink" Target="http://commons.wikimedia.org/wiki/File:Silber_mineral_erz.jpg" TargetMode="External"/><Relationship Id="rId4" Type="http://schemas.openxmlformats.org/officeDocument/2006/relationships/hyperlink" Target="http://commons.wikimedia.org/wiki/File:Zlato_2.jpg" TargetMode="External"/><Relationship Id="rId9" Type="http://schemas.openxmlformats.org/officeDocument/2006/relationships/hyperlink" Target="http://commons.wikimedia.org/wiki/File:Philharmoniker_00_back.jpg" TargetMode="External"/><Relationship Id="rId14" Type="http://schemas.openxmlformats.org/officeDocument/2006/relationships/hyperlink" Target="http://commons.wikimedia.org/wiki/File:Cuprite.jpg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ough_diamond.jpg" TargetMode="External"/><Relationship Id="rId13" Type="http://schemas.openxmlformats.org/officeDocument/2006/relationships/hyperlink" Target="http://commons.wikimedia.org/wiki/File:DSC00220_Java_East_Ijen_Crater_Solfatare_mineral_generation_(6224355784).jpg?uselang=cs" TargetMode="External"/><Relationship Id="rId3" Type="http://schemas.openxmlformats.org/officeDocument/2006/relationships/hyperlink" Target="http://commons.wikimedia.org/wiki/File:C60-1.jpg" TargetMode="External"/><Relationship Id="rId7" Type="http://schemas.openxmlformats.org/officeDocument/2006/relationships/hyperlink" Target="http://commons.wikimedia.org/wiki/File:DiamanteEZ.jpg" TargetMode="External"/><Relationship Id="rId12" Type="http://schemas.openxmlformats.org/officeDocument/2006/relationships/hyperlink" Target="http://commons.wikimedia.org/wiki/File:Soufre&amp;gypse_sicile.jpg" TargetMode="External"/><Relationship Id="rId2" Type="http://schemas.openxmlformats.org/officeDocument/2006/relationships/hyperlink" Target="http://commons.wikimedia.org/wiki/File:Chino_copper_mi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afit_1.jpg" TargetMode="External"/><Relationship Id="rId11" Type="http://schemas.openxmlformats.org/officeDocument/2006/relationships/hyperlink" Target="http://commons.wikimedia.org/wiki/File:Soufresicile2.jpg" TargetMode="External"/><Relationship Id="rId5" Type="http://schemas.openxmlformats.org/officeDocument/2006/relationships/hyperlink" Target="http://commons.wikimedia.org/wiki/File:GrafitaEZ.jpg" TargetMode="External"/><Relationship Id="rId10" Type="http://schemas.openxmlformats.org/officeDocument/2006/relationships/hyperlink" Target="http://commons.wikimedia.org/wiki/File:Cullinan_Diamond_and_some_of_its_cuts_-_copy.jpg" TargetMode="External"/><Relationship Id="rId4" Type="http://schemas.openxmlformats.org/officeDocument/2006/relationships/hyperlink" Target="http://commons.wikimedia.org/wiki/File:Min_graphite.jpg" TargetMode="External"/><Relationship Id="rId9" Type="http://schemas.openxmlformats.org/officeDocument/2006/relationships/hyperlink" Target="http://commons.wikimedia.org/wiki/File:Cullinan_copie_1(R%C3%A9publique_d'Afrique_du_Sud).jpg?uselang=cs" TargetMode="External"/><Relationship Id="rId14" Type="http://schemas.openxmlformats.org/officeDocument/2006/relationships/hyperlink" Target="http://commons.wikimedia.org/wiki/File:C60_Buckyball.gif?uselang=cs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VY_32_INOVACE_181_Geologie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2011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8022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87653467"/>
              </p:ext>
            </p:extLst>
          </p:nvPr>
        </p:nvGraphicFramePr>
        <p:xfrm>
          <a:off x="1647190" y="2043779"/>
          <a:ext cx="5849620" cy="3638804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Chemické složení Země - prvky, nejběžnější prvky zemské kůry,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znalosti o výskytu a významu prvků na Zemi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07255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35433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/>
              <a:t>MINERÁLY - PŘEHLED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smtClean="0"/>
              <a:t>„PRVKY“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18204478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 R V K Y  (elementy)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Prvek	 - chemicky čistá látka, tvořená atomy se stejným 	protonovým číslem</a:t>
            </a:r>
          </a:p>
          <a:p>
            <a:pPr marL="0" indent="0">
              <a:buNone/>
            </a:pPr>
            <a:r>
              <a:rPr lang="cs-CZ" sz="2400" b="1" dirty="0" smtClean="0"/>
              <a:t>Rozdělení prvků - nerostů: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kovové	- zlato, stříbro, měď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nekovové	- síra, grafit, diamant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8878" y="3597645"/>
            <a:ext cx="2091614" cy="2221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5"/>
            <a:ext cx="2606830" cy="226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97645"/>
            <a:ext cx="2255380" cy="2242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562872"/>
            <a:ext cx="77279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</a:t>
            </a:r>
            <a:r>
              <a:rPr lang="cs-CZ" sz="1200" b="1" dirty="0">
                <a:solidFill>
                  <a:schemeClr val="bg1"/>
                </a:solidFill>
              </a:rPr>
              <a:t>. 1           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Zlato                        </a:t>
            </a:r>
            <a:r>
              <a:rPr lang="cs-CZ" sz="1200" b="1" dirty="0">
                <a:solidFill>
                  <a:schemeClr val="bg1"/>
                </a:solidFill>
              </a:rPr>
              <a:t>Obrázek </a:t>
            </a:r>
            <a:r>
              <a:rPr lang="cs-CZ" sz="1200" b="1" dirty="0" smtClean="0">
                <a:solidFill>
                  <a:schemeClr val="bg1"/>
                </a:solidFill>
              </a:rPr>
              <a:t>č.2                  Diamant                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3                            Síra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61331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Zlato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5322703"/>
              </p:ext>
            </p:extLst>
          </p:nvPr>
        </p:nvGraphicFramePr>
        <p:xfrm>
          <a:off x="467544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19,3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zlatá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File:Or Venezue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392488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5949280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621053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chemicky odolné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velmi </a:t>
            </a:r>
            <a:r>
              <a:rPr lang="cs-CZ" sz="2400" b="1" dirty="0"/>
              <a:t>dobře tepelně </a:t>
            </a:r>
            <a:endParaRPr lang="cs-CZ" sz="2400" b="1" dirty="0" smtClean="0"/>
          </a:p>
          <a:p>
            <a:r>
              <a:rPr lang="cs-CZ" sz="2400" b="1" dirty="0" smtClean="0"/>
              <a:t>a </a:t>
            </a:r>
            <a:r>
              <a:rPr lang="cs-CZ" sz="2400" b="1" dirty="0"/>
              <a:t>elektricky </a:t>
            </a:r>
            <a:r>
              <a:rPr lang="cs-CZ" sz="2400" b="1" dirty="0" smtClean="0"/>
              <a:t>vodivé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6795563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Zlato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3" y="1052736"/>
            <a:ext cx="8229600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přírodě </a:t>
            </a:r>
            <a:r>
              <a:rPr lang="cs-CZ" sz="2400" b="1" dirty="0"/>
              <a:t>ryzí nebo ve slitině se stříbrem (</a:t>
            </a:r>
            <a:r>
              <a:rPr lang="cs-CZ" sz="2400" b="1" dirty="0" err="1"/>
              <a:t>elektrum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získává se rýžováním, kyanidovým loužením, amalgamací</a:t>
            </a:r>
          </a:p>
          <a:p>
            <a:pPr marL="0" indent="0">
              <a:buNone/>
            </a:pPr>
            <a:r>
              <a:rPr lang="cs-CZ" sz="2400" b="1" dirty="0" smtClean="0"/>
              <a:t>- zlato </a:t>
            </a:r>
            <a:r>
              <a:rPr lang="cs-CZ" sz="2400" b="1" dirty="0"/>
              <a:t>a </a:t>
            </a:r>
            <a:r>
              <a:rPr lang="cs-CZ" sz="2400" b="1" dirty="0" smtClean="0"/>
              <a:t>zlaté mince byly </a:t>
            </a:r>
            <a:r>
              <a:rPr lang="cs-CZ" sz="2400" b="1" dirty="0"/>
              <a:t>po </a:t>
            </a:r>
            <a:r>
              <a:rPr lang="cs-CZ" sz="2400" b="1" dirty="0" smtClean="0"/>
              <a:t>tisíce let </a:t>
            </a:r>
            <a:r>
              <a:rPr lang="cs-CZ" sz="2400" b="1" dirty="0"/>
              <a:t>rozšířeným </a:t>
            </a:r>
            <a:r>
              <a:rPr lang="cs-CZ" sz="2400" b="1" dirty="0" smtClean="0"/>
              <a:t>platidlem</a:t>
            </a:r>
          </a:p>
          <a:p>
            <a:pPr marL="0" indent="0">
              <a:buNone/>
            </a:pPr>
            <a:r>
              <a:rPr lang="cs-CZ" sz="2400" b="1" dirty="0" smtClean="0"/>
              <a:t>- čistota (ryzost) se uvádí v karátech (nejvyšší = 24 karáty)</a:t>
            </a:r>
            <a:endParaRPr lang="cs-CZ" sz="2400" b="1" dirty="0"/>
          </a:p>
        </p:txBody>
      </p:sp>
      <p:pic>
        <p:nvPicPr>
          <p:cNvPr id="9218" name="Picture 2" descr="File:GoldNuggetUSG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2996952"/>
            <a:ext cx="4248473" cy="321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File:Zlato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39" y="2996952"/>
            <a:ext cx="3888433" cy="321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5" y="5949280"/>
            <a:ext cx="84249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					Obrázek č. 6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86448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Zlato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výroba </a:t>
            </a:r>
            <a:r>
              <a:rPr lang="cs-CZ" sz="2400" b="1" dirty="0"/>
              <a:t>šperků - zlato </a:t>
            </a:r>
            <a:r>
              <a:rPr lang="cs-CZ" sz="2400" b="1" dirty="0" smtClean="0"/>
              <a:t>je měkké (slitiny </a:t>
            </a:r>
            <a:r>
              <a:rPr lang="cs-CZ" sz="2400" b="1" dirty="0"/>
              <a:t>se stříbrem, mědí, </a:t>
            </a:r>
            <a:r>
              <a:rPr lang="cs-CZ" sz="2400" b="1" dirty="0" smtClean="0"/>
              <a:t>niklem, palladiem) </a:t>
            </a:r>
          </a:p>
          <a:p>
            <a:pPr marL="0" indent="0">
              <a:buNone/>
            </a:pPr>
            <a:r>
              <a:rPr lang="cs-CZ" sz="2400" b="1" dirty="0" smtClean="0"/>
              <a:t>- s příměsí </a:t>
            </a:r>
            <a:r>
              <a:rPr lang="cs-CZ" sz="2400" b="1" dirty="0"/>
              <a:t>palladia a niklu </a:t>
            </a:r>
            <a:r>
              <a:rPr lang="cs-CZ" sz="2400" b="1" dirty="0" smtClean="0"/>
              <a:t>vzniká moderní </a:t>
            </a:r>
            <a:r>
              <a:rPr lang="cs-CZ" sz="2400" b="1" dirty="0"/>
              <a:t>bílé </a:t>
            </a:r>
            <a:r>
              <a:rPr lang="cs-CZ" sz="2400" b="1" dirty="0" smtClean="0"/>
              <a:t>zlato</a:t>
            </a:r>
          </a:p>
          <a:p>
            <a:pPr marL="0" indent="0">
              <a:buNone/>
            </a:pPr>
            <a:r>
              <a:rPr lang="cs-CZ" sz="2400" b="1" dirty="0" smtClean="0"/>
              <a:t>- pravost a kvalita zajištěna puncem</a:t>
            </a: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12406" y="2737758"/>
            <a:ext cx="2966661" cy="3744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File:Golden Fleece dsc02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26634"/>
            <a:ext cx="4354023" cy="296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9" y="5805264"/>
            <a:ext cx="8386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</a:t>
            </a:r>
            <a:r>
              <a:rPr lang="cs-CZ" sz="1200" b="1" dirty="0"/>
              <a:t>7    </a:t>
            </a:r>
            <a:r>
              <a:rPr lang="cs-CZ" sz="1200" b="1" dirty="0" smtClean="0"/>
              <a:t>                                                                                         </a:t>
            </a:r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8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77196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Zlato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088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z 1 g zlata lze vytáhnout drátek o délce cca 2 km nebo vytepat fólii 1 m</a:t>
            </a:r>
            <a:r>
              <a:rPr lang="cs-CZ" sz="2400" b="1" baseline="30000" dirty="0" smtClean="0"/>
              <a:t>2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mikroelektronice a počítačovém </a:t>
            </a:r>
            <a:r>
              <a:rPr lang="cs-CZ" sz="2400" b="1" dirty="0" smtClean="0"/>
              <a:t>průmyslu (zlaté spoje), ve sklářství, zubním lékařství (slitiny), mincovnictví, </a:t>
            </a:r>
            <a:r>
              <a:rPr lang="cs-CZ" sz="2400" b="1" dirty="0"/>
              <a:t>k obchodování </a:t>
            </a:r>
            <a:r>
              <a:rPr lang="cs-CZ" sz="2400" b="1" dirty="0" smtClean="0"/>
              <a:t>(trojská unce = 31,1035 g)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40368"/>
            <a:ext cx="3888434" cy="2796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44280"/>
            <a:ext cx="3926933" cy="2793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949280"/>
            <a:ext cx="80648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sz="1200" b="1" dirty="0">
              <a:solidFill>
                <a:prstClr val="white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75931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Zlato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Jihoafrická republika, USA, Austrálie, Čína, Peru, Rusko, Kanada</a:t>
            </a:r>
          </a:p>
          <a:p>
            <a:pPr marL="0" indent="0">
              <a:buNone/>
            </a:pPr>
            <a:r>
              <a:rPr lang="cs-CZ" sz="2400" b="1" dirty="0" smtClean="0"/>
              <a:t>-  Jílové </a:t>
            </a:r>
            <a:r>
              <a:rPr lang="cs-CZ" sz="2400" b="1" dirty="0"/>
              <a:t>u Prahy, </a:t>
            </a:r>
            <a:r>
              <a:rPr lang="cs-CZ" sz="2400" b="1" dirty="0" smtClean="0"/>
              <a:t>Roudný, Zlaté Hory, Kašperské Hory, Mokrsko, </a:t>
            </a:r>
            <a:r>
              <a:rPr lang="cs-CZ" sz="2400" b="1" dirty="0" err="1" smtClean="0"/>
              <a:t>Vacíkov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sv-SE" sz="2400" b="1" dirty="0"/>
              <a:t>- vyskytuje se v okolí Sepekova (vrch Chlum, Smutná)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01882" y="2550646"/>
            <a:ext cx="3067932" cy="381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924944"/>
            <a:ext cx="3042791" cy="3067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762043"/>
            <a:ext cx="7507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Obrázek č. 11                                                                                                        </a:t>
            </a:r>
            <a:r>
              <a:rPr lang="cs-CZ" sz="1200" b="1" dirty="0" smtClean="0"/>
              <a:t> Obrázek č. 12</a:t>
            </a:r>
            <a:endParaRPr lang="cs-CZ" sz="1200" b="1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  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09716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Stříbro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7982115"/>
              </p:ext>
            </p:extLst>
          </p:nvPr>
        </p:nvGraphicFramePr>
        <p:xfrm>
          <a:off x="539552" y="1196752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10,49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bílá, šedá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stříbrná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Ag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23528" y="4941168"/>
            <a:ext cx="3960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nejlepší elektrická a tepelná vodivost </a:t>
            </a:r>
            <a:r>
              <a:rPr lang="cs-CZ" sz="2400" b="1" dirty="0"/>
              <a:t>ze všech známých kovů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632211" y="1344453"/>
            <a:ext cx="5832648" cy="409708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499991" y="6066785"/>
            <a:ext cx="20485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7213650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0928"/>
            <a:ext cx="2952328" cy="324036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Stříbro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používáno lidmi </a:t>
            </a:r>
            <a:r>
              <a:rPr lang="cs-CZ" sz="2400" b="1" dirty="0"/>
              <a:t>již od </a:t>
            </a:r>
            <a:r>
              <a:rPr lang="cs-CZ" sz="2400" b="1" dirty="0" smtClean="0"/>
              <a:t>starověku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zemské kůře se </a:t>
            </a:r>
            <a:r>
              <a:rPr lang="cs-CZ" sz="2400" b="1" dirty="0" smtClean="0"/>
              <a:t>vyskytuje vzácně (drahý kov)</a:t>
            </a:r>
          </a:p>
          <a:p>
            <a:pPr marL="0" indent="0">
              <a:buNone/>
            </a:pPr>
            <a:r>
              <a:rPr lang="cs-CZ" sz="2400" b="1" dirty="0" smtClean="0"/>
              <a:t>- dobrá kujnost, dobře </a:t>
            </a:r>
            <a:r>
              <a:rPr lang="cs-CZ" sz="2400" b="1" dirty="0"/>
              <a:t>se </a:t>
            </a:r>
            <a:r>
              <a:rPr lang="cs-CZ" sz="2400" b="1" dirty="0" smtClean="0"/>
              <a:t>odlévá</a:t>
            </a:r>
            <a:endParaRPr lang="cs-CZ" sz="2400" b="1" dirty="0"/>
          </a:p>
        </p:txBody>
      </p:sp>
      <p:pic>
        <p:nvPicPr>
          <p:cNvPr id="1026" name="Picture 2" descr="File:Silber mineral er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430996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790455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</a:t>
            </a:r>
            <a:r>
              <a:rPr lang="cs-CZ" sz="1200" b="1" dirty="0"/>
              <a:t>14                                                           </a:t>
            </a:r>
            <a:r>
              <a:rPr lang="cs-CZ" sz="1200" b="1" dirty="0" smtClean="0"/>
              <a:t>                                                             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15</a:t>
            </a:r>
            <a:endParaRPr lang="cs-CZ" sz="1200" b="1" dirty="0"/>
          </a:p>
          <a:p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0907799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Stříbro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výroba </a:t>
            </a:r>
            <a:r>
              <a:rPr lang="cs-CZ" sz="2400" b="1" dirty="0"/>
              <a:t>CD </a:t>
            </a:r>
            <a:r>
              <a:rPr lang="cs-CZ" sz="2400" b="1" dirty="0" smtClean="0"/>
              <a:t>a </a:t>
            </a:r>
            <a:r>
              <a:rPr lang="cs-CZ" sz="2400" b="1" dirty="0"/>
              <a:t>DVD </a:t>
            </a:r>
            <a:r>
              <a:rPr lang="cs-CZ" sz="2400" b="1" dirty="0" smtClean="0"/>
              <a:t>nosičů, šperkařství</a:t>
            </a:r>
            <a:r>
              <a:rPr lang="cs-CZ" sz="2400" b="1" dirty="0"/>
              <a:t>, </a:t>
            </a:r>
            <a:r>
              <a:rPr lang="cs-CZ" sz="2400" b="1" dirty="0" smtClean="0"/>
              <a:t>zrcadla, mince, medaile     - sloučeniny ve fotografickém průmyslu, slitiny v zubním lékařství (amalgám)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- </a:t>
            </a:r>
            <a:r>
              <a:rPr lang="pt-BR" sz="2400" b="1" dirty="0" smtClean="0"/>
              <a:t>Mexiko</a:t>
            </a:r>
            <a:r>
              <a:rPr lang="pt-BR" sz="2400" b="1" dirty="0"/>
              <a:t>, Kanada, Peru, Austrálie a </a:t>
            </a:r>
            <a:r>
              <a:rPr lang="pt-BR" sz="2400" b="1" dirty="0" smtClean="0"/>
              <a:t>USA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  - Kutná Hora, Stříbro, Příbram, Ratibořské Hory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 Sepekově a okolí nebylo popsáno, výskyt u Svatého Jana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1975"/>
            <a:ext cx="3824943" cy="2730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6304" y="3281975"/>
            <a:ext cx="3964126" cy="2730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733256"/>
            <a:ext cx="8102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16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   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17 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          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84106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Měď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95993862"/>
              </p:ext>
            </p:extLst>
          </p:nvPr>
        </p:nvGraphicFramePr>
        <p:xfrm>
          <a:off x="503548" y="1052736"/>
          <a:ext cx="3888432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  <a:gridCol w="2016224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8,94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hnědočervená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načervenalá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Cu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3252" y="5068634"/>
            <a:ext cx="4248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po stříbře druhá </a:t>
            </a:r>
            <a:r>
              <a:rPr lang="cs-CZ" sz="2400" b="1" dirty="0"/>
              <a:t>nejlepší vodivost </a:t>
            </a:r>
            <a:r>
              <a:rPr lang="cs-CZ" sz="2400" b="1" dirty="0" smtClean="0"/>
              <a:t>z kovových </a:t>
            </a:r>
            <a:r>
              <a:rPr lang="cs-CZ" sz="2400" b="1" dirty="0"/>
              <a:t>prvků </a:t>
            </a:r>
          </a:p>
        </p:txBody>
      </p:sp>
      <p:pic>
        <p:nvPicPr>
          <p:cNvPr id="2050" name="Picture 2" descr="File:Kupfer mineral er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25077" y="1520789"/>
            <a:ext cx="5544617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77611" y="5913331"/>
            <a:ext cx="18373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18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5568739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Měď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160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odolnost proti korozi (působením </a:t>
            </a:r>
            <a:r>
              <a:rPr lang="cs-CZ" sz="2400" b="1" dirty="0"/>
              <a:t>kyslíku, </a:t>
            </a:r>
            <a:r>
              <a:rPr lang="cs-CZ" sz="2400" b="1" dirty="0" smtClean="0"/>
              <a:t>vlhkosti </a:t>
            </a:r>
            <a:r>
              <a:rPr lang="cs-CZ" sz="2400" b="1" dirty="0"/>
              <a:t>a oxidu </a:t>
            </a:r>
            <a:r>
              <a:rPr lang="cs-CZ" sz="2400" b="1" dirty="0" smtClean="0"/>
              <a:t>uhličitého se </a:t>
            </a:r>
            <a:r>
              <a:rPr lang="cs-CZ" sz="2400" b="1" dirty="0"/>
              <a:t>pokrývá </a:t>
            </a:r>
            <a:r>
              <a:rPr lang="cs-CZ" sz="2400" b="1" dirty="0" smtClean="0"/>
              <a:t>měděnkou - CuCO</a:t>
            </a:r>
            <a:r>
              <a:rPr lang="cs-CZ" sz="2400" b="1" baseline="-25000" dirty="0" smtClean="0"/>
              <a:t>3</a:t>
            </a:r>
            <a:r>
              <a:rPr lang="cs-CZ" sz="2400" b="1" dirty="0" smtClean="0"/>
              <a:t> </a:t>
            </a:r>
            <a:r>
              <a:rPr lang="cs-CZ" sz="2400" b="1" dirty="0"/>
              <a:t>. </a:t>
            </a:r>
            <a:r>
              <a:rPr lang="cs-CZ" sz="2400" b="1" dirty="0" err="1" smtClean="0"/>
              <a:t>Cu</a:t>
            </a:r>
            <a:r>
              <a:rPr lang="cs-CZ" sz="2400" b="1" dirty="0" smtClean="0"/>
              <a:t>(OH)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)</a:t>
            </a:r>
          </a:p>
          <a:p>
            <a:pPr marL="0" indent="0">
              <a:buNone/>
            </a:pPr>
            <a:r>
              <a:rPr lang="cs-CZ" sz="2400" b="1" dirty="0" smtClean="0"/>
              <a:t>- rozžhavená měď namočením </a:t>
            </a:r>
            <a:r>
              <a:rPr lang="cs-CZ" sz="2400" b="1" dirty="0"/>
              <a:t>ve </a:t>
            </a:r>
            <a:r>
              <a:rPr lang="cs-CZ" sz="2400" b="1" dirty="0" smtClean="0"/>
              <a:t>vodě změkne, časem </a:t>
            </a:r>
            <a:r>
              <a:rPr lang="cs-CZ" sz="2400" b="1" dirty="0"/>
              <a:t>opět </a:t>
            </a:r>
            <a:r>
              <a:rPr lang="cs-CZ" sz="2400" b="1" dirty="0" smtClean="0"/>
              <a:t>ztvrdne (využíváno při zpracování mědi)</a:t>
            </a:r>
          </a:p>
          <a:p>
            <a:pPr marL="0" indent="0">
              <a:buNone/>
            </a:pPr>
            <a:r>
              <a:rPr lang="cs-CZ" sz="2400" b="1" dirty="0"/>
              <a:t>- sloučeniny mědi barví plamen zeleně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1026" name="Picture 2" descr="Soubor:Flametest--Cu.sw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782" y="3141291"/>
            <a:ext cx="216024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6180112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- biogenní prvek (např. součást hemocyaninu v krvi měkkýšů)</a:t>
            </a:r>
          </a:p>
        </p:txBody>
      </p:sp>
      <p:pic>
        <p:nvPicPr>
          <p:cNvPr id="1028" name="Picture 4" descr="File:Cupri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68305"/>
            <a:ext cx="424847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63782" y="5733256"/>
            <a:ext cx="6992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19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20                                                          Kuprit – ruda </a:t>
            </a:r>
            <a:r>
              <a:rPr lang="cs-CZ" sz="1200" b="1" dirty="0" err="1" smtClean="0">
                <a:solidFill>
                  <a:schemeClr val="bg1"/>
                </a:solidFill>
              </a:rPr>
              <a:t>Cu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20950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Měď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výroba slitin (bronz, mosaz), elektrovodiče, šperky, krytiny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- Hořejší jezero (USA, Kanada), Mexiko, Bolívie, Zair, Anglie, Francie, Německo, Rusko</a:t>
            </a:r>
          </a:p>
          <a:p>
            <a:pPr marL="0" indent="0">
              <a:buNone/>
            </a:pPr>
            <a:r>
              <a:rPr lang="cs-CZ" sz="2400" b="1" dirty="0" smtClean="0"/>
              <a:t>	  - Příbram, Jáchymov, Běloves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nebyla popsána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288032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52936"/>
            <a:ext cx="396044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51723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			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 22                                                            Těžba mědi                           </a:t>
            </a:r>
            <a:endParaRPr lang="cs-CZ" sz="1200" b="1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                         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00865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U H L Í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1662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- popsány modifikace: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		- grafit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	- diamant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		- </a:t>
            </a:r>
            <a:r>
              <a:rPr lang="cs-CZ" b="1" dirty="0" smtClean="0"/>
              <a:t>fulleren</a:t>
            </a:r>
            <a:endParaRPr lang="cs-CZ" b="1" dirty="0" smtClean="0"/>
          </a:p>
          <a:p>
            <a:pPr marL="0" indent="0">
              <a:spcBef>
                <a:spcPts val="0"/>
              </a:spcBef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923" y="2924944"/>
            <a:ext cx="1865953" cy="1333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9909" y="1196752"/>
            <a:ext cx="1865953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3361" y="4509120"/>
            <a:ext cx="182880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79909" y="2359913"/>
            <a:ext cx="1812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23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923" y="3964076"/>
            <a:ext cx="1812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24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79909" y="5949280"/>
            <a:ext cx="14963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25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9128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Grafit (tuha)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86595189"/>
              </p:ext>
            </p:extLst>
          </p:nvPr>
        </p:nvGraphicFramePr>
        <p:xfrm>
          <a:off x="611560" y="1124744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1 - 2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šesterečná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2,1 – 2,3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šedá, černá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šedá,</a:t>
                      </a:r>
                      <a:r>
                        <a:rPr lang="cs-CZ" sz="24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černá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50473" y="4797152"/>
            <a:ext cx="40324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název z </a:t>
            </a:r>
            <a:r>
              <a:rPr lang="cs-CZ" sz="2400" b="1" dirty="0"/>
              <a:t>řeckého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grafo</a:t>
            </a:r>
            <a:r>
              <a:rPr lang="cs-CZ" sz="2400" b="1" dirty="0" smtClean="0"/>
              <a:t>“          = píšu</a:t>
            </a:r>
          </a:p>
          <a:p>
            <a:r>
              <a:rPr lang="cs-CZ" sz="2400" b="1" dirty="0" smtClean="0"/>
              <a:t>- na omak mastný</a:t>
            </a:r>
          </a:p>
          <a:p>
            <a:r>
              <a:rPr lang="cs-CZ" sz="2400" b="1" dirty="0" smtClean="0"/>
              <a:t>- otírá se o prsty (maže)</a:t>
            </a:r>
          </a:p>
          <a:p>
            <a:endParaRPr lang="cs-CZ" sz="2400" b="1" dirty="0"/>
          </a:p>
        </p:txBody>
      </p:sp>
      <p:pic>
        <p:nvPicPr>
          <p:cNvPr id="2050" name="Picture 2" descr="File:Min graph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30916" y="1430583"/>
            <a:ext cx="5619821" cy="413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1999" y="6019104"/>
            <a:ext cx="24482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26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3939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Grafit (tuha)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5544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krystaly </a:t>
            </a:r>
            <a:r>
              <a:rPr lang="cs-CZ" sz="2400" b="1" dirty="0"/>
              <a:t>se vyskytují v přírodě </a:t>
            </a:r>
            <a:r>
              <a:rPr lang="cs-CZ" sz="2400" b="1" dirty="0" smtClean="0"/>
              <a:t>vzácně</a:t>
            </a:r>
          </a:p>
          <a:p>
            <a:pPr marL="0" indent="0">
              <a:buNone/>
            </a:pPr>
            <a:r>
              <a:rPr lang="cs-CZ" sz="2400" b="1" dirty="0" smtClean="0"/>
              <a:t>- píše po papíru</a:t>
            </a:r>
          </a:p>
          <a:p>
            <a:pPr marL="0" indent="0">
              <a:buNone/>
            </a:pPr>
            <a:r>
              <a:rPr lang="cs-CZ" sz="2400" b="1" dirty="0" smtClean="0"/>
              <a:t>- na výrobu tužek , tavících kelímků a „uhlíků“ do elektromotorů, elektrod na elektrolytické výroby (hliník), grafitových maziv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- Český </a:t>
            </a:r>
            <a:r>
              <a:rPr lang="cs-CZ" sz="2400" b="1" dirty="0"/>
              <a:t>Krumlov, </a:t>
            </a:r>
            <a:r>
              <a:rPr lang="cs-CZ" sz="2400" b="1" dirty="0" err="1"/>
              <a:t>Bližná</a:t>
            </a:r>
            <a:r>
              <a:rPr lang="cs-CZ" sz="2400" b="1" dirty="0" smtClean="0"/>
              <a:t>, USA, Rusko, Finsko, Německo</a:t>
            </a:r>
          </a:p>
          <a:p>
            <a:pPr marL="0" indent="0">
              <a:buNone/>
            </a:pPr>
            <a:r>
              <a:rPr lang="cs-CZ" sz="2400" b="1" dirty="0" smtClean="0"/>
              <a:t>- vyskytuje se v okolí Sepekova (Zálší, Božetice)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 descr="File:GrafitaE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45690"/>
            <a:ext cx="3384376" cy="223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24945"/>
            <a:ext cx="3240360" cy="2235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7382" y="4864588"/>
            <a:ext cx="7560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 smtClean="0">
                <a:solidFill>
                  <a:schemeClr val="bg1"/>
                </a:solidFill>
              </a:rPr>
              <a:t>Obrázek č</a:t>
            </a:r>
            <a:r>
              <a:rPr lang="cs-CZ" sz="1200" b="1" dirty="0">
                <a:solidFill>
                  <a:schemeClr val="bg1"/>
                </a:solidFill>
              </a:rPr>
              <a:t>. </a:t>
            </a:r>
            <a:r>
              <a:rPr lang="cs-CZ" sz="1200" b="1" dirty="0" smtClean="0">
                <a:solidFill>
                  <a:schemeClr val="bg1"/>
                </a:solidFill>
              </a:rPr>
              <a:t>27                                                                               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28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09292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Diamant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88083633"/>
              </p:ext>
            </p:extLst>
          </p:nvPr>
        </p:nvGraphicFramePr>
        <p:xfrm>
          <a:off x="557751" y="980728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bezbarvá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3" y="980728"/>
            <a:ext cx="4246965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653136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nejtvrdší přírodní materiál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hmotnost diamantů se udává v karátech (1 karát       = 0,2 g, značí se 1ct)</a:t>
            </a:r>
          </a:p>
          <a:p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3" y="5439707"/>
            <a:ext cx="24482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29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2870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Diamant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- 140x </a:t>
            </a:r>
            <a:r>
              <a:rPr lang="cs-CZ" sz="2400" b="1" dirty="0"/>
              <a:t>tvrdší než </a:t>
            </a:r>
            <a:r>
              <a:rPr lang="cs-CZ" sz="2400" b="1" dirty="0" smtClean="0"/>
              <a:t>korund</a:t>
            </a:r>
          </a:p>
          <a:p>
            <a:pPr marL="0" indent="0">
              <a:buNone/>
            </a:pPr>
            <a:r>
              <a:rPr lang="cs-CZ" sz="2400" b="1" dirty="0"/>
              <a:t>- shoří na CO</a:t>
            </a:r>
            <a:r>
              <a:rPr lang="cs-CZ" sz="2400" b="1" baseline="-25000" dirty="0"/>
              <a:t>2</a:t>
            </a:r>
          </a:p>
          <a:p>
            <a:pPr marL="0" indent="0">
              <a:buNone/>
            </a:pPr>
            <a:r>
              <a:rPr lang="cs-CZ" sz="2400" b="1" dirty="0" smtClean="0"/>
              <a:t>- ve </a:t>
            </a:r>
            <a:r>
              <a:rPr lang="cs-CZ" sz="2400" b="1" dirty="0"/>
              <a:t>šperku </a:t>
            </a:r>
            <a:r>
              <a:rPr lang="cs-CZ" sz="2400" b="1" dirty="0" smtClean="0"/>
              <a:t>se </a:t>
            </a:r>
            <a:r>
              <a:rPr lang="cs-CZ" sz="2400" b="1" dirty="0"/>
              <a:t>nejoblíbenější výbrus </a:t>
            </a:r>
            <a:r>
              <a:rPr lang="cs-CZ" sz="2400" b="1" dirty="0" smtClean="0"/>
              <a:t>nazývá briliant</a:t>
            </a:r>
          </a:p>
          <a:p>
            <a:pPr marL="0" indent="0">
              <a:buNone/>
            </a:pPr>
            <a:r>
              <a:rPr lang="cs-CZ" sz="2400" b="1" dirty="0" smtClean="0"/>
              <a:t>- užití -  </a:t>
            </a:r>
            <a:r>
              <a:rPr lang="cs-CZ" sz="2400" b="1" dirty="0"/>
              <a:t>řezné, vrtné a brusné nástroje, prášky a </a:t>
            </a:r>
            <a:r>
              <a:rPr lang="cs-CZ" sz="2400" b="1" dirty="0" smtClean="0"/>
              <a:t>pasty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2924944"/>
            <a:ext cx="3543977" cy="3197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9441" y="2924944"/>
            <a:ext cx="4248138" cy="3197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5805264"/>
            <a:ext cx="79560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30				  </a:t>
            </a:r>
            <a:r>
              <a:rPr lang="cs-CZ" sz="1200" b="1" dirty="0" smtClean="0">
                <a:solidFill>
                  <a:schemeClr val="bg1"/>
                </a:solidFill>
              </a:rPr>
              <a:t>Obrázek č. 31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6763174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Diamant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diamant </a:t>
            </a:r>
            <a:r>
              <a:rPr lang="fi-FI" sz="2400" b="1" dirty="0" smtClean="0"/>
              <a:t>Cullinan </a:t>
            </a:r>
            <a:r>
              <a:rPr lang="cs-CZ" sz="2400" b="1" dirty="0" smtClean="0"/>
              <a:t>nalezen v roce 1905 v </a:t>
            </a:r>
            <a:r>
              <a:rPr lang="fi-FI" sz="2400" b="1" dirty="0" smtClean="0"/>
              <a:t>Jižní Afri</a:t>
            </a:r>
            <a:r>
              <a:rPr lang="cs-CZ" sz="2400" b="1" dirty="0" err="1" smtClean="0"/>
              <a:t>ce</a:t>
            </a:r>
            <a:r>
              <a:rPr lang="cs-CZ" sz="2400" b="1" dirty="0" smtClean="0"/>
              <a:t>, vážil</a:t>
            </a:r>
            <a:r>
              <a:rPr lang="fi-FI" sz="2400" b="1" dirty="0" smtClean="0"/>
              <a:t> 3106</a:t>
            </a:r>
            <a:r>
              <a:rPr lang="cs-CZ" sz="2400" b="1" dirty="0" smtClean="0"/>
              <a:t> karátů</a:t>
            </a:r>
            <a:endParaRPr lang="fi-FI" sz="2400" b="1" dirty="0"/>
          </a:p>
          <a:p>
            <a:pPr marL="0" indent="0">
              <a:buNone/>
            </a:pPr>
            <a:r>
              <a:rPr lang="cs-CZ" sz="2400" b="1" dirty="0" smtClean="0"/>
              <a:t>- vyrábí se uměle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- Indie, Brazílie, Jižní Afrika, Rusko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údaje o Česku se různí (2-4 ks), </a:t>
            </a:r>
            <a:r>
              <a:rPr lang="cs-CZ" sz="2400" b="1" dirty="0" err="1" smtClean="0"/>
              <a:t>mikrodiamanty</a:t>
            </a:r>
            <a:r>
              <a:rPr lang="cs-CZ" sz="2400" b="1" dirty="0" smtClean="0"/>
              <a:t> v Krušných horách a Českém středohoří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Sepekově a okolí nebyl nalezen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068" y="2276872"/>
            <a:ext cx="3484539" cy="231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85448"/>
            <a:ext cx="4469300" cy="231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068" y="4365104"/>
            <a:ext cx="8311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32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Cullinan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33                                      Diamanty zhotovené z </a:t>
            </a:r>
            <a:r>
              <a:rPr lang="cs-CZ" sz="1200" b="1" dirty="0" err="1" smtClean="0">
                <a:solidFill>
                  <a:schemeClr val="bg1"/>
                </a:solidFill>
              </a:rPr>
              <a:t>Cullinanu</a:t>
            </a:r>
            <a:r>
              <a:rPr lang="cs-CZ" sz="1200" b="1" dirty="0" smtClean="0">
                <a:solidFill>
                  <a:schemeClr val="bg1"/>
                </a:solidFill>
              </a:rPr>
              <a:t>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1143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Síra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57596054"/>
              </p:ext>
            </p:extLst>
          </p:nvPr>
        </p:nvGraphicFramePr>
        <p:xfrm>
          <a:off x="539552" y="1124744"/>
          <a:ext cx="3888432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  <a:gridCol w="2016224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2,0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bílá, 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5013176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hoří, vzniká oxid siřičitý,</a:t>
            </a:r>
          </a:p>
          <a:p>
            <a:r>
              <a:rPr lang="cs-CZ" sz="2400" b="1" dirty="0" smtClean="0"/>
              <a:t>ten ve styku s vodou tvoří kyselinu (kyselé deště)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40944" y="1591669"/>
            <a:ext cx="5571480" cy="3733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02128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49611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Síra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tvoří </a:t>
            </a:r>
            <a:r>
              <a:rPr lang="cs-CZ" sz="2400" b="1" dirty="0"/>
              <a:t>přibližně 0,03–0,09 % zemské </a:t>
            </a:r>
            <a:r>
              <a:rPr lang="cs-CZ" sz="2400" b="1" dirty="0" smtClean="0"/>
              <a:t>kůry</a:t>
            </a:r>
          </a:p>
          <a:p>
            <a:pPr marL="0" indent="0">
              <a:buNone/>
            </a:pPr>
            <a:r>
              <a:rPr lang="cs-CZ" sz="2400" b="1" dirty="0" smtClean="0"/>
              <a:t>- vznik ložisek:	 - z plynů a horkých roztoků (sopky, gejzíry)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 - činností bakterií</a:t>
            </a:r>
          </a:p>
          <a:p>
            <a:pPr marL="0" indent="0">
              <a:buNone/>
            </a:pPr>
            <a:r>
              <a:rPr lang="cs-CZ" sz="2400" b="1" dirty="0" smtClean="0"/>
              <a:t>- dříve výroba černého střelného prachu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1719" y="2924690"/>
            <a:ext cx="3867336" cy="295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File:Soufresicile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3744416" cy="295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589240"/>
            <a:ext cx="80774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35		</a:t>
            </a:r>
            <a:r>
              <a:rPr lang="cs-CZ" sz="1200" b="1" dirty="0">
                <a:solidFill>
                  <a:schemeClr val="bg1"/>
                </a:solidFill>
              </a:rPr>
              <a:t>	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36 	     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55686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Síra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 výrobě kyseliny sírové, vulkanizace kaučuku, přípravky proti houbovým chorobám</a:t>
            </a:r>
          </a:p>
          <a:p>
            <a:pPr marL="0" indent="0">
              <a:buNone/>
            </a:pPr>
            <a:r>
              <a:rPr lang="cs-CZ" sz="2400" b="1" dirty="0" smtClean="0"/>
              <a:t>- výskyt - Sicílie, Francie, Polsko</a:t>
            </a:r>
          </a:p>
          <a:p>
            <a:pPr marL="0" indent="0">
              <a:buNone/>
            </a:pPr>
            <a:r>
              <a:rPr lang="cs-CZ" sz="2400" b="1" dirty="0" smtClean="0"/>
              <a:t>- Františkovy Lázně, Mariánské Lázně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okolí Sepekova nebyla popsána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45556"/>
            <a:ext cx="4104456" cy="2827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File:DSC00220 Java East Ijen Crater Solfatare mineral generation (6224355784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735808"/>
            <a:ext cx="4238409" cy="280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5229200"/>
            <a:ext cx="86308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37 	</a:t>
            </a:r>
            <a:r>
              <a:rPr lang="cs-CZ" sz="1200" b="1" dirty="0" smtClean="0">
                <a:solidFill>
                  <a:schemeClr val="bg1"/>
                </a:solidFill>
              </a:rPr>
              <a:t>			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38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0604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54461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Co je to prvek?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Jak rozdělujeme prvky podle vlastností?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Který </a:t>
            </a:r>
            <a:r>
              <a:rPr lang="cs-CZ" sz="2400" b="1" dirty="0"/>
              <a:t>kov </a:t>
            </a:r>
            <a:r>
              <a:rPr lang="cs-CZ" sz="2400" b="1" dirty="0" smtClean="0"/>
              <a:t>je </a:t>
            </a:r>
            <a:r>
              <a:rPr lang="cs-CZ" sz="2400" b="1" dirty="0"/>
              <a:t>nejlepší </a:t>
            </a:r>
            <a:r>
              <a:rPr lang="cs-CZ" sz="2400" b="1" dirty="0" smtClean="0"/>
              <a:t>vodič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elektřiny?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Které prvky se vyskytují        v okolí Sepekova?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Hoří diamant? Proč?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Který prvek se používá na výrobu tužek?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54461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chemicky čistá látka z atomů se stejným protonovým číslem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kovy, nekovy, polokovy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stříbro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grafit, zlato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ano, je to čistý uhlík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grafit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682834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Fullereny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molekuly</a:t>
            </a:r>
            <a:r>
              <a:rPr lang="cs-CZ" sz="2400" b="1" dirty="0">
                <a:solidFill>
                  <a:srgbClr val="C00000"/>
                </a:solidFill>
              </a:rPr>
              <a:t>, tvořené atomy uhlíku uspořádanými do </a:t>
            </a:r>
            <a:r>
              <a:rPr lang="cs-CZ" sz="2400" b="1" dirty="0" smtClean="0">
                <a:solidFill>
                  <a:srgbClr val="C00000"/>
                </a:solidFill>
              </a:rPr>
              <a:t>pěti- </a:t>
            </a:r>
            <a:r>
              <a:rPr lang="cs-CZ" sz="2400" b="1" dirty="0">
                <a:solidFill>
                  <a:srgbClr val="C00000"/>
                </a:solidFill>
              </a:rPr>
              <a:t>a </a:t>
            </a:r>
            <a:r>
              <a:rPr lang="cs-CZ" sz="2400" b="1" dirty="0" smtClean="0">
                <a:solidFill>
                  <a:srgbClr val="C00000"/>
                </a:solidFill>
              </a:rPr>
              <a:t>šestiúhelníků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nejstabilnější </a:t>
            </a:r>
            <a:r>
              <a:rPr lang="cs-CZ" sz="2400" b="1" dirty="0">
                <a:solidFill>
                  <a:srgbClr val="C00000"/>
                </a:solidFill>
              </a:rPr>
              <a:t>známý </a:t>
            </a:r>
            <a:r>
              <a:rPr lang="cs-CZ" sz="2400" b="1" dirty="0" smtClean="0">
                <a:solidFill>
                  <a:srgbClr val="C00000"/>
                </a:solidFill>
              </a:rPr>
              <a:t>fulleren C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60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>
                <a:solidFill>
                  <a:srgbClr val="C00000"/>
                </a:solidFill>
              </a:rPr>
              <a:t>obsahuje 60 atomů </a:t>
            </a:r>
            <a:r>
              <a:rPr lang="cs-CZ" sz="2400" b="1" dirty="0" smtClean="0">
                <a:solidFill>
                  <a:srgbClr val="C00000"/>
                </a:solidFill>
              </a:rPr>
              <a:t>uhlíku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čistá </a:t>
            </a:r>
            <a:r>
              <a:rPr lang="cs-CZ" sz="2400" b="1" dirty="0">
                <a:solidFill>
                  <a:srgbClr val="C00000"/>
                </a:solidFill>
              </a:rPr>
              <a:t>krystalická </a:t>
            </a:r>
            <a:r>
              <a:rPr lang="cs-CZ" sz="2400" b="1" dirty="0" smtClean="0">
                <a:solidFill>
                  <a:srgbClr val="C00000"/>
                </a:solidFill>
              </a:rPr>
              <a:t>forma </a:t>
            </a:r>
            <a:r>
              <a:rPr lang="cs-CZ" sz="2400" b="1" dirty="0">
                <a:solidFill>
                  <a:srgbClr val="C00000"/>
                </a:solidFill>
              </a:rPr>
              <a:t>je tvrdší než </a:t>
            </a:r>
            <a:r>
              <a:rPr lang="cs-CZ" sz="2400" b="1" dirty="0" smtClean="0">
                <a:solidFill>
                  <a:srgbClr val="C00000"/>
                </a:solidFill>
              </a:rPr>
              <a:t>diamant (název </a:t>
            </a:r>
            <a:r>
              <a:rPr lang="cs-CZ" sz="2400" b="1" dirty="0" err="1" smtClean="0">
                <a:solidFill>
                  <a:srgbClr val="C00000"/>
                </a:solidFill>
              </a:rPr>
              <a:t>fullerit</a:t>
            </a:r>
            <a:r>
              <a:rPr lang="cs-CZ" sz="2400" b="1" dirty="0" smtClean="0">
                <a:solidFill>
                  <a:srgbClr val="C0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ve </a:t>
            </a:r>
            <a:r>
              <a:rPr lang="cs-CZ" sz="2400" b="1" dirty="0">
                <a:solidFill>
                  <a:srgbClr val="C00000"/>
                </a:solidFill>
              </a:rPr>
              <a:t>fulguritech </a:t>
            </a:r>
            <a:r>
              <a:rPr lang="cs-CZ" sz="2400" b="1" dirty="0" smtClean="0">
                <a:solidFill>
                  <a:srgbClr val="C00000"/>
                </a:solidFill>
              </a:rPr>
              <a:t>(místa protavená </a:t>
            </a:r>
            <a:r>
              <a:rPr lang="cs-CZ" sz="2400" b="1" dirty="0">
                <a:solidFill>
                  <a:srgbClr val="C00000"/>
                </a:solidFill>
              </a:rPr>
              <a:t>úderem </a:t>
            </a:r>
            <a:r>
              <a:rPr lang="cs-CZ" sz="2400" b="1" dirty="0" smtClean="0">
                <a:solidFill>
                  <a:srgbClr val="C00000"/>
                </a:solidFill>
              </a:rPr>
              <a:t>blesku)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File:C60 Buckyball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1" y="3212976"/>
            <a:ext cx="343795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28095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4</a:t>
            </a:r>
            <a:r>
              <a:rPr lang="cs-CZ" sz="1100" b="1" dirty="0" smtClean="0"/>
              <a:t>, </a:t>
            </a:r>
            <a:r>
              <a:rPr lang="cs-CZ" sz="1100" b="1" dirty="0"/>
              <a:t>[cit. </a:t>
            </a:r>
            <a:r>
              <a:rPr lang="cs-CZ" sz="1100" b="1" dirty="0" smtClean="0"/>
              <a:t>2011-09-03], </a:t>
            </a:r>
            <a:r>
              <a:rPr lang="cs-CZ" sz="1100" b="1" dirty="0"/>
              <a:t>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Didier</a:t>
            </a:r>
            <a:r>
              <a:rPr lang="cs-CZ" sz="1100" b="1" dirty="0"/>
              <a:t> </a:t>
            </a:r>
            <a:r>
              <a:rPr lang="cs-CZ" sz="1100" b="1" dirty="0" err="1" smtClean="0"/>
              <a:t>Descouens</a:t>
            </a:r>
            <a:r>
              <a:rPr lang="cs-CZ" sz="1100" b="1" dirty="0"/>
              <a:t>, File:Or </a:t>
            </a:r>
            <a:r>
              <a:rPr lang="cs-CZ" sz="1100" b="1" dirty="0" smtClean="0"/>
              <a:t>Venezuela.jpg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commons.wikimedia.org/wiki/File:Or_Venezuela.jpg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5</a:t>
            </a:r>
            <a:r>
              <a:rPr lang="cs-CZ" sz="1100" b="1" dirty="0" smtClean="0"/>
              <a:t>, </a:t>
            </a:r>
            <a:r>
              <a:rPr lang="cs-CZ" sz="1100" b="1" dirty="0"/>
              <a:t>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Unknown</a:t>
            </a:r>
            <a:r>
              <a:rPr lang="cs-CZ" sz="1100" b="1" dirty="0"/>
              <a:t>, </a:t>
            </a:r>
            <a:r>
              <a:rPr lang="cs-CZ" sz="1100" b="1" dirty="0" smtClean="0"/>
              <a:t>File:GoldNuggetUSGOV.jpg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3"/>
              </a:rPr>
              <a:t>http</a:t>
            </a:r>
            <a:r>
              <a:rPr lang="cs-CZ" sz="1100" b="1" dirty="0">
                <a:hlinkClick r:id="rId3"/>
              </a:rPr>
              <a:t>://</a:t>
            </a:r>
            <a:r>
              <a:rPr lang="cs-CZ" sz="1100" b="1" dirty="0" smtClean="0">
                <a:hlinkClick r:id="rId3"/>
              </a:rPr>
              <a:t>commons.wikimedia.org/wiki/File:GoldNuggetUSGOV.jpg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6</a:t>
            </a:r>
            <a:r>
              <a:rPr lang="cs-CZ" sz="1100" b="1" dirty="0" smtClean="0"/>
              <a:t>, </a:t>
            </a:r>
            <a:r>
              <a:rPr lang="cs-CZ" sz="1100" b="1" dirty="0"/>
              <a:t>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Karelj</a:t>
            </a:r>
            <a:r>
              <a:rPr lang="cs-CZ" sz="1100" b="1" dirty="0" smtClean="0"/>
              <a:t>, File:Zlato 2.jpg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commons.wikimedia.org/wiki/File:Zlato_2.jpg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</a:t>
            </a:r>
            <a:r>
              <a:rPr lang="cs-CZ" sz="1100" b="1" dirty="0" smtClean="0"/>
              <a:t>č. 7, </a:t>
            </a:r>
            <a:r>
              <a:rPr lang="cs-CZ" sz="1100" b="1" dirty="0"/>
              <a:t>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Aram </a:t>
            </a:r>
            <a:r>
              <a:rPr lang="cs-CZ" sz="1100" b="1" dirty="0" err="1" smtClean="0"/>
              <a:t>Dulyan</a:t>
            </a:r>
            <a:r>
              <a:rPr lang="cs-CZ" sz="1100" b="1" dirty="0"/>
              <a:t>, File:Native </a:t>
            </a:r>
            <a:r>
              <a:rPr lang="cs-CZ" sz="1100" b="1" dirty="0" err="1"/>
              <a:t>gold</a:t>
            </a:r>
            <a:r>
              <a:rPr lang="cs-CZ" sz="1100" b="1" dirty="0"/>
              <a:t> </a:t>
            </a:r>
            <a:r>
              <a:rPr lang="cs-CZ" sz="1100" b="1" dirty="0" smtClean="0"/>
              <a:t>nuggets.jpg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commons.wikimedia.org/wiki/File:Native_gold_nuggets.jpg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8,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</a:t>
            </a:r>
            <a:r>
              <a:rPr lang="cs-CZ" sz="1100" b="1" dirty="0"/>
              <a:t>David </a:t>
            </a:r>
            <a:r>
              <a:rPr lang="cs-CZ" sz="1100" b="1" dirty="0" err="1" smtClean="0"/>
              <a:t>Monniaux</a:t>
            </a:r>
            <a:r>
              <a:rPr lang="cs-CZ" sz="1100" b="1" dirty="0"/>
              <a:t>, File:Golden </a:t>
            </a:r>
            <a:r>
              <a:rPr lang="cs-CZ" sz="1100" b="1" dirty="0" err="1"/>
              <a:t>Fleece</a:t>
            </a:r>
            <a:r>
              <a:rPr lang="cs-CZ" sz="1100" b="1" dirty="0"/>
              <a:t> </a:t>
            </a:r>
            <a:r>
              <a:rPr lang="cs-CZ" sz="1100" b="1" dirty="0" smtClean="0"/>
              <a:t>dsc02935.jpg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commons.wikimedia.org/wiki/File:Golden_Fleece_dsc02935.jpg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9, [cit. 2011-09-03],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Eckhard</a:t>
            </a:r>
            <a:r>
              <a:rPr lang="cs-CZ" sz="1100" b="1" dirty="0"/>
              <a:t> </a:t>
            </a:r>
            <a:r>
              <a:rPr lang="cs-CZ" sz="1100" b="1" dirty="0" err="1" smtClean="0"/>
              <a:t>Pecher</a:t>
            </a:r>
            <a:r>
              <a:rPr lang="cs-CZ" sz="1100" b="1" dirty="0"/>
              <a:t>, File:Kanazawa Gold </a:t>
            </a:r>
            <a:r>
              <a:rPr lang="cs-CZ" sz="1100" b="1" dirty="0" smtClean="0"/>
              <a:t>Factory.jpg</a:t>
            </a:r>
          </a:p>
          <a:p>
            <a:pPr marL="0" indent="0">
              <a:buNone/>
            </a:pPr>
            <a:r>
              <a:rPr lang="cs-CZ" sz="1100" b="1" dirty="0">
                <a:hlinkClick r:id="rId7"/>
              </a:rPr>
              <a:t>http://</a:t>
            </a:r>
            <a:r>
              <a:rPr lang="cs-CZ" sz="1100" b="1" dirty="0" smtClean="0">
                <a:hlinkClick r:id="rId7"/>
              </a:rPr>
              <a:t>commons.wikimedia.org/wiki/File:Kanazawa_Gold_Factory.jpg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11</a:t>
            </a:r>
            <a:r>
              <a:rPr lang="cs-CZ" sz="1100" b="1" dirty="0" smtClean="0"/>
              <a:t>, </a:t>
            </a:r>
            <a:r>
              <a:rPr lang="cs-CZ" sz="1100" b="1" dirty="0"/>
              <a:t>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PHGCOM, </a:t>
            </a:r>
            <a:r>
              <a:rPr lang="cs-CZ" sz="1100" b="1" dirty="0" err="1"/>
              <a:t>Soubor:Toi</a:t>
            </a:r>
            <a:r>
              <a:rPr lang="cs-CZ" sz="1100" b="1" dirty="0"/>
              <a:t> 250kg </a:t>
            </a:r>
            <a:r>
              <a:rPr lang="cs-CZ" sz="1100" b="1" dirty="0" err="1"/>
              <a:t>gold</a:t>
            </a:r>
            <a:r>
              <a:rPr lang="cs-CZ" sz="1100" b="1" dirty="0"/>
              <a:t> </a:t>
            </a:r>
            <a:r>
              <a:rPr lang="cs-CZ" sz="1100" b="1" dirty="0" smtClean="0"/>
              <a:t>bar.jpg</a:t>
            </a:r>
          </a:p>
          <a:p>
            <a:pPr marL="0" indent="0">
              <a:buNone/>
            </a:pPr>
            <a:r>
              <a:rPr lang="cs-CZ" sz="1100" b="1" dirty="0">
                <a:hlinkClick r:id="rId8"/>
              </a:rPr>
              <a:t>http://</a:t>
            </a:r>
            <a:r>
              <a:rPr lang="cs-CZ" sz="1100" b="1" dirty="0" smtClean="0">
                <a:hlinkClick r:id="rId8"/>
              </a:rPr>
              <a:t>cs.wikipedia.org/wiki/Soubor:Toi_250kg_gold_bar.jpg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12</a:t>
            </a:r>
            <a:r>
              <a:rPr lang="cs-CZ" sz="1100" b="1" dirty="0" smtClean="0"/>
              <a:t>, </a:t>
            </a:r>
            <a:r>
              <a:rPr lang="cs-CZ" sz="1100" b="1" dirty="0"/>
              <a:t>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NobbiP</a:t>
            </a:r>
            <a:r>
              <a:rPr lang="cs-CZ" sz="1100" b="1" dirty="0"/>
              <a:t>, File:Philharmoniker 00 back.jpg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9"/>
              </a:rPr>
              <a:t>http://</a:t>
            </a:r>
            <a:r>
              <a:rPr lang="cs-CZ" sz="1100" b="1" dirty="0" smtClean="0">
                <a:hlinkClick r:id="rId9"/>
              </a:rPr>
              <a:t>commons.wikimedia.org/wiki/File:Philharmoniker_00_back.jpg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č. 14</a:t>
            </a:r>
            <a:r>
              <a:rPr lang="cs-CZ" sz="1100" b="1" dirty="0"/>
              <a:t>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Daniel </a:t>
            </a:r>
            <a:r>
              <a:rPr lang="cs-CZ" sz="1100" b="1" dirty="0" err="1" smtClean="0"/>
              <a:t>Stucht</a:t>
            </a:r>
            <a:r>
              <a:rPr lang="cs-CZ" sz="1100" b="1" dirty="0"/>
              <a:t>, File:Silber </a:t>
            </a:r>
            <a:r>
              <a:rPr lang="cs-CZ" sz="1100" b="1" dirty="0" err="1"/>
              <a:t>mineral</a:t>
            </a:r>
            <a:r>
              <a:rPr lang="cs-CZ" sz="1100" b="1" dirty="0"/>
              <a:t> </a:t>
            </a:r>
            <a:r>
              <a:rPr lang="cs-CZ" sz="1100" b="1" dirty="0" smtClean="0"/>
              <a:t>erz.jpg</a:t>
            </a:r>
          </a:p>
          <a:p>
            <a:pPr marL="0" indent="0">
              <a:buNone/>
            </a:pPr>
            <a:r>
              <a:rPr lang="cs-CZ" sz="1100" b="1" dirty="0">
                <a:hlinkClick r:id="rId10"/>
              </a:rPr>
              <a:t>http://</a:t>
            </a:r>
            <a:r>
              <a:rPr lang="cs-CZ" sz="1100" b="1" dirty="0" smtClean="0">
                <a:hlinkClick r:id="rId10"/>
              </a:rPr>
              <a:t>commons.wikimedia.org/wiki/File:Silber_mineral_erz.jpg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17, [cit. 2011-09-03],  </a:t>
            </a:r>
            <a:r>
              <a:rPr lang="cs-CZ" sz="1100" b="1" dirty="0" smtClean="0"/>
              <a:t>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Didier</a:t>
            </a:r>
            <a:r>
              <a:rPr lang="cs-CZ" sz="1100" b="1" dirty="0"/>
              <a:t> </a:t>
            </a:r>
            <a:r>
              <a:rPr lang="cs-CZ" sz="1100" b="1" dirty="0" err="1" smtClean="0"/>
              <a:t>Descouens</a:t>
            </a:r>
            <a:r>
              <a:rPr lang="cs-CZ" sz="1100" b="1" dirty="0" smtClean="0"/>
              <a:t>, File:Cuivre Michigan.jpg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11"/>
              </a:rPr>
              <a:t>http</a:t>
            </a:r>
            <a:r>
              <a:rPr lang="cs-CZ" sz="1100" b="1" dirty="0">
                <a:hlinkClick r:id="rId11"/>
              </a:rPr>
              <a:t>://</a:t>
            </a:r>
            <a:r>
              <a:rPr lang="cs-CZ" sz="1100" b="1" dirty="0" smtClean="0">
                <a:hlinkClick r:id="rId11"/>
              </a:rPr>
              <a:t>commons.wikimedia.org/wiki/File:Cuivre_Michigan.jpg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18</a:t>
            </a:r>
            <a:r>
              <a:rPr lang="cs-CZ" sz="1100" b="1" dirty="0" smtClean="0"/>
              <a:t>, </a:t>
            </a:r>
            <a:r>
              <a:rPr lang="cs-CZ" sz="1100" b="1" dirty="0"/>
              <a:t>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Daniel </a:t>
            </a:r>
            <a:r>
              <a:rPr lang="cs-CZ" sz="1100" b="1" dirty="0" err="1"/>
              <a:t>Stucht</a:t>
            </a:r>
            <a:r>
              <a:rPr lang="cs-CZ" sz="1100" b="1" dirty="0"/>
              <a:t>, File:Kupfer </a:t>
            </a:r>
            <a:r>
              <a:rPr lang="cs-CZ" sz="1100" b="1" dirty="0" err="1"/>
              <a:t>mineral</a:t>
            </a:r>
            <a:r>
              <a:rPr lang="cs-CZ" sz="1100" b="1" dirty="0"/>
              <a:t> erz.jpg</a:t>
            </a:r>
          </a:p>
          <a:p>
            <a:pPr marL="0" indent="0">
              <a:buNone/>
            </a:pPr>
            <a:r>
              <a:rPr lang="cs-CZ" sz="1100" b="1" dirty="0">
                <a:hlinkClick r:id="rId12"/>
              </a:rPr>
              <a:t>http://</a:t>
            </a:r>
            <a:r>
              <a:rPr lang="cs-CZ" sz="1100" b="1" dirty="0" smtClean="0">
                <a:hlinkClick r:id="rId12"/>
              </a:rPr>
              <a:t>commons.wikimedia.org/wiki/File:Kupfer_mineral_erz.jpg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č</a:t>
            </a:r>
            <a:r>
              <a:rPr lang="cs-CZ" sz="1100" b="1" dirty="0"/>
              <a:t>. 19, [cit. 2011-09-03],  </a:t>
            </a:r>
            <a:r>
              <a:rPr lang="cs-CZ" sz="1100" b="1" dirty="0" smtClean="0"/>
              <a:t>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Søren</a:t>
            </a:r>
            <a:r>
              <a:rPr lang="cs-CZ" sz="1100" b="1" dirty="0"/>
              <a:t> </a:t>
            </a:r>
            <a:r>
              <a:rPr lang="cs-CZ" sz="1100" b="1" dirty="0" err="1"/>
              <a:t>Wedel</a:t>
            </a:r>
            <a:r>
              <a:rPr lang="cs-CZ" sz="1100" b="1" dirty="0"/>
              <a:t> </a:t>
            </a:r>
            <a:r>
              <a:rPr lang="cs-CZ" sz="1100" b="1" dirty="0" err="1"/>
              <a:t>Nielsen</a:t>
            </a:r>
            <a:r>
              <a:rPr lang="cs-CZ" sz="1100" b="1" dirty="0"/>
              <a:t>, File:Flametest--Cu.swn.jpg</a:t>
            </a:r>
          </a:p>
          <a:p>
            <a:pPr marL="0" indent="0">
              <a:buNone/>
            </a:pPr>
            <a:r>
              <a:rPr lang="cs-CZ" sz="1100" b="1" dirty="0">
                <a:hlinkClick r:id="rId13"/>
              </a:rPr>
              <a:t>http://commons.wikimedia.org/wiki/File:Flametest--</a:t>
            </a:r>
            <a:r>
              <a:rPr lang="cs-CZ" sz="1100" b="1" dirty="0" smtClean="0">
                <a:hlinkClick r:id="rId13"/>
              </a:rPr>
              <a:t>Cu.swn.jpg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20,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Didier</a:t>
            </a:r>
            <a:r>
              <a:rPr lang="cs-CZ" sz="1100" b="1" dirty="0"/>
              <a:t> </a:t>
            </a:r>
            <a:r>
              <a:rPr lang="cs-CZ" sz="1100" b="1" dirty="0" err="1"/>
              <a:t>Descouens</a:t>
            </a:r>
            <a:r>
              <a:rPr lang="cs-CZ" sz="1100" b="1" dirty="0"/>
              <a:t>, File:Cuprite.jpg</a:t>
            </a:r>
          </a:p>
          <a:p>
            <a:pPr marL="0" indent="0">
              <a:buNone/>
            </a:pPr>
            <a:r>
              <a:rPr lang="cs-CZ" sz="1100" b="1" dirty="0">
                <a:hlinkClick r:id="rId14"/>
              </a:rPr>
              <a:t>http://</a:t>
            </a:r>
            <a:r>
              <a:rPr lang="cs-CZ" sz="1100" b="1" dirty="0" smtClean="0">
                <a:hlinkClick r:id="rId14"/>
              </a:rPr>
              <a:t>commons.wikimedia.org/wiki/File:Cuprite.jpg</a:t>
            </a:r>
            <a:endParaRPr lang="cs-CZ" sz="1100" b="1" dirty="0" smtClean="0"/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21, [cit. 2011-09-03], </a:t>
            </a:r>
            <a:r>
              <a:rPr lang="cs-CZ" sz="1100" b="1" dirty="0" smtClean="0">
                <a:solidFill>
                  <a:prstClr val="black"/>
                </a:solidFill>
              </a:rPr>
              <a:t>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err="1">
                <a:solidFill>
                  <a:prstClr val="black"/>
                </a:solidFill>
              </a:rPr>
              <a:t>Jurii</a:t>
            </a:r>
            <a:r>
              <a:rPr lang="cs-CZ" sz="1100" b="1" dirty="0">
                <a:solidFill>
                  <a:prstClr val="black"/>
                </a:solidFill>
              </a:rPr>
              <a:t>, File:Copper.jpg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5"/>
              </a:rPr>
              <a:t>http://commons.wikimedia.org/wiki/File:Copper.jpg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endParaRPr lang="cs-CZ" sz="1700" b="1" dirty="0" smtClean="0"/>
          </a:p>
          <a:p>
            <a:pPr marL="0" indent="0">
              <a:buNone/>
            </a:pPr>
            <a:endParaRPr lang="cs-CZ" sz="1700" b="1" dirty="0"/>
          </a:p>
          <a:p>
            <a:pPr marL="0" indent="0">
              <a:buNone/>
            </a:pPr>
            <a:endParaRPr lang="cs-CZ" sz="1700" b="1" dirty="0" smtClean="0"/>
          </a:p>
          <a:p>
            <a:pPr marL="0" indent="0">
              <a:buNone/>
            </a:pPr>
            <a:endParaRPr lang="cs-CZ" sz="4800" b="1" dirty="0"/>
          </a:p>
          <a:p>
            <a:pPr marL="0" indent="0">
              <a:buNone/>
            </a:pPr>
            <a:endParaRPr lang="cs-CZ" sz="48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6949742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22,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Eric</a:t>
            </a:r>
            <a:r>
              <a:rPr lang="cs-CZ" sz="1100" b="1" dirty="0"/>
              <a:t> </a:t>
            </a:r>
            <a:r>
              <a:rPr lang="cs-CZ" sz="1100" b="1" dirty="0" err="1"/>
              <a:t>Guinther</a:t>
            </a:r>
            <a:r>
              <a:rPr lang="cs-CZ" sz="1100" b="1" dirty="0"/>
              <a:t>, File:Chino </a:t>
            </a:r>
            <a:r>
              <a:rPr lang="cs-CZ" sz="1100" b="1" dirty="0" err="1"/>
              <a:t>copper</a:t>
            </a:r>
            <a:r>
              <a:rPr lang="cs-CZ" sz="1100" b="1" dirty="0"/>
              <a:t> mine.jpg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commons.wikimedia.org/wiki/File:Chino_copper_mine.jpg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25, 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Torsten </a:t>
            </a:r>
            <a:r>
              <a:rPr lang="cs-CZ" sz="1100" b="1" dirty="0" err="1" smtClean="0"/>
              <a:t>Brandmueller</a:t>
            </a:r>
            <a:r>
              <a:rPr lang="cs-CZ" sz="1100" b="1" dirty="0"/>
              <a:t>, </a:t>
            </a:r>
            <a:r>
              <a:rPr lang="cs-CZ" sz="1100" b="1" dirty="0" smtClean="0"/>
              <a:t>File:C60-1.jpg</a:t>
            </a:r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commons.wikimedia.org/wiki/File:C60-1.jpg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26,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Daniel </a:t>
            </a:r>
            <a:r>
              <a:rPr lang="cs-CZ" sz="1100" b="1" dirty="0" err="1" smtClean="0"/>
              <a:t>Schwen</a:t>
            </a:r>
            <a:r>
              <a:rPr lang="cs-CZ" sz="1100" b="1" dirty="0"/>
              <a:t>, File:Min </a:t>
            </a:r>
            <a:r>
              <a:rPr lang="cs-CZ" sz="1100" b="1" dirty="0" smtClean="0"/>
              <a:t>graphite.jpg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commons.wikimedia.org/wiki/File:Min_graphite.jpg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27, [cit. 2011-09-03], </a:t>
            </a:r>
            <a:r>
              <a:rPr lang="cs-CZ" sz="1100" b="1" dirty="0" smtClean="0"/>
              <a:t>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Eurico</a:t>
            </a:r>
            <a:r>
              <a:rPr lang="cs-CZ" sz="1100" b="1" dirty="0"/>
              <a:t> </a:t>
            </a:r>
            <a:r>
              <a:rPr lang="cs-CZ" sz="1100" b="1" dirty="0" err="1" smtClean="0"/>
              <a:t>Zimbres</a:t>
            </a:r>
            <a:r>
              <a:rPr lang="cs-CZ" sz="1100" b="1" dirty="0"/>
              <a:t>, File:GrafitaEZ.jpg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commons.wikimedia.org/wiki/File:GrafitaEZ.jpg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28, 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Karelj</a:t>
            </a:r>
            <a:r>
              <a:rPr lang="cs-CZ" sz="1100" b="1" dirty="0" smtClean="0"/>
              <a:t>, File:Grafit 1.jpg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commons.wikimedia.org/wiki/File:Grafit_1.jpg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30,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Eurico</a:t>
            </a:r>
            <a:r>
              <a:rPr lang="cs-CZ" sz="1100" b="1" dirty="0"/>
              <a:t> </a:t>
            </a:r>
            <a:r>
              <a:rPr lang="cs-CZ" sz="1100" b="1" dirty="0" err="1" smtClean="0"/>
              <a:t>Zimbres</a:t>
            </a:r>
            <a:r>
              <a:rPr lang="cs-CZ" sz="1100" b="1" dirty="0"/>
              <a:t>, </a:t>
            </a:r>
            <a:r>
              <a:rPr lang="cs-CZ" sz="1100" b="1" dirty="0" smtClean="0"/>
              <a:t>File:DiamanteEZ.jpg</a:t>
            </a:r>
          </a:p>
          <a:p>
            <a:pPr marL="0" indent="0">
              <a:buNone/>
            </a:pPr>
            <a:r>
              <a:rPr lang="cs-CZ" sz="1100" b="1" dirty="0">
                <a:hlinkClick r:id="rId7"/>
              </a:rPr>
              <a:t>http://</a:t>
            </a:r>
            <a:r>
              <a:rPr lang="cs-CZ" sz="1100" b="1" dirty="0" smtClean="0">
                <a:hlinkClick r:id="rId7"/>
              </a:rPr>
              <a:t>commons.wikimedia.org/wiki/File:DiamanteEZ.jpg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31, 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</a:t>
            </a:r>
            <a:r>
              <a:rPr lang="cs-CZ" sz="1100" b="1" dirty="0" err="1"/>
              <a:t>Unknown</a:t>
            </a:r>
            <a:r>
              <a:rPr lang="cs-CZ" sz="1100" b="1" dirty="0"/>
              <a:t> USGS </a:t>
            </a:r>
            <a:r>
              <a:rPr lang="cs-CZ" sz="1100" b="1" dirty="0" err="1" smtClean="0"/>
              <a:t>employee</a:t>
            </a:r>
            <a:r>
              <a:rPr lang="cs-CZ" sz="1100" b="1" dirty="0"/>
              <a:t>, File:Rough </a:t>
            </a:r>
            <a:r>
              <a:rPr lang="cs-CZ" sz="1100" b="1" dirty="0" smtClean="0"/>
              <a:t>diamond.jpg</a:t>
            </a:r>
          </a:p>
          <a:p>
            <a:pPr marL="0" indent="0">
              <a:buNone/>
            </a:pPr>
            <a:r>
              <a:rPr lang="cs-CZ" sz="1100" b="1" dirty="0">
                <a:hlinkClick r:id="rId8"/>
              </a:rPr>
              <a:t>http://</a:t>
            </a:r>
            <a:r>
              <a:rPr lang="cs-CZ" sz="1100" b="1" dirty="0" smtClean="0">
                <a:hlinkClick r:id="rId8"/>
              </a:rPr>
              <a:t>commons.wikimedia.org/wiki/File:Rough_diamond.jpg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32, [cit. 2011-09-03],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 smtClean="0"/>
              <a:t>, </a:t>
            </a:r>
            <a:r>
              <a:rPr lang="cs-CZ" sz="1100" b="1" dirty="0" err="1" smtClean="0"/>
              <a:t>Parent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Géry</a:t>
            </a:r>
            <a:r>
              <a:rPr lang="cs-CZ" sz="1100" b="1" dirty="0" smtClean="0"/>
              <a:t>, </a:t>
            </a:r>
            <a:r>
              <a:rPr lang="fr-FR" sz="1100" b="1" dirty="0"/>
              <a:t>File:Cullinan copie 1(République d'Afrique du Sud).</a:t>
            </a:r>
            <a:r>
              <a:rPr lang="fr-FR" sz="1100" b="1" dirty="0" smtClean="0"/>
              <a:t>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9"/>
              </a:rPr>
              <a:t>http://commons.wikimedia.org/wiki/File:Cullinan_copie_1(R%C3%A9publique_d%27Afrique_du_Sud).</a:t>
            </a:r>
            <a:r>
              <a:rPr lang="cs-CZ" sz="1100" b="1" dirty="0" smtClean="0">
                <a:hlinkClick r:id="rId9"/>
              </a:rPr>
              <a:t>jpg?uselang=cs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33, [cit. 2011-09-03],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Chris</a:t>
            </a:r>
            <a:r>
              <a:rPr lang="cs-CZ" sz="1100" b="1" dirty="0"/>
              <a:t> </a:t>
            </a:r>
            <a:r>
              <a:rPr lang="cs-CZ" sz="1100" b="1" dirty="0" smtClean="0"/>
              <a:t>73, </a:t>
            </a:r>
            <a:r>
              <a:rPr lang="cs-CZ" sz="1100" b="1" dirty="0" err="1" smtClean="0"/>
              <a:t>File</a:t>
            </a:r>
            <a:r>
              <a:rPr lang="en-US" sz="1100" b="1" dirty="0" smtClean="0"/>
              <a:t>:</a:t>
            </a:r>
            <a:r>
              <a:rPr lang="en-US" sz="1100" b="1" dirty="0" err="1" smtClean="0"/>
              <a:t>Cullinan</a:t>
            </a:r>
            <a:r>
              <a:rPr lang="en-US" sz="1100" b="1" dirty="0" smtClean="0"/>
              <a:t> </a:t>
            </a:r>
            <a:r>
              <a:rPr lang="en-US" sz="1100" b="1" dirty="0"/>
              <a:t>Diamond and some of its cuts - copy.jpg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10"/>
              </a:rPr>
              <a:t>http://commons.wikimedia.org/wiki/File:Cullinan_Diamond_and_some_of_its_cuts_-_</a:t>
            </a:r>
            <a:r>
              <a:rPr lang="cs-CZ" sz="1100" b="1" dirty="0" smtClean="0">
                <a:hlinkClick r:id="rId10"/>
              </a:rPr>
              <a:t>copy.jpg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35, [cit. 2011-09-03], </a:t>
            </a:r>
            <a:r>
              <a:rPr lang="cs-CZ" sz="1100" b="1" dirty="0" smtClean="0"/>
              <a:t>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</a:t>
            </a:r>
            <a:r>
              <a:rPr lang="cs-CZ" sz="1100" b="1" dirty="0" err="1"/>
              <a:t>Didier</a:t>
            </a:r>
            <a:r>
              <a:rPr lang="cs-CZ" sz="1100" b="1" dirty="0"/>
              <a:t> </a:t>
            </a:r>
            <a:r>
              <a:rPr lang="cs-CZ" sz="1100" b="1" dirty="0" err="1" smtClean="0"/>
              <a:t>Descouens</a:t>
            </a:r>
            <a:r>
              <a:rPr lang="cs-CZ" sz="1100" b="1" dirty="0"/>
              <a:t>, </a:t>
            </a:r>
            <a:r>
              <a:rPr lang="cs-CZ" sz="1100" b="1" dirty="0" smtClean="0"/>
              <a:t>File:Soufresicile2.jpg</a:t>
            </a:r>
          </a:p>
          <a:p>
            <a:pPr marL="0" indent="0">
              <a:buNone/>
            </a:pPr>
            <a:r>
              <a:rPr lang="cs-CZ" sz="1100" b="1" dirty="0">
                <a:hlinkClick r:id="rId11"/>
              </a:rPr>
              <a:t>http://</a:t>
            </a:r>
            <a:r>
              <a:rPr lang="cs-CZ" sz="1100" b="1" dirty="0" smtClean="0">
                <a:hlinkClick r:id="rId11"/>
              </a:rPr>
              <a:t>commons.wikimedia.org/wiki/File:Soufresicile2.jpg</a:t>
            </a:r>
            <a:endParaRPr lang="cs-CZ" sz="1100" b="1" dirty="0" smtClean="0"/>
          </a:p>
          <a:p>
            <a:pPr marL="0" lvl="0" indent="0">
              <a:buNone/>
            </a:pPr>
            <a:r>
              <a:rPr lang="cs-CZ" sz="1100" b="1" dirty="0" smtClean="0">
                <a:solidFill>
                  <a:prstClr val="black"/>
                </a:solidFill>
              </a:rPr>
              <a:t>Obrázek </a:t>
            </a:r>
            <a:r>
              <a:rPr lang="cs-CZ" sz="1100" b="1" dirty="0">
                <a:solidFill>
                  <a:prstClr val="black"/>
                </a:solidFill>
              </a:rPr>
              <a:t>č. 37, [cit. 2011-09-03], </a:t>
            </a:r>
            <a:r>
              <a:rPr lang="cs-CZ" sz="1100" b="1" dirty="0" smtClean="0">
                <a:solidFill>
                  <a:prstClr val="black"/>
                </a:solidFill>
              </a:rPr>
              <a:t>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err="1">
                <a:solidFill>
                  <a:prstClr val="black"/>
                </a:solidFill>
              </a:rPr>
              <a:t>Didier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Descouens</a:t>
            </a:r>
            <a:r>
              <a:rPr lang="cs-CZ" sz="1100" b="1" dirty="0">
                <a:solidFill>
                  <a:prstClr val="black"/>
                </a:solidFill>
              </a:rPr>
              <a:t>, File:Soufre&amp;gypse sicile.jpg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2"/>
              </a:rPr>
              <a:t>http://commons.wikimedia.org/wiki/File:Soufre%26gypse_sicile.jpg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38, [cit. 2011-09-03], 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DANIEL JULIE, File:DSC00220 Java East </a:t>
            </a:r>
            <a:r>
              <a:rPr lang="cs-CZ" sz="1100" b="1" dirty="0" err="1">
                <a:solidFill>
                  <a:prstClr val="black"/>
                </a:solidFill>
              </a:rPr>
              <a:t>Ijen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Crater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Solfatare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mineral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generation</a:t>
            </a:r>
            <a:r>
              <a:rPr lang="cs-CZ" sz="1100" b="1" dirty="0">
                <a:solidFill>
                  <a:prstClr val="black"/>
                </a:solidFill>
              </a:rPr>
              <a:t> (6224355784).jpg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3"/>
              </a:rPr>
              <a:t>http://commons.wikimedia.org/wiki/File:DSC00220_Java_East_Ijen_Crater_Solfatare_mineral_generation_(6224355784).jpg?uselang=cs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39, [cit. 2011-09-03], 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err="1">
                <a:solidFill>
                  <a:prstClr val="black"/>
                </a:solidFill>
              </a:rPr>
              <a:t>Saumitra</a:t>
            </a:r>
            <a:r>
              <a:rPr lang="cs-CZ" sz="1100" b="1" dirty="0">
                <a:solidFill>
                  <a:prstClr val="black"/>
                </a:solidFill>
              </a:rPr>
              <a:t> R </a:t>
            </a:r>
            <a:r>
              <a:rPr lang="cs-CZ" sz="1100" b="1" dirty="0" err="1">
                <a:solidFill>
                  <a:prstClr val="black"/>
                </a:solidFill>
              </a:rPr>
              <a:t>Mehrotra</a:t>
            </a:r>
            <a:r>
              <a:rPr lang="cs-CZ" sz="1100" b="1" dirty="0">
                <a:solidFill>
                  <a:prstClr val="black"/>
                </a:solidFill>
              </a:rPr>
              <a:t> &amp; Gerhard </a:t>
            </a:r>
            <a:r>
              <a:rPr lang="cs-CZ" sz="1100" b="1" dirty="0" err="1">
                <a:solidFill>
                  <a:prstClr val="black"/>
                </a:solidFill>
              </a:rPr>
              <a:t>Klimeck</a:t>
            </a:r>
            <a:r>
              <a:rPr lang="cs-CZ" sz="1100" b="1" dirty="0">
                <a:solidFill>
                  <a:prstClr val="black"/>
                </a:solidFill>
              </a:rPr>
              <a:t>, File:C60 Buckyball.gif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4"/>
              </a:rPr>
              <a:t>http://commons.wikimedia.org/wiki/File:C60_Buckyball.gif?uselang=cs</a:t>
            </a:r>
            <a:endParaRPr lang="cs-CZ" sz="11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pt-BR" sz="1100" b="1" dirty="0"/>
          </a:p>
        </p:txBody>
      </p:sp>
    </p:spTree>
    <p:extLst>
      <p:ext uri="{BB962C8B-B14F-4D97-AF65-F5344CB8AC3E}">
        <p14:creationId xmlns:p14="http://schemas.microsoft.com/office/powerpoint/2010/main" xmlns="" val="10913442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lvl="0" indent="0">
              <a:buNone/>
            </a:pPr>
            <a:endParaRPr lang="cs-CZ" sz="11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pt-BR" sz="1100" b="1" dirty="0" smtClean="0">
                <a:solidFill>
                  <a:prstClr val="black"/>
                </a:solidFill>
              </a:rPr>
              <a:t>Obrázek</a:t>
            </a:r>
            <a:r>
              <a:rPr lang="cs-CZ" sz="1100" b="1" dirty="0" smtClean="0">
                <a:solidFill>
                  <a:prstClr val="black"/>
                </a:solidFill>
              </a:rPr>
              <a:t>  </a:t>
            </a:r>
            <a:r>
              <a:rPr lang="cs-CZ" sz="1100" b="1" dirty="0">
                <a:solidFill>
                  <a:prstClr val="black"/>
                </a:solidFill>
              </a:rPr>
              <a:t>č. </a:t>
            </a:r>
            <a:r>
              <a:rPr lang="pt-BR" sz="1100" b="1" dirty="0">
                <a:solidFill>
                  <a:prstClr val="black"/>
                </a:solidFill>
              </a:rPr>
              <a:t>10, [cit. 2011-09-03], </a:t>
            </a:r>
            <a:r>
              <a:rPr lang="cs-CZ" sz="1100" b="1" dirty="0" smtClean="0">
                <a:solidFill>
                  <a:prstClr val="black"/>
                </a:solidFill>
              </a:rPr>
              <a:t>Souhlas </a:t>
            </a:r>
            <a:r>
              <a:rPr lang="cs-CZ" sz="1100" b="1" dirty="0">
                <a:solidFill>
                  <a:prstClr val="black"/>
                </a:solidFill>
              </a:rPr>
              <a:t>autora, </a:t>
            </a:r>
            <a:r>
              <a:rPr lang="pt-BR" sz="1100" b="1" dirty="0">
                <a:solidFill>
                  <a:prstClr val="black"/>
                </a:solidFill>
              </a:rPr>
              <a:t>Jaroslav Cícha</a:t>
            </a:r>
            <a:r>
              <a:rPr lang="cs-CZ" sz="1100" b="1" dirty="0">
                <a:solidFill>
                  <a:prstClr val="black"/>
                </a:solidFill>
              </a:rPr>
              <a:t>,, Prácheňské muzeum Písek</a:t>
            </a:r>
            <a:endParaRPr lang="pt-BR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1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 smtClean="0">
                <a:solidFill>
                  <a:prstClr val="black"/>
                </a:solidFill>
              </a:rPr>
              <a:t>Obrázky </a:t>
            </a:r>
            <a:r>
              <a:rPr lang="cs-CZ" sz="1100" b="1" dirty="0">
                <a:solidFill>
                  <a:prstClr val="black"/>
                </a:solidFill>
              </a:rPr>
              <a:t>č. </a:t>
            </a:r>
            <a:r>
              <a:rPr lang="pt-BR" sz="1100" b="1" dirty="0">
                <a:solidFill>
                  <a:prstClr val="black"/>
                </a:solidFill>
              </a:rPr>
              <a:t>1, 2, 3, 13, 15, 16, </a:t>
            </a:r>
            <a:r>
              <a:rPr lang="cs-CZ" sz="1100" b="1" dirty="0">
                <a:solidFill>
                  <a:prstClr val="black"/>
                </a:solidFill>
              </a:rPr>
              <a:t>23, 24, 29, 34, 36, </a:t>
            </a:r>
            <a:r>
              <a:rPr lang="cs-CZ" sz="1100" b="1" dirty="0" smtClean="0">
                <a:solidFill>
                  <a:prstClr val="black"/>
                </a:solidFill>
              </a:rPr>
              <a:t>autor Josef </a:t>
            </a:r>
            <a:r>
              <a:rPr lang="cs-CZ" sz="1100" b="1" dirty="0" err="1" smtClean="0">
                <a:solidFill>
                  <a:prstClr val="black"/>
                </a:solidFill>
              </a:rPr>
              <a:t>Himl</a:t>
            </a:r>
            <a:r>
              <a:rPr lang="cs-CZ" sz="1100" b="1" dirty="0" smtClean="0">
                <a:solidFill>
                  <a:prstClr val="black"/>
                </a:solidFill>
              </a:rPr>
              <a:t>, ZŠ a MŠ Sepekov</a:t>
            </a:r>
            <a:endParaRPr lang="pl-PL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pl-PL" sz="24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9135105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054758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1736</Words>
  <Application>Microsoft Office PowerPoint</Application>
  <PresentationFormat>Předvádění na obrazovce (4:3)</PresentationFormat>
  <Paragraphs>414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1_Motiv systému Office</vt:lpstr>
      <vt:lpstr>Snímek 1</vt:lpstr>
      <vt:lpstr>Snímek 2</vt:lpstr>
      <vt:lpstr>Přírodopis 9. třída MINERALOGIE </vt:lpstr>
      <vt:lpstr>P R V K Y  (elementy)</vt:lpstr>
      <vt:lpstr>Zlato</vt:lpstr>
      <vt:lpstr>Zlato</vt:lpstr>
      <vt:lpstr>Zlato</vt:lpstr>
      <vt:lpstr>Zlato</vt:lpstr>
      <vt:lpstr>Zlato</vt:lpstr>
      <vt:lpstr>Stříbro</vt:lpstr>
      <vt:lpstr>Stříbro</vt:lpstr>
      <vt:lpstr>Stříbro</vt:lpstr>
      <vt:lpstr>Měď</vt:lpstr>
      <vt:lpstr>Měď</vt:lpstr>
      <vt:lpstr>Měď</vt:lpstr>
      <vt:lpstr>U H L Í K</vt:lpstr>
      <vt:lpstr>Grafit (tuha)</vt:lpstr>
      <vt:lpstr>Grafit (tuha)</vt:lpstr>
      <vt:lpstr>Diamant</vt:lpstr>
      <vt:lpstr>Diamant</vt:lpstr>
      <vt:lpstr>Diamant</vt:lpstr>
      <vt:lpstr>Síra</vt:lpstr>
      <vt:lpstr>Síra</vt:lpstr>
      <vt:lpstr>Síra</vt:lpstr>
      <vt:lpstr>Závěrem</vt:lpstr>
      <vt:lpstr>Fullereny</vt:lpstr>
      <vt:lpstr>Snímek 27</vt:lpstr>
      <vt:lpstr>Snímek 28</vt:lpstr>
      <vt:lpstr>Snímek 29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Dum</cp:lastModifiedBy>
  <cp:revision>70</cp:revision>
  <dcterms:created xsi:type="dcterms:W3CDTF">2013-11-08T16:53:31Z</dcterms:created>
  <dcterms:modified xsi:type="dcterms:W3CDTF">2015-05-17T18:56:27Z</dcterms:modified>
</cp:coreProperties>
</file>