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78" r:id="rId2"/>
    <p:sldId id="279" r:id="rId3"/>
    <p:sldId id="259" r:id="rId4"/>
    <p:sldId id="260" r:id="rId5"/>
    <p:sldId id="261" r:id="rId6"/>
    <p:sldId id="262" r:id="rId7"/>
    <p:sldId id="266" r:id="rId8"/>
    <p:sldId id="265" r:id="rId9"/>
    <p:sldId id="267" r:id="rId10"/>
    <p:sldId id="268" r:id="rId11"/>
    <p:sldId id="269" r:id="rId12"/>
    <p:sldId id="270" r:id="rId13"/>
    <p:sldId id="271" r:id="rId14"/>
    <p:sldId id="272" r:id="rId15"/>
    <p:sldId id="275" r:id="rId16"/>
    <p:sldId id="276" r:id="rId17"/>
    <p:sldId id="273" r:id="rId18"/>
    <p:sldId id="277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5DDF22-79F4-452F-ACE0-780C9407B89D}" type="datetimeFigureOut">
              <a:rPr lang="cs-CZ" smtClean="0"/>
              <a:t>12.3.2015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CD33F5-B159-473C-87A7-2C9CCC006D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76075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2380784"/>
      </p:ext>
    </p:extLst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825482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926884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2023171"/>
      </p:ext>
    </p:extLst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0094889"/>
      </p:ext>
    </p:extLst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9583835"/>
      </p:ext>
    </p:extLst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4250570"/>
      </p:ext>
    </p:extLst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944669"/>
      </p:ext>
    </p:extLst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0963806"/>
      </p:ext>
    </p:extLst>
  </p:cSld>
  <p:clrMapOvr>
    <a:masterClrMapping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7134290"/>
      </p:ext>
    </p:extLst>
  </p:cSld>
  <p:clrMapOvr>
    <a:masterClrMapping/>
  </p:clrMapOvr>
  <p:transition spd="med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0333596"/>
      </p:ext>
    </p:extLst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94427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fad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emf"/><Relationship Id="rId4" Type="http://schemas.openxmlformats.org/officeDocument/2006/relationships/image" Target="../media/image18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agnetite-122831.jpg" TargetMode="External"/><Relationship Id="rId2" Type="http://schemas.openxmlformats.org/officeDocument/2006/relationships/hyperlink" Target="http://commons.wikimedia.org/wiki/File:Nev_opal09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Or_Venezuela.jpg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7993797"/>
              </p:ext>
            </p:extLst>
          </p:nvPr>
        </p:nvGraphicFramePr>
        <p:xfrm>
          <a:off x="1716694" y="1600200"/>
          <a:ext cx="5710612" cy="4525962"/>
        </p:xfrm>
        <a:graphic>
          <a:graphicData uri="http://schemas.openxmlformats.org/drawingml/2006/table">
            <a:tbl>
              <a:tblPr firstRow="1" firstCol="1" bandRow="1"/>
              <a:tblGrid>
                <a:gridCol w="2855306"/>
                <a:gridCol w="2855306"/>
              </a:tblGrid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Alena Himlová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VY_32_INOVACE_183_Geologie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</a:t>
                      </a: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ICT.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Září 2012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" name="Rectangle 19"/>
          <p:cNvSpPr>
            <a:spLocks noChangeArrowheads="1"/>
          </p:cNvSpPr>
          <p:nvPr/>
        </p:nvSpPr>
        <p:spPr bwMode="auto">
          <a:xfrm>
            <a:off x="1716088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pic>
        <p:nvPicPr>
          <p:cNvPr id="1042" name="Obrázek 1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805" y="180975"/>
            <a:ext cx="575310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20"/>
          <p:cNvSpPr>
            <a:spLocks noChangeArrowheads="1"/>
          </p:cNvSpPr>
          <p:nvPr/>
        </p:nvSpPr>
        <p:spPr bwMode="auto">
          <a:xfrm>
            <a:off x="1716088" y="3476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267192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6095117"/>
              </p:ext>
            </p:extLst>
          </p:nvPr>
        </p:nvGraphicFramePr>
        <p:xfrm>
          <a:off x="1647190" y="2043779"/>
          <a:ext cx="5849620" cy="3584575"/>
        </p:xfrm>
        <a:graphic>
          <a:graphicData uri="http://schemas.openxmlformats.org/drawingml/2006/table">
            <a:tbl>
              <a:tblPr firstRow="1" firstCol="1" bandRow="1"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Poznávání vlastností nerostů, základní pojmy       z mineralogie, rozlišování nerostů.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znalosti o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vlastnostech nerostů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a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jejich třídění.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9.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647825" y="2043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" name="Obrázek 2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7823" y="616586"/>
            <a:ext cx="5864671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47825" y="3919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943117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2101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+mn-lt"/>
              </a:rPr>
              <a:t>Přírodopis 9. třída</a:t>
            </a:r>
            <a:br>
              <a:rPr lang="cs-CZ" b="1" dirty="0" smtClean="0">
                <a:latin typeface="+mn-lt"/>
              </a:rPr>
            </a:br>
            <a:r>
              <a:rPr lang="cs-CZ" b="1" dirty="0" smtClean="0">
                <a:latin typeface="+mn-lt"/>
              </a:rPr>
              <a:t>MINERALOGIE 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6000" b="1" dirty="0" smtClean="0"/>
              <a:t>NEROSTY</a:t>
            </a:r>
            <a:endParaRPr lang="cs-CZ" sz="6000" b="1" dirty="0"/>
          </a:p>
          <a:p>
            <a:pPr marL="0" indent="0" algn="ctr">
              <a:buNone/>
            </a:pPr>
            <a:r>
              <a:rPr lang="cs-CZ" sz="6000" b="1" smtClean="0"/>
              <a:t>- FYZIKÁLNÍ </a:t>
            </a:r>
            <a:r>
              <a:rPr lang="cs-CZ" sz="6000" b="1" dirty="0" smtClean="0"/>
              <a:t>A CHEMICKÉ</a:t>
            </a:r>
          </a:p>
          <a:p>
            <a:pPr marL="0" indent="0" algn="ctr">
              <a:buNone/>
            </a:pPr>
            <a:r>
              <a:rPr lang="cs-CZ" sz="6000" b="1" dirty="0" smtClean="0"/>
              <a:t>VLASTNOSTI</a:t>
            </a:r>
            <a:endParaRPr lang="cs-CZ" sz="6000" b="1" dirty="0"/>
          </a:p>
          <a:p>
            <a:pPr marL="0" indent="0" algn="ctr">
              <a:buNone/>
            </a:pPr>
            <a:endParaRPr lang="cs-CZ" sz="1400" b="1" dirty="0" smtClean="0"/>
          </a:p>
          <a:p>
            <a:pPr marL="0" indent="0" algn="ctr">
              <a:buNone/>
            </a:pPr>
            <a:endParaRPr lang="cs-CZ" sz="1400" b="1" dirty="0"/>
          </a:p>
          <a:p>
            <a:pPr marL="0" indent="0" algn="ctr">
              <a:buNone/>
            </a:pPr>
            <a:r>
              <a:rPr lang="cs-CZ" sz="2000" b="1" dirty="0" smtClean="0"/>
              <a:t>Základní škola a Mateřská škola Sepekov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68052393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b="1" dirty="0" smtClean="0"/>
              <a:t>1. Fyzikální vlastnosti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507288" cy="5040560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cs-CZ" b="1" dirty="0" smtClean="0"/>
              <a:t>1.1. Krystalový tvar nerostu</a:t>
            </a:r>
          </a:p>
          <a:p>
            <a:pPr>
              <a:spcBef>
                <a:spcPts val="0"/>
              </a:spcBef>
              <a:buFontTx/>
              <a:buChar char="-"/>
            </a:pPr>
            <a:r>
              <a:rPr lang="cs-CZ" b="1" dirty="0" smtClean="0"/>
              <a:t>vzniká zákonitým nekonečným trojrozměrným  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/>
              <a:t> </a:t>
            </a:r>
            <a:r>
              <a:rPr lang="cs-CZ" b="1" dirty="0" smtClean="0"/>
              <a:t>   opakováním iontů,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/>
              <a:t> </a:t>
            </a:r>
            <a:r>
              <a:rPr lang="cs-CZ" b="1" dirty="0" smtClean="0"/>
              <a:t>   atomů nebo molekul</a:t>
            </a:r>
          </a:p>
          <a:p>
            <a:pPr marL="0" indent="0">
              <a:spcBef>
                <a:spcPts val="0"/>
              </a:spcBef>
              <a:buNone/>
            </a:pPr>
            <a:endParaRPr lang="cs-CZ" b="1" dirty="0" smtClean="0"/>
          </a:p>
          <a:p>
            <a:pPr marL="0" indent="0">
              <a:spcBef>
                <a:spcPts val="0"/>
              </a:spcBef>
              <a:buNone/>
            </a:pPr>
            <a:endParaRPr lang="cs-CZ" b="1" dirty="0" smtClean="0"/>
          </a:p>
          <a:p>
            <a:pPr>
              <a:spcBef>
                <a:spcPts val="0"/>
              </a:spcBef>
              <a:buFontTx/>
              <a:buChar char="-"/>
            </a:pPr>
            <a:r>
              <a:rPr lang="cs-CZ" b="1" dirty="0" smtClean="0"/>
              <a:t>pouze malá skupina nerostů nevytváří krystaly (nerosty „beztvaré“ - opál)</a:t>
            </a:r>
          </a:p>
          <a:p>
            <a:pPr marL="0" indent="0">
              <a:spcBef>
                <a:spcPts val="0"/>
              </a:spcBef>
              <a:buNone/>
            </a:pPr>
            <a:endParaRPr lang="cs-CZ" b="1" dirty="0" smtClean="0"/>
          </a:p>
          <a:p>
            <a:pPr>
              <a:buFontTx/>
              <a:buChar char="-"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204864"/>
            <a:ext cx="3384376" cy="1728192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653137"/>
            <a:ext cx="2520280" cy="1944216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4985522" y="3675149"/>
            <a:ext cx="16921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1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31616" y="6320354"/>
            <a:ext cx="12601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2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15230460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8568952" cy="626469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1.2. </a:t>
            </a:r>
            <a:r>
              <a:rPr lang="cs-CZ" sz="3800" b="1" dirty="0" smtClean="0"/>
              <a:t>Hustota nerostu</a:t>
            </a:r>
          </a:p>
          <a:p>
            <a:pPr>
              <a:buFontTx/>
              <a:buChar char="-"/>
            </a:pPr>
            <a:r>
              <a:rPr lang="cs-CZ" sz="3300" b="1" dirty="0" smtClean="0"/>
              <a:t>rozlišujeme nerosty:	</a:t>
            </a:r>
          </a:p>
          <a:p>
            <a:pPr marL="0" indent="0">
              <a:buNone/>
            </a:pPr>
            <a:r>
              <a:rPr lang="cs-CZ" sz="3300" b="1" dirty="0" smtClean="0"/>
              <a:t>	</a:t>
            </a:r>
            <a:r>
              <a:rPr lang="pt-BR" sz="3300" b="1" dirty="0" smtClean="0"/>
              <a:t>- </a:t>
            </a:r>
            <a:r>
              <a:rPr lang="pt-BR" sz="3300" b="1" dirty="0"/>
              <a:t>lehké (hustota do 3 </a:t>
            </a:r>
            <a:r>
              <a:rPr lang="pt-BR" sz="3300" b="1" dirty="0" smtClean="0"/>
              <a:t>g/cm</a:t>
            </a:r>
            <a:r>
              <a:rPr lang="pt-BR" sz="3300" b="1" baseline="30000" dirty="0" smtClean="0"/>
              <a:t>3</a:t>
            </a:r>
            <a:r>
              <a:rPr lang="cs-CZ" sz="3300" b="1" baseline="30000" dirty="0"/>
              <a:t> </a:t>
            </a:r>
            <a:r>
              <a:rPr lang="cs-CZ" sz="3300" b="1" dirty="0" smtClean="0"/>
              <a:t>– křemen, živec, 	muskovit</a:t>
            </a:r>
            <a:r>
              <a:rPr lang="pt-BR" sz="3300" b="1" dirty="0" smtClean="0"/>
              <a:t>)</a:t>
            </a:r>
            <a:endParaRPr lang="cs-CZ" sz="3300" b="1" dirty="0" smtClean="0"/>
          </a:p>
          <a:p>
            <a:pPr marL="0" indent="0">
              <a:buNone/>
            </a:pPr>
            <a:endParaRPr lang="cs-CZ" sz="3300" b="1" dirty="0" smtClean="0"/>
          </a:p>
          <a:p>
            <a:pPr marL="0" indent="0">
              <a:buNone/>
            </a:pPr>
            <a:endParaRPr lang="cs-CZ" sz="3300" b="1" dirty="0"/>
          </a:p>
          <a:p>
            <a:pPr marL="0" indent="0">
              <a:buNone/>
            </a:pPr>
            <a:r>
              <a:rPr lang="cs-CZ" sz="3300" b="1" dirty="0" smtClean="0"/>
              <a:t>	- těžké (</a:t>
            </a:r>
            <a:r>
              <a:rPr lang="cs-CZ" sz="3300" b="1" dirty="0"/>
              <a:t>hustota vyšší než 3 </a:t>
            </a:r>
            <a:r>
              <a:rPr lang="cs-CZ" sz="3300" b="1" dirty="0" smtClean="0"/>
              <a:t>g/cm</a:t>
            </a:r>
            <a:r>
              <a:rPr lang="cs-CZ" sz="3300" b="1" baseline="30000" dirty="0" smtClean="0"/>
              <a:t>3</a:t>
            </a:r>
            <a:r>
              <a:rPr lang="cs-CZ" sz="3300" b="1" dirty="0" smtClean="0"/>
              <a:t> – baryt, 	galenit)</a:t>
            </a:r>
          </a:p>
          <a:p>
            <a:pPr marL="0" indent="0">
              <a:buNone/>
            </a:pPr>
            <a:endParaRPr lang="cs-CZ" sz="3300" b="1" baseline="30000" dirty="0"/>
          </a:p>
          <a:p>
            <a:pPr marL="0" indent="0">
              <a:buNone/>
            </a:pPr>
            <a:endParaRPr lang="cs-CZ" sz="3300" b="1" baseline="30000" dirty="0" smtClean="0"/>
          </a:p>
          <a:p>
            <a:pPr marL="0" indent="0">
              <a:buNone/>
            </a:pPr>
            <a:endParaRPr lang="cs-CZ" sz="3300" b="1" baseline="30000" dirty="0" smtClean="0"/>
          </a:p>
          <a:p>
            <a:pPr marL="0" indent="0">
              <a:buNone/>
            </a:pPr>
            <a:endParaRPr lang="cs-CZ" sz="3300" b="1" baseline="30000" dirty="0"/>
          </a:p>
          <a:p>
            <a:pPr>
              <a:buFontTx/>
              <a:buChar char="-"/>
            </a:pPr>
            <a:r>
              <a:rPr lang="cs-CZ" sz="3300" b="1" dirty="0" smtClean="0"/>
              <a:t>nejvyšší hustotu mají ryzí kovy – zlato, platina</a:t>
            </a:r>
          </a:p>
          <a:p>
            <a:pPr marL="0" indent="0">
              <a:buNone/>
            </a:pPr>
            <a:r>
              <a:rPr lang="cs-CZ" sz="3300" b="1" dirty="0"/>
              <a:t> </a:t>
            </a:r>
            <a:r>
              <a:rPr lang="cs-CZ" sz="3300" b="1" dirty="0" smtClean="0"/>
              <a:t>   (rozdílná hustota  umožňuje oddělování nerostů   </a:t>
            </a:r>
          </a:p>
          <a:p>
            <a:pPr marL="0" indent="0">
              <a:buNone/>
            </a:pPr>
            <a:r>
              <a:rPr lang="cs-CZ" sz="3300" b="1" dirty="0"/>
              <a:t> </a:t>
            </a:r>
            <a:r>
              <a:rPr lang="cs-CZ" sz="3300" b="1" dirty="0" smtClean="0"/>
              <a:t>   např. rýžování zlata)</a:t>
            </a:r>
          </a:p>
          <a:p>
            <a:pPr marL="0" indent="0">
              <a:buNone/>
            </a:pPr>
            <a:r>
              <a:rPr lang="cs-CZ" sz="3300" b="1" dirty="0"/>
              <a:t>	</a:t>
            </a:r>
            <a:r>
              <a:rPr lang="cs-CZ" sz="3300" b="1" dirty="0" smtClean="0"/>
              <a:t>		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256928"/>
            <a:ext cx="1584176" cy="151216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628800"/>
            <a:ext cx="1584176" cy="1224136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ovéPole 1"/>
          <p:cNvSpPr txBox="1"/>
          <p:nvPr/>
        </p:nvSpPr>
        <p:spPr>
          <a:xfrm>
            <a:off x="5730822" y="2601602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3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49754" y="4492097"/>
            <a:ext cx="117322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4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037316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1.3. Tvrdost </a:t>
            </a:r>
            <a:r>
              <a:rPr lang="cs-CZ" b="1" dirty="0" smtClean="0"/>
              <a:t>nerostu</a:t>
            </a:r>
          </a:p>
          <a:p>
            <a:pPr>
              <a:spcBef>
                <a:spcPts val="0"/>
              </a:spcBef>
              <a:buFontTx/>
              <a:buChar char="-"/>
            </a:pPr>
            <a:r>
              <a:rPr lang="cs-CZ" b="1" dirty="0" smtClean="0"/>
              <a:t>odpor minerálu proti vnikání cizího předmětu</a:t>
            </a:r>
          </a:p>
          <a:p>
            <a:pPr marL="0" indent="0">
              <a:spcBef>
                <a:spcPts val="0"/>
              </a:spcBef>
              <a:buNone/>
            </a:pPr>
            <a:endParaRPr lang="cs-CZ" b="1" dirty="0" smtClean="0"/>
          </a:p>
          <a:p>
            <a:pPr>
              <a:spcBef>
                <a:spcPts val="0"/>
              </a:spcBef>
              <a:buFontTx/>
              <a:buChar char="-"/>
            </a:pPr>
            <a:r>
              <a:rPr lang="cs-CZ" b="1" dirty="0" smtClean="0"/>
              <a:t>stupnice tvrdosti (tvrdost 1 až 10, následný člen ryje do předchozího):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/>
              <a:t>	</a:t>
            </a:r>
            <a:r>
              <a:rPr lang="cs-CZ" b="1" dirty="0" smtClean="0"/>
              <a:t>1-2	  uděláme rýhu nehtem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/>
              <a:t>	</a:t>
            </a:r>
            <a:r>
              <a:rPr lang="cs-CZ" b="1" dirty="0" smtClean="0"/>
              <a:t>3          lze rýpat měděným plíškem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/>
              <a:t>	4-5    </a:t>
            </a:r>
            <a:r>
              <a:rPr lang="cs-CZ" b="1" dirty="0" smtClean="0"/>
              <a:t>  lze rýpat nožem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/>
              <a:t>	</a:t>
            </a:r>
            <a:r>
              <a:rPr lang="cs-CZ" b="1" dirty="0" smtClean="0"/>
              <a:t>6	  lze rýpat pilníkem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/>
              <a:t>	</a:t>
            </a:r>
            <a:r>
              <a:rPr lang="cs-CZ" b="1" dirty="0" smtClean="0"/>
              <a:t>7 – 10 ryjí do skla</a:t>
            </a:r>
          </a:p>
          <a:p>
            <a:pPr marL="0" indent="0">
              <a:spcBef>
                <a:spcPts val="0"/>
              </a:spcBef>
              <a:buNone/>
            </a:pPr>
            <a:endParaRPr lang="cs-CZ" b="1" dirty="0" smtClean="0"/>
          </a:p>
          <a:p>
            <a:pPr>
              <a:spcBef>
                <a:spcPts val="0"/>
              </a:spcBef>
              <a:buFontTx/>
              <a:buChar char="-"/>
            </a:pPr>
            <a:r>
              <a:rPr lang="cs-CZ" b="1" dirty="0" smtClean="0"/>
              <a:t>nejtvrdší nerost - diamant</a:t>
            </a: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221088"/>
            <a:ext cx="2410881" cy="2251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855128" y="6164623"/>
            <a:ext cx="12961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5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84558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332656"/>
            <a:ext cx="8784976" cy="65253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1.4. Soudržnost nerostů</a:t>
            </a:r>
          </a:p>
          <a:p>
            <a:pPr>
              <a:buFontTx/>
              <a:buChar char="-"/>
            </a:pPr>
            <a:r>
              <a:rPr lang="cs-CZ" sz="2800" b="1" dirty="0" smtClean="0"/>
              <a:t>schopnost stavebních částic zůstávat pohromadě</a:t>
            </a:r>
          </a:p>
          <a:p>
            <a:pPr>
              <a:buFontTx/>
              <a:buChar char="-"/>
            </a:pPr>
            <a:r>
              <a:rPr lang="cs-CZ" sz="2800" b="1" dirty="0" smtClean="0"/>
              <a:t>zkoumá se úderem, tahem nebo ohýbáním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Nerosty	</a:t>
            </a:r>
            <a:r>
              <a:rPr lang="cs-CZ" sz="2800" b="1" dirty="0" smtClean="0">
                <a:solidFill>
                  <a:srgbClr val="002060"/>
                </a:solidFill>
              </a:rPr>
              <a:t>- kujné </a:t>
            </a:r>
            <a:r>
              <a:rPr lang="cs-CZ" sz="2800" b="1" dirty="0" smtClean="0"/>
              <a:t>(většina </a:t>
            </a:r>
            <a:r>
              <a:rPr lang="cs-CZ" sz="2800" b="1" dirty="0"/>
              <a:t>ryzích </a:t>
            </a:r>
            <a:r>
              <a:rPr lang="cs-CZ" sz="2800" b="1" dirty="0" smtClean="0"/>
              <a:t>kovů)</a:t>
            </a:r>
          </a:p>
          <a:p>
            <a:pPr marL="0" indent="0">
              <a:buNone/>
            </a:pPr>
            <a:r>
              <a:rPr lang="cs-CZ" sz="2800" b="1" dirty="0"/>
              <a:t>	</a:t>
            </a:r>
            <a:r>
              <a:rPr lang="cs-CZ" sz="2800" b="1" dirty="0" smtClean="0"/>
              <a:t>    	</a:t>
            </a:r>
            <a:r>
              <a:rPr lang="cs-CZ" sz="2800" b="1" dirty="0" smtClean="0">
                <a:solidFill>
                  <a:srgbClr val="002060"/>
                </a:solidFill>
              </a:rPr>
              <a:t>- křehké </a:t>
            </a:r>
            <a:r>
              <a:rPr lang="cs-CZ" sz="2800" b="1" dirty="0"/>
              <a:t>(</a:t>
            </a:r>
            <a:r>
              <a:rPr lang="cs-CZ" sz="2800" b="1" dirty="0" err="1"/>
              <a:t>kruché</a:t>
            </a:r>
            <a:r>
              <a:rPr lang="cs-CZ" sz="2800" b="1" dirty="0"/>
              <a:t>) </a:t>
            </a:r>
            <a:r>
              <a:rPr lang="cs-CZ" sz="2800" b="1" dirty="0" smtClean="0"/>
              <a:t>- úlomky </a:t>
            </a:r>
            <a:r>
              <a:rPr lang="cs-CZ" sz="2800" b="1" dirty="0"/>
              <a:t>se </a:t>
            </a:r>
            <a:r>
              <a:rPr lang="cs-CZ" sz="2800" b="1" dirty="0" smtClean="0"/>
              <a:t>rozletí (křemen)</a:t>
            </a:r>
          </a:p>
          <a:p>
            <a:pPr marL="0" indent="0">
              <a:buNone/>
            </a:pPr>
            <a:r>
              <a:rPr lang="cs-CZ" sz="2800" b="1" dirty="0" smtClean="0"/>
              <a:t>		</a:t>
            </a:r>
            <a:r>
              <a:rPr lang="cs-CZ" sz="2800" b="1" dirty="0" smtClean="0">
                <a:solidFill>
                  <a:srgbClr val="002060"/>
                </a:solidFill>
              </a:rPr>
              <a:t>- jemné </a:t>
            </a:r>
            <a:r>
              <a:rPr lang="cs-CZ" sz="2800" b="1" dirty="0" smtClean="0"/>
              <a:t>- úlomky </a:t>
            </a:r>
            <a:r>
              <a:rPr lang="cs-CZ" sz="2800" b="1" dirty="0"/>
              <a:t>se </a:t>
            </a:r>
            <a:r>
              <a:rPr lang="cs-CZ" sz="2800" b="1" dirty="0" smtClean="0"/>
              <a:t>nerozletí (křída)</a:t>
            </a:r>
          </a:p>
          <a:p>
            <a:pPr marL="0" indent="0">
              <a:buNone/>
            </a:pPr>
            <a:r>
              <a:rPr lang="cs-CZ" sz="2800" b="1" dirty="0"/>
              <a:t>	</a:t>
            </a:r>
            <a:r>
              <a:rPr lang="cs-CZ" sz="2800" b="1" dirty="0" smtClean="0"/>
              <a:t>	</a:t>
            </a:r>
            <a:r>
              <a:rPr lang="cs-CZ" sz="2800" b="1" dirty="0" smtClean="0">
                <a:solidFill>
                  <a:srgbClr val="002060"/>
                </a:solidFill>
              </a:rPr>
              <a:t>- pružné </a:t>
            </a:r>
            <a:r>
              <a:rPr lang="cs-CZ" sz="2800" b="1" dirty="0" smtClean="0"/>
              <a:t>(sádrovec)</a:t>
            </a:r>
          </a:p>
          <a:p>
            <a:pPr marL="0" indent="0">
              <a:buNone/>
            </a:pPr>
            <a:r>
              <a:rPr lang="cs-CZ" sz="2800" b="1" dirty="0"/>
              <a:t>	</a:t>
            </a:r>
            <a:r>
              <a:rPr lang="cs-CZ" sz="2800" b="1" dirty="0" smtClean="0"/>
              <a:t>	</a:t>
            </a:r>
            <a:r>
              <a:rPr lang="cs-CZ" sz="2800" b="1" dirty="0" smtClean="0">
                <a:solidFill>
                  <a:srgbClr val="002060"/>
                </a:solidFill>
              </a:rPr>
              <a:t>- ohebné </a:t>
            </a:r>
            <a:r>
              <a:rPr lang="cs-CZ" sz="2800" b="1" dirty="0" smtClean="0"/>
              <a:t>(slída)</a:t>
            </a:r>
            <a:endParaRPr lang="cs-CZ" sz="2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5935" y="4293096"/>
            <a:ext cx="3600400" cy="21223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094921" y="6138491"/>
            <a:ext cx="235638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6 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961024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6632"/>
            <a:ext cx="8640960" cy="6336704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sz="6700" b="1" dirty="0" smtClean="0"/>
              <a:t>1.5. </a:t>
            </a:r>
            <a:r>
              <a:rPr lang="cs-CZ" sz="6700" b="1" dirty="0"/>
              <a:t>Štěpnost nerostu </a:t>
            </a:r>
            <a:endParaRPr lang="cs-CZ" sz="6700" b="1" dirty="0" smtClean="0"/>
          </a:p>
          <a:p>
            <a:pPr marL="0" indent="0">
              <a:buNone/>
            </a:pPr>
            <a:endParaRPr lang="cs-CZ" sz="6700" b="1" dirty="0"/>
          </a:p>
          <a:p>
            <a:pPr>
              <a:spcBef>
                <a:spcPts val="0"/>
              </a:spcBef>
              <a:buFontTx/>
              <a:buChar char="-"/>
            </a:pPr>
            <a:r>
              <a:rPr lang="cs-CZ" sz="5900" b="1" dirty="0" smtClean="0"/>
              <a:t>štěpnost </a:t>
            </a:r>
            <a:r>
              <a:rPr lang="cs-CZ" sz="5900" b="1" dirty="0"/>
              <a:t>nerostu je schopnost oddělovat při </a:t>
            </a:r>
            <a:r>
              <a:rPr lang="cs-CZ" sz="5900" b="1" dirty="0" smtClean="0"/>
              <a:t> 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5900" b="1" dirty="0" smtClean="0"/>
              <a:t>    mechanickém působení </a:t>
            </a:r>
            <a:r>
              <a:rPr lang="cs-CZ" sz="5900" b="1" dirty="0"/>
              <a:t>(rozbíjení) části s rovnými </a:t>
            </a:r>
            <a:endParaRPr lang="cs-CZ" sz="59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5900" b="1" dirty="0"/>
              <a:t> </a:t>
            </a:r>
            <a:r>
              <a:rPr lang="cs-CZ" sz="5900" b="1" dirty="0" smtClean="0"/>
              <a:t>   lesklými plochami</a:t>
            </a:r>
          </a:p>
          <a:p>
            <a:pPr marL="0" indent="0">
              <a:spcBef>
                <a:spcPts val="0"/>
              </a:spcBef>
              <a:buNone/>
            </a:pPr>
            <a:endParaRPr lang="cs-CZ" sz="59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5900" dirty="0" smtClean="0"/>
              <a:t>-</a:t>
            </a:r>
            <a:r>
              <a:rPr lang="cs-CZ" sz="5900" b="1" dirty="0" smtClean="0"/>
              <a:t>   není </a:t>
            </a:r>
            <a:r>
              <a:rPr lang="cs-CZ" sz="5900" b="1" dirty="0"/>
              <a:t>přesná stupnice, špatně se určuje: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5900" b="1" dirty="0"/>
              <a:t>	</a:t>
            </a:r>
            <a:r>
              <a:rPr lang="cs-CZ" sz="5900" b="1" dirty="0" smtClean="0">
                <a:solidFill>
                  <a:srgbClr val="002060"/>
                </a:solidFill>
              </a:rPr>
              <a:t>špatná</a:t>
            </a:r>
            <a:r>
              <a:rPr lang="cs-CZ" sz="5900" b="1" dirty="0" smtClean="0"/>
              <a:t> </a:t>
            </a:r>
            <a:r>
              <a:rPr lang="cs-CZ" sz="5900" b="1" dirty="0"/>
              <a:t>(andradit)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5900" b="1" dirty="0"/>
              <a:t>	</a:t>
            </a:r>
            <a:r>
              <a:rPr lang="cs-CZ" sz="5900" b="1" dirty="0" smtClean="0">
                <a:solidFill>
                  <a:srgbClr val="002060"/>
                </a:solidFill>
              </a:rPr>
              <a:t>nedokonalá </a:t>
            </a:r>
            <a:r>
              <a:rPr lang="cs-CZ" sz="5900" b="1" dirty="0"/>
              <a:t>(kasiterit)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5900" b="1" dirty="0"/>
              <a:t>	</a:t>
            </a:r>
            <a:r>
              <a:rPr lang="cs-CZ" sz="5900" b="1" dirty="0" smtClean="0">
                <a:solidFill>
                  <a:srgbClr val="002060"/>
                </a:solidFill>
              </a:rPr>
              <a:t>méně </a:t>
            </a:r>
            <a:r>
              <a:rPr lang="cs-CZ" sz="5900" b="1" dirty="0">
                <a:solidFill>
                  <a:srgbClr val="002060"/>
                </a:solidFill>
              </a:rPr>
              <a:t>dokonalá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5900" b="1" dirty="0"/>
              <a:t>	</a:t>
            </a:r>
            <a:r>
              <a:rPr lang="cs-CZ" sz="5900" b="1" dirty="0" smtClean="0">
                <a:solidFill>
                  <a:srgbClr val="002060"/>
                </a:solidFill>
              </a:rPr>
              <a:t>dokonalá</a:t>
            </a:r>
            <a:r>
              <a:rPr lang="cs-CZ" sz="5900" b="1" dirty="0" smtClean="0"/>
              <a:t> </a:t>
            </a:r>
            <a:r>
              <a:rPr lang="cs-CZ" sz="5900" b="1" dirty="0"/>
              <a:t>(ortoklas)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5900" b="1" dirty="0"/>
              <a:t>	</a:t>
            </a:r>
            <a:r>
              <a:rPr lang="cs-CZ" sz="5900" b="1" dirty="0" smtClean="0">
                <a:solidFill>
                  <a:srgbClr val="002060"/>
                </a:solidFill>
              </a:rPr>
              <a:t>výborná</a:t>
            </a:r>
            <a:r>
              <a:rPr lang="cs-CZ" sz="5900" b="1" dirty="0" smtClean="0"/>
              <a:t> </a:t>
            </a:r>
            <a:r>
              <a:rPr lang="cs-CZ" sz="5900" b="1" dirty="0"/>
              <a:t>(slída, sádrovec)</a:t>
            </a:r>
          </a:p>
          <a:p>
            <a:pPr marL="0" indent="0">
              <a:spcBef>
                <a:spcPts val="0"/>
              </a:spcBef>
              <a:buNone/>
            </a:pPr>
            <a:endParaRPr lang="cs-CZ" sz="4500" b="1" dirty="0"/>
          </a:p>
          <a:p>
            <a:pPr>
              <a:spcBef>
                <a:spcPts val="0"/>
              </a:spcBef>
              <a:buFontTx/>
              <a:buChar char="-"/>
            </a:pPr>
            <a:r>
              <a:rPr lang="cs-CZ" sz="5800" b="1" dirty="0" smtClean="0"/>
              <a:t>jiný </a:t>
            </a:r>
            <a:r>
              <a:rPr lang="cs-CZ" sz="5800" b="1" dirty="0"/>
              <a:t>pohled – štěpnost </a:t>
            </a:r>
            <a:r>
              <a:rPr lang="cs-CZ" sz="5800" b="1" dirty="0">
                <a:solidFill>
                  <a:srgbClr val="002060"/>
                </a:solidFill>
              </a:rPr>
              <a:t>podle krychle </a:t>
            </a:r>
            <a:r>
              <a:rPr lang="cs-CZ" sz="5800" b="1" dirty="0"/>
              <a:t>(sůl kamenná), </a:t>
            </a:r>
            <a:endParaRPr lang="cs-CZ" sz="58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5800" b="1" dirty="0"/>
              <a:t> </a:t>
            </a:r>
            <a:r>
              <a:rPr lang="cs-CZ" sz="5800" b="1" dirty="0" smtClean="0"/>
              <a:t>   </a:t>
            </a:r>
            <a:r>
              <a:rPr lang="cs-CZ" sz="5800" b="1" dirty="0" smtClean="0">
                <a:solidFill>
                  <a:srgbClr val="002060"/>
                </a:solidFill>
              </a:rPr>
              <a:t>podle </a:t>
            </a:r>
            <a:r>
              <a:rPr lang="cs-CZ" sz="5800" b="1" dirty="0">
                <a:solidFill>
                  <a:srgbClr val="002060"/>
                </a:solidFill>
              </a:rPr>
              <a:t>osmistěnu </a:t>
            </a:r>
            <a:r>
              <a:rPr lang="cs-CZ" sz="5800" b="1" dirty="0"/>
              <a:t>(fluorit), </a:t>
            </a:r>
            <a:r>
              <a:rPr lang="cs-CZ" sz="5800" b="1" dirty="0">
                <a:solidFill>
                  <a:srgbClr val="002060"/>
                </a:solidFill>
              </a:rPr>
              <a:t>podle </a:t>
            </a:r>
            <a:r>
              <a:rPr lang="cs-CZ" sz="5800" b="1" dirty="0" err="1">
                <a:solidFill>
                  <a:srgbClr val="002060"/>
                </a:solidFill>
              </a:rPr>
              <a:t>dvojploší</a:t>
            </a:r>
            <a:r>
              <a:rPr lang="cs-CZ" sz="5800" b="1" dirty="0">
                <a:solidFill>
                  <a:srgbClr val="002060"/>
                </a:solidFill>
              </a:rPr>
              <a:t> </a:t>
            </a:r>
            <a:r>
              <a:rPr lang="cs-CZ" sz="5800" b="1" dirty="0"/>
              <a:t>(slídy), </a:t>
            </a:r>
            <a:r>
              <a:rPr lang="cs-CZ" sz="5800" b="1" dirty="0" smtClean="0">
                <a:solidFill>
                  <a:srgbClr val="002060"/>
                </a:solidFill>
              </a:rPr>
              <a:t>podle  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5800" b="1" dirty="0">
                <a:solidFill>
                  <a:srgbClr val="002060"/>
                </a:solidFill>
              </a:rPr>
              <a:t> </a:t>
            </a:r>
            <a:r>
              <a:rPr lang="cs-CZ" sz="5800" b="1" dirty="0" smtClean="0">
                <a:solidFill>
                  <a:srgbClr val="002060"/>
                </a:solidFill>
              </a:rPr>
              <a:t>   klence</a:t>
            </a:r>
            <a:r>
              <a:rPr lang="cs-CZ" sz="5800" b="1" dirty="0" smtClean="0"/>
              <a:t> (kalcit</a:t>
            </a:r>
            <a:r>
              <a:rPr lang="cs-CZ" sz="5800" b="1" dirty="0"/>
              <a:t>), </a:t>
            </a:r>
            <a:r>
              <a:rPr lang="cs-CZ" sz="5800" b="1" dirty="0" smtClean="0">
                <a:solidFill>
                  <a:srgbClr val="002060"/>
                </a:solidFill>
              </a:rPr>
              <a:t>podle </a:t>
            </a:r>
            <a:r>
              <a:rPr lang="cs-CZ" sz="5800" b="1" dirty="0">
                <a:solidFill>
                  <a:srgbClr val="002060"/>
                </a:solidFill>
              </a:rPr>
              <a:t>dvanáctistěnu </a:t>
            </a:r>
            <a:r>
              <a:rPr lang="cs-CZ" sz="5800" b="1" dirty="0" smtClean="0">
                <a:solidFill>
                  <a:srgbClr val="002060"/>
                </a:solidFill>
              </a:rPr>
              <a:t>kosočtverečného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5800" b="1" dirty="0" smtClean="0"/>
              <a:t>    (</a:t>
            </a:r>
            <a:r>
              <a:rPr lang="cs-CZ" sz="5800" b="1" dirty="0"/>
              <a:t>sfalerit), </a:t>
            </a:r>
            <a:r>
              <a:rPr lang="cs-CZ" sz="5800" b="1" dirty="0">
                <a:solidFill>
                  <a:srgbClr val="002060"/>
                </a:solidFill>
              </a:rPr>
              <a:t>podle hranolu </a:t>
            </a:r>
            <a:r>
              <a:rPr lang="cs-CZ" sz="5800" b="1" dirty="0"/>
              <a:t>(amfibol</a:t>
            </a:r>
            <a:r>
              <a:rPr lang="cs-CZ" sz="5800" b="1" dirty="0" smtClean="0"/>
              <a:t>)</a:t>
            </a:r>
            <a:endParaRPr lang="cs-CZ" sz="58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4500" b="1" dirty="0"/>
              <a:t>		</a:t>
            </a:r>
          </a:p>
          <a:p>
            <a:pPr marL="0" indent="0">
              <a:spcBef>
                <a:spcPts val="0"/>
              </a:spcBef>
              <a:buNone/>
            </a:pP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833666"/>
            <a:ext cx="1911151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237177" y="4303548"/>
            <a:ext cx="14401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7 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072663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cs-CZ" b="1" dirty="0" smtClean="0"/>
              <a:t>1.6. </a:t>
            </a:r>
            <a:r>
              <a:rPr lang="cs-CZ" b="1" dirty="0"/>
              <a:t>Lom nerostu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/>
              <a:t>-  minerály</a:t>
            </a:r>
            <a:r>
              <a:rPr lang="cs-CZ" sz="2800" b="1" dirty="0"/>
              <a:t>, které nemají štěpné plochy se při úderu </a:t>
            </a:r>
            <a:r>
              <a:rPr lang="cs-CZ" sz="2800" b="1" dirty="0" smtClean="0"/>
              <a:t> 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rozpadají </a:t>
            </a:r>
            <a:r>
              <a:rPr lang="cs-CZ" sz="2800" b="1" dirty="0"/>
              <a:t>podle lomných </a:t>
            </a:r>
            <a:r>
              <a:rPr lang="cs-CZ" sz="2800" b="1" dirty="0" smtClean="0"/>
              <a:t>ploch</a:t>
            </a:r>
          </a:p>
          <a:p>
            <a:pPr marL="0" indent="0">
              <a:spcBef>
                <a:spcPts val="0"/>
              </a:spcBef>
              <a:buNone/>
            </a:pPr>
            <a:endParaRPr lang="cs-CZ" sz="28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/>
              <a:t>-  lom může být nerovný</a:t>
            </a:r>
            <a:r>
              <a:rPr lang="cs-CZ" sz="2800" b="1" dirty="0"/>
              <a:t>, </a:t>
            </a:r>
            <a:r>
              <a:rPr lang="cs-CZ" sz="2800" b="1" dirty="0" smtClean="0"/>
              <a:t>lasturnatý (opál), </a:t>
            </a:r>
            <a:r>
              <a:rPr lang="cs-CZ" sz="2800" b="1" dirty="0"/>
              <a:t>hákovitý </a:t>
            </a:r>
            <a:r>
              <a:rPr lang="cs-CZ" sz="2800" b="1" dirty="0" smtClean="0"/>
              <a:t>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(</a:t>
            </a:r>
            <a:r>
              <a:rPr lang="cs-CZ" sz="2800" b="1" dirty="0"/>
              <a:t>zubatý</a:t>
            </a:r>
            <a:r>
              <a:rPr lang="cs-CZ" sz="2800" b="1" dirty="0" smtClean="0"/>
              <a:t>), </a:t>
            </a:r>
            <a:r>
              <a:rPr lang="cs-CZ" sz="2800" b="1" dirty="0" err="1" smtClean="0"/>
              <a:t>tříšťnatý</a:t>
            </a:r>
            <a:endParaRPr lang="cs-CZ" sz="2800" b="1" dirty="0"/>
          </a:p>
          <a:p>
            <a:pPr marL="0" indent="0">
              <a:spcBef>
                <a:spcPts val="0"/>
              </a:spcBef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933056"/>
            <a:ext cx="3816424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917706" y="5929535"/>
            <a:ext cx="17281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9 </a:t>
            </a:r>
            <a:endParaRPr lang="cs-CZ" sz="1200" b="1" dirty="0">
              <a:solidFill>
                <a:schemeClr val="bg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827584" y="3940169"/>
            <a:ext cx="3503652" cy="22663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0464" y="5929535"/>
            <a:ext cx="2736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8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329124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114300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1.7. Optické vlastnosti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640960" cy="5328592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cs-CZ" b="1" dirty="0" smtClean="0"/>
              <a:t>1.7.1. Propustnost světla</a:t>
            </a:r>
          </a:p>
          <a:p>
            <a:pPr>
              <a:spcBef>
                <a:spcPts val="0"/>
              </a:spcBef>
              <a:buFontTx/>
              <a:buChar char="-"/>
            </a:pPr>
            <a:r>
              <a:rPr lang="cs-CZ" sz="2800" b="1" dirty="0" smtClean="0"/>
              <a:t>podle množství propouštěného světla se nerosty rozdělují na:	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/>
              <a:t>	</a:t>
            </a:r>
            <a:r>
              <a:rPr lang="cs-CZ" sz="2800" b="1" dirty="0" smtClean="0">
                <a:solidFill>
                  <a:srgbClr val="002060"/>
                </a:solidFill>
              </a:rPr>
              <a:t>průhledné</a:t>
            </a:r>
            <a:r>
              <a:rPr lang="cs-CZ" sz="2800" b="1" dirty="0" smtClean="0"/>
              <a:t> (čiré) – křišťál, kalcit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/>
              <a:t>	</a:t>
            </a:r>
            <a:r>
              <a:rPr lang="cs-CZ" sz="2800" b="1" dirty="0" smtClean="0">
                <a:solidFill>
                  <a:srgbClr val="002060"/>
                </a:solidFill>
              </a:rPr>
              <a:t>průsvitné</a:t>
            </a:r>
            <a:r>
              <a:rPr lang="cs-CZ" sz="2800" b="1" dirty="0" smtClean="0"/>
              <a:t> – prosvítají (hlavně na tenkých okrajích,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                       např. chalcedon, sfalerit)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/>
              <a:t>	</a:t>
            </a:r>
            <a:r>
              <a:rPr lang="cs-CZ" sz="2800" b="1" dirty="0" smtClean="0">
                <a:solidFill>
                  <a:srgbClr val="002060"/>
                </a:solidFill>
              </a:rPr>
              <a:t>neprůsvitné</a:t>
            </a:r>
            <a:r>
              <a:rPr lang="cs-CZ" sz="2800" b="1" dirty="0" smtClean="0"/>
              <a:t> (opakní) – kovy, pyrit, galenit</a:t>
            </a:r>
            <a:endParaRPr lang="cs-CZ" sz="28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437112"/>
            <a:ext cx="2548130" cy="20977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480060"/>
            <a:ext cx="3456384" cy="20688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860032" y="6309320"/>
            <a:ext cx="23762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 11</a:t>
            </a:r>
            <a:endParaRPr lang="cs-CZ" sz="1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7617" y="6311044"/>
            <a:ext cx="16561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Obrázek č</a:t>
            </a:r>
            <a:r>
              <a:rPr lang="cs-CZ" sz="1200" b="1" dirty="0" smtClean="0">
                <a:solidFill>
                  <a:schemeClr val="bg1"/>
                </a:solidFill>
              </a:rPr>
              <a:t>. 10 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347808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1.7.2. Barva vrypu nerostu</a:t>
            </a:r>
          </a:p>
          <a:p>
            <a:pPr>
              <a:spcBef>
                <a:spcPts val="0"/>
              </a:spcBef>
              <a:buFontTx/>
              <a:buChar char="-"/>
            </a:pPr>
            <a:r>
              <a:rPr lang="cs-CZ" sz="2800" b="1" dirty="0" smtClean="0"/>
              <a:t>není barva rýhy na povrchu nerostu, ale barva 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jemného prášku z nerostu na bílém podkladu </a:t>
            </a:r>
          </a:p>
          <a:p>
            <a:pPr marL="0" indent="0">
              <a:spcBef>
                <a:spcPts val="0"/>
              </a:spcBef>
              <a:buNone/>
            </a:pPr>
            <a:endParaRPr lang="cs-CZ" sz="2800" b="1" dirty="0" smtClean="0"/>
          </a:p>
          <a:p>
            <a:pPr>
              <a:spcBef>
                <a:spcPts val="0"/>
              </a:spcBef>
              <a:buFontTx/>
              <a:buChar char="-"/>
            </a:pPr>
            <a:r>
              <a:rPr lang="cs-CZ" sz="2800" b="1" dirty="0" smtClean="0"/>
              <a:t>podle barvy vrypu rozdělujeme nerosty na: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/>
              <a:t>	</a:t>
            </a:r>
            <a:r>
              <a:rPr lang="cs-CZ" sz="2800" b="1" dirty="0" smtClean="0">
                <a:solidFill>
                  <a:srgbClr val="002060"/>
                </a:solidFill>
              </a:rPr>
              <a:t>barevné</a:t>
            </a:r>
            <a:r>
              <a:rPr lang="cs-CZ" sz="2800" b="1" dirty="0" smtClean="0"/>
              <a:t>	- a) barva vrypu odpovídá barvě 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/>
              <a:t>	</a:t>
            </a:r>
            <a:r>
              <a:rPr lang="cs-CZ" sz="2800" b="1" dirty="0" smtClean="0"/>
              <a:t>		nerostu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/>
              <a:t>	</a:t>
            </a:r>
            <a:r>
              <a:rPr lang="cs-CZ" sz="2800" b="1" dirty="0" smtClean="0"/>
              <a:t>		- b) nerost má jinou barvu než vryp,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/>
              <a:t>			(zlatý pyrit – černý vryp)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/>
              <a:t>	</a:t>
            </a:r>
            <a:endParaRPr lang="cs-CZ" sz="28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>
                <a:solidFill>
                  <a:srgbClr val="002060"/>
                </a:solidFill>
              </a:rPr>
              <a:t>	</a:t>
            </a:r>
            <a:r>
              <a:rPr lang="cs-CZ" sz="2800" b="1" dirty="0" smtClean="0">
                <a:solidFill>
                  <a:srgbClr val="002060"/>
                </a:solidFill>
              </a:rPr>
              <a:t>zbarvené</a:t>
            </a:r>
            <a:r>
              <a:rPr lang="cs-CZ" sz="2800" b="1" dirty="0" smtClean="0"/>
              <a:t>	- nerost má různou barvu (fluorit),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/>
              <a:t>	</a:t>
            </a:r>
            <a:r>
              <a:rPr lang="cs-CZ" sz="2800" b="1" dirty="0" smtClean="0"/>
              <a:t>		vryp bez ohledu na barvu stejnou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/>
              <a:t>	</a:t>
            </a:r>
            <a:endParaRPr lang="cs-CZ" sz="28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>
                <a:solidFill>
                  <a:srgbClr val="002060"/>
                </a:solidFill>
              </a:rPr>
              <a:t>	</a:t>
            </a:r>
            <a:r>
              <a:rPr lang="cs-CZ" sz="2800" b="1" dirty="0" smtClean="0">
                <a:solidFill>
                  <a:srgbClr val="002060"/>
                </a:solidFill>
              </a:rPr>
              <a:t>bezbarvé</a:t>
            </a:r>
            <a:r>
              <a:rPr lang="cs-CZ" sz="2800" b="1" dirty="0" smtClean="0"/>
              <a:t>, čiré - vryp bílý</a:t>
            </a:r>
          </a:p>
          <a:p>
            <a:pPr>
              <a:spcBef>
                <a:spcPts val="0"/>
              </a:spcBef>
              <a:buFontTx/>
              <a:buChar char="-"/>
            </a:pPr>
            <a:endParaRPr lang="cs-CZ" sz="28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068960"/>
            <a:ext cx="2376264" cy="16115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4437112"/>
            <a:ext cx="17281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12 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144431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0648"/>
            <a:ext cx="8568952" cy="6264696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1.7.3. Lesk nerostu</a:t>
            </a:r>
          </a:p>
          <a:p>
            <a:pPr>
              <a:buFontTx/>
              <a:buChar char="-"/>
            </a:pPr>
            <a:r>
              <a:rPr lang="cs-CZ" sz="2800" b="1" dirty="0" smtClean="0"/>
              <a:t>vzniká odrazem světla od krystalových nebo štěpných ploch</a:t>
            </a:r>
          </a:p>
          <a:p>
            <a:pPr marL="0" indent="0">
              <a:buNone/>
            </a:pPr>
            <a:endParaRPr lang="cs-CZ" sz="2800" b="1" dirty="0" smtClean="0"/>
          </a:p>
          <a:p>
            <a:pPr>
              <a:buFontTx/>
              <a:buChar char="-"/>
            </a:pPr>
            <a:r>
              <a:rPr lang="cs-CZ" sz="2800" b="1" dirty="0" smtClean="0"/>
              <a:t>lesk rozlišujeme: </a:t>
            </a:r>
            <a:r>
              <a:rPr lang="cs-CZ" sz="2800" b="1" dirty="0"/>
              <a:t>	</a:t>
            </a: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/>
              <a:t>		</a:t>
            </a:r>
            <a:r>
              <a:rPr lang="cs-CZ" sz="2800" b="1" dirty="0" smtClean="0"/>
              <a:t>	-  </a:t>
            </a:r>
            <a:r>
              <a:rPr lang="cs-CZ" sz="2800" b="1" dirty="0" smtClean="0">
                <a:solidFill>
                  <a:srgbClr val="002060"/>
                </a:solidFill>
              </a:rPr>
              <a:t>diamantový</a:t>
            </a:r>
            <a:r>
              <a:rPr lang="cs-CZ" sz="2800" b="1" dirty="0" smtClean="0"/>
              <a:t> - diamant, sfalerit</a:t>
            </a:r>
          </a:p>
          <a:p>
            <a:pPr marL="0" indent="0">
              <a:buNone/>
            </a:pPr>
            <a:r>
              <a:rPr lang="cs-CZ" sz="2800" b="1" dirty="0"/>
              <a:t>	</a:t>
            </a:r>
            <a:r>
              <a:rPr lang="cs-CZ" sz="2800" b="1" dirty="0" smtClean="0"/>
              <a:t>		-  </a:t>
            </a:r>
            <a:r>
              <a:rPr lang="cs-CZ" sz="2800" b="1" dirty="0" smtClean="0">
                <a:solidFill>
                  <a:srgbClr val="002060"/>
                </a:solidFill>
              </a:rPr>
              <a:t>skelný</a:t>
            </a:r>
            <a:r>
              <a:rPr lang="cs-CZ" sz="2800" b="1" dirty="0" smtClean="0"/>
              <a:t> - křemen</a:t>
            </a:r>
          </a:p>
          <a:p>
            <a:pPr marL="0" indent="0">
              <a:buNone/>
            </a:pPr>
            <a:r>
              <a:rPr lang="cs-CZ" sz="2800" b="1" dirty="0"/>
              <a:t>	</a:t>
            </a:r>
            <a:r>
              <a:rPr lang="cs-CZ" sz="2800" b="1" dirty="0" smtClean="0"/>
              <a:t>		-  </a:t>
            </a:r>
            <a:r>
              <a:rPr lang="cs-CZ" sz="2800" b="1" dirty="0" smtClean="0">
                <a:solidFill>
                  <a:srgbClr val="002060"/>
                </a:solidFill>
              </a:rPr>
              <a:t>mastný</a:t>
            </a:r>
            <a:r>
              <a:rPr lang="cs-CZ" sz="2800" b="1" dirty="0" smtClean="0"/>
              <a:t> - mastek</a:t>
            </a:r>
          </a:p>
          <a:p>
            <a:pPr marL="0" indent="0">
              <a:buNone/>
            </a:pPr>
            <a:r>
              <a:rPr lang="cs-CZ" sz="2800" b="1" dirty="0"/>
              <a:t>	</a:t>
            </a:r>
            <a:r>
              <a:rPr lang="cs-CZ" sz="2800" b="1" dirty="0" smtClean="0"/>
              <a:t>		-  </a:t>
            </a:r>
            <a:r>
              <a:rPr lang="cs-CZ" sz="2800" b="1" dirty="0" smtClean="0">
                <a:solidFill>
                  <a:srgbClr val="002060"/>
                </a:solidFill>
              </a:rPr>
              <a:t>kovový</a:t>
            </a:r>
            <a:r>
              <a:rPr lang="cs-CZ" sz="2800" b="1" dirty="0" smtClean="0"/>
              <a:t> – kovy, galenit, pyrit</a:t>
            </a:r>
          </a:p>
          <a:p>
            <a:pPr marL="0" indent="0">
              <a:buNone/>
            </a:pPr>
            <a:r>
              <a:rPr lang="cs-CZ" sz="2800" b="1" dirty="0"/>
              <a:t>	</a:t>
            </a:r>
            <a:r>
              <a:rPr lang="cs-CZ" sz="2800" b="1" dirty="0" smtClean="0"/>
              <a:t>		-  </a:t>
            </a:r>
            <a:r>
              <a:rPr lang="cs-CZ" sz="2800" b="1" dirty="0" smtClean="0">
                <a:solidFill>
                  <a:srgbClr val="002060"/>
                </a:solidFill>
              </a:rPr>
              <a:t>mdlý</a:t>
            </a:r>
            <a:r>
              <a:rPr lang="cs-CZ" sz="2800" b="1" dirty="0" smtClean="0"/>
              <a:t> – práškové nerosty</a:t>
            </a: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			-  </a:t>
            </a:r>
            <a:r>
              <a:rPr lang="cs-CZ" sz="2800" b="1" dirty="0" smtClean="0">
                <a:solidFill>
                  <a:srgbClr val="002060"/>
                </a:solidFill>
              </a:rPr>
              <a:t>perleťový </a:t>
            </a:r>
            <a:r>
              <a:rPr lang="cs-CZ" sz="2800" b="1" dirty="0" smtClean="0"/>
              <a:t>- opál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802" y="3137447"/>
            <a:ext cx="2493430" cy="23727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4677" y="540721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67544" y="5219908"/>
            <a:ext cx="115212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Obrázek č</a:t>
            </a:r>
            <a:r>
              <a:rPr lang="cs-CZ" sz="1200" b="1" dirty="0" smtClean="0">
                <a:solidFill>
                  <a:schemeClr val="bg1"/>
                </a:solidFill>
              </a:rPr>
              <a:t>. 13 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274437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7384" y="292460"/>
            <a:ext cx="8229600" cy="6120680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1.8. Magnetické a </a:t>
            </a:r>
            <a:r>
              <a:rPr lang="cs-CZ" b="1" dirty="0"/>
              <a:t>elektrické vlastnosti </a:t>
            </a:r>
            <a:r>
              <a:rPr lang="cs-CZ" b="1" dirty="0" smtClean="0"/>
              <a:t>nerostu</a:t>
            </a:r>
          </a:p>
          <a:p>
            <a:pPr>
              <a:buFontTx/>
              <a:buChar char="-"/>
            </a:pPr>
            <a:r>
              <a:rPr lang="cs-CZ" sz="2800" b="1" dirty="0" smtClean="0"/>
              <a:t>magnetické nerosty vychylují magnetickou střelku (magnetit, wolframit)</a:t>
            </a:r>
          </a:p>
          <a:p>
            <a:pPr>
              <a:buFontTx/>
              <a:buChar char="-"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 smtClean="0"/>
          </a:p>
          <a:p>
            <a:pPr>
              <a:buFontTx/>
              <a:buChar char="-"/>
            </a:pPr>
            <a:r>
              <a:rPr lang="cs-CZ" sz="2800" b="1" dirty="0" smtClean="0"/>
              <a:t>některé nerosty mohou získat elektrický náboj:</a:t>
            </a:r>
          </a:p>
          <a:p>
            <a:pPr marL="0" indent="0">
              <a:buNone/>
            </a:pPr>
            <a:r>
              <a:rPr lang="cs-CZ" sz="2800" b="1" dirty="0"/>
              <a:t>	</a:t>
            </a:r>
            <a:r>
              <a:rPr lang="cs-CZ" sz="2800" b="1" dirty="0" smtClean="0"/>
              <a:t>a) </a:t>
            </a:r>
            <a:r>
              <a:rPr lang="cs-CZ" sz="2800" b="1" dirty="0" smtClean="0">
                <a:solidFill>
                  <a:srgbClr val="002060"/>
                </a:solidFill>
              </a:rPr>
              <a:t>třením</a:t>
            </a:r>
            <a:r>
              <a:rPr lang="cs-CZ" sz="2800" b="1" dirty="0" smtClean="0"/>
              <a:t> – halit, baryt, topaz</a:t>
            </a:r>
          </a:p>
          <a:p>
            <a:pPr marL="0" indent="0">
              <a:buNone/>
            </a:pPr>
            <a:r>
              <a:rPr lang="cs-CZ" sz="2800" b="1" dirty="0"/>
              <a:t>	</a:t>
            </a:r>
            <a:r>
              <a:rPr lang="cs-CZ" sz="2800" b="1" dirty="0" smtClean="0"/>
              <a:t>b) </a:t>
            </a:r>
            <a:r>
              <a:rPr lang="cs-CZ" sz="2800" b="1" dirty="0" smtClean="0">
                <a:solidFill>
                  <a:srgbClr val="002060"/>
                </a:solidFill>
              </a:rPr>
              <a:t>tlakem, úderem </a:t>
            </a:r>
            <a:r>
              <a:rPr lang="cs-CZ" sz="2800" b="1" dirty="0" smtClean="0"/>
              <a:t>– fluorit, křemen</a:t>
            </a:r>
            <a:endParaRPr lang="cs-CZ" sz="28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2708" y="1413167"/>
            <a:ext cx="2627319" cy="1944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8857" y="4912712"/>
            <a:ext cx="1944082" cy="1742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1892" y="4912712"/>
            <a:ext cx="2361976" cy="1709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894047"/>
            <a:ext cx="2175965" cy="1699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99591" y="6316491"/>
            <a:ext cx="217596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15                     Baryt 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11892" y="6381328"/>
            <a:ext cx="49205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16                          Topaz                Obrázek č. 17                Fluorit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52707" y="3068960"/>
            <a:ext cx="262731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 14                           Magnetit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946163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8640960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/>
              <a:t>2. Chemické vlastnosti nerostů</a:t>
            </a:r>
          </a:p>
          <a:p>
            <a:pPr marL="0" indent="0">
              <a:buNone/>
            </a:pPr>
            <a:r>
              <a:rPr lang="cs-CZ" b="1" dirty="0"/>
              <a:t>2.1. Chemické </a:t>
            </a:r>
            <a:r>
              <a:rPr lang="cs-CZ" b="1" dirty="0" smtClean="0"/>
              <a:t>reakce nerostů</a:t>
            </a:r>
          </a:p>
          <a:p>
            <a:pPr marL="0" indent="0">
              <a:buNone/>
            </a:pPr>
            <a:r>
              <a:rPr lang="cs-CZ" sz="2800" b="1" dirty="0" smtClean="0"/>
              <a:t>- rozpustnost ve vodě</a:t>
            </a:r>
          </a:p>
          <a:p>
            <a:pPr marL="0" indent="0">
              <a:buNone/>
            </a:pPr>
            <a:r>
              <a:rPr lang="cs-CZ" sz="2800" b="1" dirty="0" smtClean="0"/>
              <a:t>- odolnost vůči kyselinám a hydroxidům (zásadám)</a:t>
            </a: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- změny při zahřívání – tavení, barvení plamene</a:t>
            </a:r>
          </a:p>
          <a:p>
            <a:pPr marL="0" indent="0">
              <a:buNone/>
            </a:pPr>
            <a:r>
              <a:rPr lang="cs-CZ" sz="2800" b="1" dirty="0" smtClean="0"/>
              <a:t>- způsoby získávání prvků - např. kovů z rud</a:t>
            </a: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053475"/>
            <a:ext cx="3002930" cy="22561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772183"/>
            <a:ext cx="1717910" cy="2537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47664" y="6093296"/>
            <a:ext cx="596638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18                                                                                                Obrázek č. 19 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761099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20680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cs-CZ" b="1" dirty="0" smtClean="0"/>
              <a:t>2.2. </a:t>
            </a:r>
            <a:r>
              <a:rPr lang="cs-CZ" b="1" dirty="0"/>
              <a:t>Chemické složení nerostů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/>
              <a:t>- podle </a:t>
            </a:r>
            <a:r>
              <a:rPr lang="cs-CZ" b="1" dirty="0"/>
              <a:t>chemického složení nerosty rozdělujeme na: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/>
              <a:t>		</a:t>
            </a:r>
            <a:r>
              <a:rPr lang="cs-CZ" b="1" dirty="0">
                <a:solidFill>
                  <a:srgbClr val="002060"/>
                </a:solidFill>
              </a:rPr>
              <a:t>- prvky</a:t>
            </a:r>
            <a:r>
              <a:rPr lang="cs-CZ" b="1" dirty="0"/>
              <a:t>	- kovové - měď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/>
              <a:t>				- nekovové - grafit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/>
              <a:t>		</a:t>
            </a:r>
            <a:r>
              <a:rPr lang="cs-CZ" b="1" dirty="0">
                <a:solidFill>
                  <a:srgbClr val="002060"/>
                </a:solidFill>
              </a:rPr>
              <a:t>- sloučeniny </a:t>
            </a:r>
            <a:r>
              <a:rPr lang="cs-CZ" b="1" dirty="0"/>
              <a:t>- dvouprvkové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/>
              <a:t>				- </a:t>
            </a:r>
            <a:r>
              <a:rPr lang="cs-CZ" b="1" dirty="0" err="1"/>
              <a:t>víceprvkové</a:t>
            </a:r>
            <a:endParaRPr lang="cs-CZ" b="1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933056"/>
            <a:ext cx="2273300" cy="2378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921944"/>
            <a:ext cx="2352675" cy="2389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71600" y="6093296"/>
            <a:ext cx="71287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Obrázek č. 20					         Obrázek č</a:t>
            </a:r>
            <a:r>
              <a:rPr lang="cs-CZ" sz="1200" b="1" dirty="0" smtClean="0">
                <a:solidFill>
                  <a:schemeClr val="bg1"/>
                </a:solidFill>
              </a:rPr>
              <a:t>. 21 </a:t>
            </a:r>
            <a:endParaRPr lang="cs-CZ" sz="1200" b="1" dirty="0">
              <a:solidFill>
                <a:schemeClr val="bg1"/>
              </a:solidFill>
            </a:endParaRPr>
          </a:p>
          <a:p>
            <a:r>
              <a:rPr lang="cs-CZ" sz="1200" b="1" dirty="0" smtClean="0">
                <a:solidFill>
                  <a:schemeClr val="bg1"/>
                </a:solidFill>
              </a:rPr>
              <a:t>																									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872906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Závěrem</a:t>
            </a:r>
            <a:endParaRPr lang="cs-CZ" sz="3200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457200" y="1052736"/>
            <a:ext cx="4038600" cy="5073427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1) Vyjmenuj tři fyzikální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vlastnosti nerostů.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2) Kolik stupňů má stupnice nerostů?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3) Vyjmenuj 1 optickou vlastnost nerostů?</a:t>
            </a: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4) Jakou tvrdost má fluorit?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5) Jakou tvrdost má nerost, do kterého lze rýpat nožem?</a:t>
            </a: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6) Jak se rozdělují nerosty podle chemického složení?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7) Jak se nazývá nejtvrdší nerost?</a:t>
            </a: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648200" y="1052736"/>
            <a:ext cx="4244280" cy="5073427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např. hustota, tvrdost, lom, soudržnost, štěpnost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- 10</a:t>
            </a: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např. barva, barva vrypu, lesk, propustnost světla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- 4</a:t>
            </a: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- 4 až 5</a:t>
            </a: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na prvky a sloučeniny</a:t>
            </a: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diamant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3235949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5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5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52534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2400" b="1" dirty="0" smtClean="0"/>
              <a:t>Zdroje </a:t>
            </a:r>
            <a:r>
              <a:rPr lang="cs-CZ" sz="2400" b="1" dirty="0"/>
              <a:t>informací, snímků, </a:t>
            </a:r>
            <a:r>
              <a:rPr lang="cs-CZ" sz="2400" b="1" dirty="0" smtClean="0"/>
              <a:t>citací</a:t>
            </a: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 smtClean="0"/>
              <a:t>Obrázek č. 13, </a:t>
            </a:r>
            <a:r>
              <a:rPr lang="cs-CZ" sz="1200" b="1" dirty="0"/>
              <a:t>[cit. </a:t>
            </a:r>
            <a:r>
              <a:rPr lang="cs-CZ" sz="1200" b="1" dirty="0" smtClean="0"/>
              <a:t>2012-08-28], </a:t>
            </a:r>
            <a:r>
              <a:rPr lang="cs-CZ" sz="1200" b="1" dirty="0"/>
              <a:t>Licence </a:t>
            </a:r>
            <a:r>
              <a:rPr lang="cs-CZ" sz="1200" b="1" dirty="0" smtClean="0"/>
              <a:t>public </a:t>
            </a:r>
            <a:r>
              <a:rPr lang="cs-CZ" sz="1200" b="1" dirty="0" err="1" smtClean="0"/>
              <a:t>domain</a:t>
            </a:r>
            <a:r>
              <a:rPr lang="cs-CZ" sz="1200" b="1" dirty="0"/>
              <a:t>, Reno </a:t>
            </a:r>
            <a:r>
              <a:rPr lang="cs-CZ" sz="1200" b="1" dirty="0" err="1"/>
              <a:t>Chris</a:t>
            </a:r>
            <a:r>
              <a:rPr lang="cs-CZ" sz="1200" b="1" dirty="0"/>
              <a:t> </a:t>
            </a:r>
            <a:r>
              <a:rPr lang="cs-CZ" sz="1200" b="1" dirty="0" err="1"/>
              <a:t>at</a:t>
            </a:r>
            <a:r>
              <a:rPr lang="cs-CZ" sz="1200" b="1" dirty="0"/>
              <a:t> </a:t>
            </a:r>
            <a:r>
              <a:rPr lang="cs-CZ" sz="1200" b="1" dirty="0" err="1" smtClean="0"/>
              <a:t>en.wikipedia</a:t>
            </a:r>
            <a:r>
              <a:rPr lang="cs-CZ" sz="1200" b="1" dirty="0"/>
              <a:t>, File:Nev </a:t>
            </a:r>
            <a:r>
              <a:rPr lang="cs-CZ" sz="1200" b="1" dirty="0" smtClean="0"/>
              <a:t>opal09.jpg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>
                <a:hlinkClick r:id="rId2"/>
              </a:rPr>
              <a:t>http://</a:t>
            </a:r>
            <a:r>
              <a:rPr lang="cs-CZ" sz="1200" b="1" dirty="0" smtClean="0">
                <a:hlinkClick r:id="rId2"/>
              </a:rPr>
              <a:t>commons.wikimedia.org/wiki/File:Nev_opal09.jpg</a:t>
            </a:r>
            <a:endParaRPr lang="cs-CZ" sz="1200" b="1" dirty="0" smtClean="0"/>
          </a:p>
          <a:p>
            <a:pPr marL="0" indent="0">
              <a:buNone/>
            </a:pPr>
            <a:r>
              <a:rPr lang="en-US" sz="1200" b="1" dirty="0" err="1" smtClean="0"/>
              <a:t>Obrázek</a:t>
            </a:r>
            <a:r>
              <a:rPr lang="en-US" sz="1200" b="1" dirty="0" smtClean="0"/>
              <a:t> </a:t>
            </a:r>
            <a:r>
              <a:rPr lang="en-US" sz="1200" b="1" dirty="0"/>
              <a:t>č. </a:t>
            </a:r>
            <a:r>
              <a:rPr lang="en-US" sz="1200" b="1" dirty="0" smtClean="0"/>
              <a:t>14,</a:t>
            </a:r>
            <a:r>
              <a:rPr lang="cs-CZ" sz="1200" b="1" dirty="0" smtClean="0"/>
              <a:t> </a:t>
            </a:r>
            <a:r>
              <a:rPr lang="cs-CZ" sz="1200" b="1" dirty="0"/>
              <a:t>[cit. 2012-08-28], Licence</a:t>
            </a:r>
            <a:r>
              <a:rPr lang="en-US" sz="1200" b="1" dirty="0" smtClean="0"/>
              <a:t> </a:t>
            </a:r>
            <a:r>
              <a:rPr lang="en-US" sz="1200" b="1" dirty="0"/>
              <a:t>Creative Commons, Rob </a:t>
            </a:r>
            <a:r>
              <a:rPr lang="en-US" sz="1200" b="1" dirty="0" err="1"/>
              <a:t>Lavinsky</a:t>
            </a:r>
            <a:r>
              <a:rPr lang="en-US" sz="1200" b="1" dirty="0"/>
              <a:t>, iRocks.com, File:Magnetite-122831.jpg</a:t>
            </a:r>
          </a:p>
          <a:p>
            <a:pPr marL="0" indent="0">
              <a:buNone/>
            </a:pPr>
            <a:r>
              <a:rPr lang="en-US" sz="1200" b="1" dirty="0">
                <a:hlinkClick r:id="rId3"/>
              </a:rPr>
              <a:t>http://</a:t>
            </a:r>
            <a:r>
              <a:rPr lang="en-US" sz="1200" b="1" dirty="0" smtClean="0">
                <a:hlinkClick r:id="rId3"/>
              </a:rPr>
              <a:t>commons.wikimedia.org/wiki/File:Magnetite-122831.jpg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</a:t>
            </a:r>
            <a:r>
              <a:rPr lang="cs-CZ" sz="1200" b="1" dirty="0"/>
              <a:t>č</a:t>
            </a:r>
            <a:r>
              <a:rPr lang="cs-CZ" sz="1200" b="1" dirty="0" smtClean="0"/>
              <a:t>. 20, </a:t>
            </a:r>
            <a:r>
              <a:rPr lang="cs-CZ" sz="1200" b="1" dirty="0"/>
              <a:t>[cit. 2012-08-28], 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Didier</a:t>
            </a:r>
            <a:r>
              <a:rPr lang="cs-CZ" sz="1200" b="1" dirty="0"/>
              <a:t> </a:t>
            </a:r>
            <a:r>
              <a:rPr lang="cs-CZ" sz="1200" b="1" dirty="0" err="1"/>
              <a:t>Descouens</a:t>
            </a:r>
            <a:r>
              <a:rPr lang="cs-CZ" sz="1200" b="1" dirty="0"/>
              <a:t>, File:Or Venezuela.jpg</a:t>
            </a:r>
          </a:p>
          <a:p>
            <a:pPr marL="0" indent="0">
              <a:buNone/>
            </a:pPr>
            <a:r>
              <a:rPr lang="cs-CZ" sz="1200" b="1" dirty="0">
                <a:hlinkClick r:id="rId4"/>
              </a:rPr>
              <a:t>http://</a:t>
            </a:r>
            <a:r>
              <a:rPr lang="cs-CZ" sz="1200" b="1" dirty="0" smtClean="0">
                <a:hlinkClick r:id="rId4"/>
              </a:rPr>
              <a:t>commons.wikimedia.org/wiki/File:Or_Venezuela.jpg</a:t>
            </a:r>
            <a:endParaRPr lang="cs-CZ" sz="1200" b="1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1, 2, 3, 4, 5, 6, 7, 8, 9, 10, 11, 12, 15, 16, 17, 18, 19, 21, autor Josef </a:t>
            </a:r>
            <a:r>
              <a:rPr lang="cs-CZ" sz="1200" b="1" dirty="0" err="1" smtClean="0"/>
              <a:t>Himl</a:t>
            </a:r>
            <a:r>
              <a:rPr lang="cs-CZ" sz="1200" b="1" dirty="0" smtClean="0"/>
              <a:t>, ZŠ a MŠ Sepekov</a:t>
            </a:r>
            <a:r>
              <a:rPr lang="cs-CZ" sz="1200" dirty="0"/>
              <a:t/>
            </a:r>
            <a:br>
              <a:rPr lang="cs-CZ" sz="1200" dirty="0"/>
            </a:b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400" dirty="0"/>
              <a:t/>
            </a:r>
            <a:br>
              <a:rPr lang="cs-CZ" sz="1400" dirty="0"/>
            </a:br>
            <a:endParaRPr lang="cs-CZ" sz="1400" dirty="0" smtClean="0"/>
          </a:p>
          <a:p>
            <a:pPr marL="0" indent="0">
              <a:buNone/>
            </a:pPr>
            <a:endParaRPr lang="cs-CZ" sz="1400" b="1" dirty="0"/>
          </a:p>
          <a:p>
            <a:pPr marL="0" indent="0">
              <a:buNone/>
            </a:pPr>
            <a:endParaRPr lang="cs-CZ" sz="1400" b="1" dirty="0" smtClean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253292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 O N E 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6215515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550</TotalTime>
  <Words>618</Words>
  <Application>Microsoft Office PowerPoint</Application>
  <PresentationFormat>Předvádění na obrazovce (4:3)</PresentationFormat>
  <Paragraphs>253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1_Motiv systému Office</vt:lpstr>
      <vt:lpstr>Prezentace aplikace PowerPoint</vt:lpstr>
      <vt:lpstr>Prezentace aplikace PowerPoint</vt:lpstr>
      <vt:lpstr>Přírodopis 9. třída MINERALOGIE </vt:lpstr>
      <vt:lpstr>1. Fyzikální vlastnosti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1.7. Optické vlastnosti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Závěrem</vt:lpstr>
      <vt:lpstr>Prezentace aplikace PowerPoint</vt:lpstr>
      <vt:lpstr>K O N E 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Přírodopis 9. třída MINERALOGIE </dc:title>
  <dc:creator>Pepa</dc:creator>
  <cp:lastModifiedBy>Pepa</cp:lastModifiedBy>
  <cp:revision>58</cp:revision>
  <dcterms:created xsi:type="dcterms:W3CDTF">2013-11-08T07:23:07Z</dcterms:created>
  <dcterms:modified xsi:type="dcterms:W3CDTF">2015-03-12T19:50:19Z</dcterms:modified>
</cp:coreProperties>
</file>