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97" r:id="rId2"/>
    <p:sldId id="298" r:id="rId3"/>
    <p:sldId id="259" r:id="rId4"/>
    <p:sldId id="260" r:id="rId5"/>
    <p:sldId id="281" r:id="rId6"/>
    <p:sldId id="261" r:id="rId7"/>
    <p:sldId id="283" r:id="rId8"/>
    <p:sldId id="285" r:id="rId9"/>
    <p:sldId id="287" r:id="rId10"/>
    <p:sldId id="264" r:id="rId11"/>
    <p:sldId id="282" r:id="rId12"/>
    <p:sldId id="289" r:id="rId13"/>
    <p:sldId id="288" r:id="rId14"/>
    <p:sldId id="291" r:id="rId15"/>
    <p:sldId id="290" r:id="rId16"/>
    <p:sldId id="292" r:id="rId17"/>
    <p:sldId id="293" r:id="rId18"/>
    <p:sldId id="266" r:id="rId19"/>
    <p:sldId id="273" r:id="rId20"/>
    <p:sldId id="268" r:id="rId21"/>
    <p:sldId id="272" r:id="rId22"/>
    <p:sldId id="267" r:id="rId23"/>
    <p:sldId id="277" r:id="rId24"/>
    <p:sldId id="295" r:id="rId25"/>
    <p:sldId id="271" r:id="rId26"/>
    <p:sldId id="270" r:id="rId27"/>
    <p:sldId id="284" r:id="rId28"/>
    <p:sldId id="265" r:id="rId29"/>
    <p:sldId id="296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069F24-18C7-4680-A5B3-BA720E3CFA36}" type="datetimeFigureOut">
              <a:rPr lang="cs-CZ" smtClean="0"/>
              <a:t>17.5.2015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2FDC47-A77A-4C68-BFB2-85C0B138D3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603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91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3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118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75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875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90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137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541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39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8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43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141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uscovite-Microcline-Quartz-230601.jpg" TargetMode="External"/><Relationship Id="rId13" Type="http://schemas.openxmlformats.org/officeDocument/2006/relationships/hyperlink" Target="http://commons.wikimedia.org/wiki/File:Cassiterite-167105.jpg?uselang=cs" TargetMode="External"/><Relationship Id="rId3" Type="http://schemas.openxmlformats.org/officeDocument/2006/relationships/hyperlink" Target="http://commons.wikimedia.org/wiki/File:Microcline-199473.jpg" TargetMode="External"/><Relationship Id="rId7" Type="http://schemas.openxmlformats.org/officeDocument/2006/relationships/hyperlink" Target="http://commons.wikimedia.org/wiki/File:Augite-112545.jpg" TargetMode="External"/><Relationship Id="rId12" Type="http://schemas.openxmlformats.org/officeDocument/2006/relationships/hyperlink" Target="http://commons.wikimedia.org/wiki/File:Chalcopyrite-Calcite-120542.jpg" TargetMode="External"/><Relationship Id="rId2" Type="http://schemas.openxmlformats.org/officeDocument/2006/relationships/hyperlink" Target="https://commons.wikimedia.org/wiki/File:Aragonite-Calcite-179480.jpg" TargetMode="External"/><Relationship Id="rId16" Type="http://schemas.openxmlformats.org/officeDocument/2006/relationships/hyperlink" Target="http://commons.wikimedia.org/wiki/File:Galena-Pyrite-173479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pidote-235115.jpg" TargetMode="External"/><Relationship Id="rId11" Type="http://schemas.openxmlformats.org/officeDocument/2006/relationships/hyperlink" Target="http://commons.wikimedia.org/wiki/File:Scheelite-182670.jpg" TargetMode="External"/><Relationship Id="rId5" Type="http://schemas.openxmlformats.org/officeDocument/2006/relationships/hyperlink" Target="http://commons.wikimedia.org/wiki/File:Turquoise-40031.jpg" TargetMode="External"/><Relationship Id="rId15" Type="http://schemas.openxmlformats.org/officeDocument/2006/relationships/hyperlink" Target="http://commons.wikimedia.org/wiki/File:Celestine-Fluorite-jmix08-14b.jpg" TargetMode="External"/><Relationship Id="rId10" Type="http://schemas.openxmlformats.org/officeDocument/2006/relationships/hyperlink" Target="http://commons.wikimedia.org/wiki/File:Marcasite-118015.jpg" TargetMode="External"/><Relationship Id="rId4" Type="http://schemas.openxmlformats.org/officeDocument/2006/relationships/hyperlink" Target="http://commons.wikimedia.org/wiki/File:Kyanite-Quartz.jpg" TargetMode="External"/><Relationship Id="rId9" Type="http://schemas.openxmlformats.org/officeDocument/2006/relationships/hyperlink" Target="http://commons.wikimedia.org/wiki/File:Sulphur-Calcite-177311.jpg" TargetMode="External"/><Relationship Id="rId14" Type="http://schemas.openxmlformats.org/officeDocument/2006/relationships/hyperlink" Target="http://commons.wikimedia.org/wiki/File:Rutile-3d2d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ryl-0128-01a.jpg" TargetMode="External"/><Relationship Id="rId2" Type="http://schemas.openxmlformats.org/officeDocument/2006/relationships/hyperlink" Target="http://commons.wikimedia.org/wiki/File:Pyrite-18468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Quartz-bb54b.jpg" TargetMode="External"/><Relationship Id="rId4" Type="http://schemas.openxmlformats.org/officeDocument/2006/relationships/hyperlink" Target="http://commons.wikimedia.org/wiki/File:Apatite-Albite-41071.jp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099043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VY_32_INOVACE_184_Geologie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592" y="145337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160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688116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Krystalové soustavy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- poznávání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krystalových tvarů nerostů, základní pojmy  z krystalografie.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znalosti o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krystalových tvarech nerostů, rozlišení krystalových soustav.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25" y="600561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8700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b="1" dirty="0" smtClean="0"/>
              <a:t>KRYSTALOVÉ SOUSTAVY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74203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Výskyt nerostů v přírodě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2400" b="1" dirty="0" smtClean="0"/>
              <a:t>Nerost	- </a:t>
            </a:r>
            <a:r>
              <a:rPr lang="cs-CZ" sz="2400" b="1" dirty="0" smtClean="0">
                <a:solidFill>
                  <a:srgbClr val="002060"/>
                </a:solidFill>
              </a:rPr>
              <a:t>krystalovaný - viditelné krystalové tvary (plochy, 				  hrany, vrcholy)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krystalický	- krystaly drobné, nedokonale vyvinuté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beztvarý (amorfní) – nemají pravidelné uspořádání 			  stavebních částic</a:t>
            </a:r>
            <a:endParaRPr lang="cs-CZ" sz="2400" b="1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45224"/>
            <a:ext cx="2232248" cy="108505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17032"/>
            <a:ext cx="2376263" cy="12241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096344" cy="1485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36096" y="2924944"/>
            <a:ext cx="2736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653136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6293094"/>
            <a:ext cx="13681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95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Krystal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	- geometrické těleso omezené krystalovými plochami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plochy se stýkají v hranách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hrany se sbíhají ve vrcholech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                                                         plocha            hrana</a:t>
            </a:r>
            <a:endParaRPr lang="cs-CZ" sz="1800" b="1" dirty="0"/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36912"/>
            <a:ext cx="3598416" cy="236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4211960" y="3821188"/>
            <a:ext cx="0" cy="148002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436096" y="4005064"/>
            <a:ext cx="0" cy="129614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6084168" y="3933056"/>
            <a:ext cx="720080" cy="2026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876256" y="38211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vrchol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4743771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04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332656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Krystal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vzniká prostorovým uspořádáním nejmenších základních útvarů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- např. kalcit se rozpadá na základní malé klence a ty jdou prostorově uspořádat různými způsoby tak, že je známo přes 100 různých krystalových tvarů</a:t>
            </a:r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3240360" cy="2967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23726"/>
            <a:ext cx="4104457" cy="2957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882325"/>
            <a:ext cx="7560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   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 6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479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Izomorfie a polymorfie nerostů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712968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Izomorfie	- mineralogický </a:t>
            </a:r>
            <a:r>
              <a:rPr lang="cs-CZ" sz="2400" b="1" dirty="0"/>
              <a:t>jev, kdy </a:t>
            </a:r>
            <a:r>
              <a:rPr lang="cs-CZ" sz="2400" b="1" dirty="0" smtClean="0"/>
              <a:t>nerosty </a:t>
            </a:r>
            <a:r>
              <a:rPr lang="cs-CZ" sz="2400" b="1" dirty="0"/>
              <a:t>s obdobným </a:t>
            </a:r>
            <a:r>
              <a:rPr lang="cs-CZ" sz="2400" b="1" dirty="0" smtClean="0"/>
              <a:t>			chemickým složením </a:t>
            </a:r>
            <a:r>
              <a:rPr lang="cs-CZ" sz="2400" b="1" dirty="0"/>
              <a:t>(CaCO</a:t>
            </a:r>
            <a:r>
              <a:rPr lang="cs-CZ" sz="2400" b="1" baseline="-25000" dirty="0"/>
              <a:t>3</a:t>
            </a:r>
            <a:r>
              <a:rPr lang="cs-CZ" sz="2400" b="1" dirty="0"/>
              <a:t>, MgCO</a:t>
            </a:r>
            <a:r>
              <a:rPr lang="cs-CZ" sz="2400" b="1" baseline="-25000" dirty="0"/>
              <a:t>3</a:t>
            </a:r>
            <a:r>
              <a:rPr lang="cs-CZ" sz="2400" b="1" dirty="0" smtClean="0"/>
              <a:t>) mají shodný 			krystalický tvar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Polymorfie	- vlastnost </a:t>
            </a:r>
            <a:r>
              <a:rPr lang="cs-CZ" sz="2400" b="1" dirty="0"/>
              <a:t>některých minerálů </a:t>
            </a:r>
            <a:r>
              <a:rPr lang="cs-CZ" sz="2400" b="1" dirty="0" smtClean="0"/>
              <a:t>stejného chemického 		složení </a:t>
            </a:r>
            <a:r>
              <a:rPr lang="cs-CZ" sz="2400" b="1" dirty="0"/>
              <a:t>krystalovat v odlišných </a:t>
            </a:r>
            <a:r>
              <a:rPr lang="cs-CZ" sz="2400" b="1" dirty="0" smtClean="0"/>
              <a:t>soustavách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- </a:t>
            </a:r>
            <a:r>
              <a:rPr lang="cs-CZ" sz="2400" b="1" dirty="0"/>
              <a:t>např. kalcit (CaCO</a:t>
            </a:r>
            <a:r>
              <a:rPr lang="cs-CZ" sz="2400" b="1" baseline="-25000" dirty="0"/>
              <a:t>3</a:t>
            </a:r>
            <a:r>
              <a:rPr lang="cs-CZ" sz="2400" b="1" dirty="0"/>
              <a:t>) je klencový, aragonit (CaCO</a:t>
            </a:r>
            <a:r>
              <a:rPr lang="cs-CZ" sz="2400" b="1" baseline="-25000" dirty="0"/>
              <a:t>3</a:t>
            </a:r>
            <a:r>
              <a:rPr lang="cs-CZ" sz="2400" b="1" dirty="0"/>
              <a:t>) </a:t>
            </a:r>
            <a:r>
              <a:rPr lang="cs-CZ" sz="2400" b="1" dirty="0" smtClean="0"/>
              <a:t>			kosočtverečný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373" y="4226969"/>
            <a:ext cx="2781798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990" y="4214935"/>
            <a:ext cx="2607701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08990" y="6221395"/>
            <a:ext cx="69021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7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8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004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Prvky souměrnosti krystalu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a) </a:t>
            </a:r>
            <a:r>
              <a:rPr lang="cs-CZ" sz="2400" b="1" dirty="0" smtClean="0">
                <a:solidFill>
                  <a:srgbClr val="002060"/>
                </a:solidFill>
              </a:rPr>
              <a:t>rovina souměrnosti </a:t>
            </a:r>
            <a:r>
              <a:rPr lang="cs-CZ" sz="2400" b="1" dirty="0" smtClean="0"/>
              <a:t>– myšlená ploch, která rozdělí krystal na 			dvě zrcadlově shodné poloviny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b) </a:t>
            </a:r>
            <a:r>
              <a:rPr lang="cs-CZ" sz="2400" b="1" dirty="0" smtClean="0">
                <a:solidFill>
                  <a:srgbClr val="002060"/>
                </a:solidFill>
              </a:rPr>
              <a:t>osa souměrnosti </a:t>
            </a:r>
            <a:r>
              <a:rPr lang="cs-CZ" sz="2400" b="1" dirty="0" smtClean="0"/>
              <a:t>	– myšlená přímka, která prochází středem 			krystalu (</a:t>
            </a:r>
            <a:r>
              <a:rPr lang="cs-CZ" sz="2400" b="1" dirty="0" smtClean="0">
                <a:solidFill>
                  <a:srgbClr val="002060"/>
                </a:solidFill>
              </a:rPr>
              <a:t>a, b, c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	- kolikrát </a:t>
            </a:r>
            <a:r>
              <a:rPr lang="cs-CZ" sz="2400" b="1" dirty="0"/>
              <a:t>se </a:t>
            </a:r>
            <a:r>
              <a:rPr lang="cs-CZ" sz="2400" b="1" dirty="0" smtClean="0"/>
              <a:t>při otáčení o 360</a:t>
            </a:r>
            <a:r>
              <a:rPr lang="cs-CZ" sz="2400" b="1" baseline="30000" dirty="0" smtClean="0"/>
              <a:t>0 </a:t>
            </a:r>
            <a:r>
              <a:rPr lang="cs-CZ" sz="2400" b="1" dirty="0" smtClean="0"/>
              <a:t>objeví 			shodná plocha, tolikrát je osa –četná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	(dvoj-, troj-, čtyř- a šestičetná)</a:t>
            </a:r>
          </a:p>
          <a:p>
            <a:pPr marL="0" indent="0">
              <a:buNone/>
            </a:pPr>
            <a:r>
              <a:rPr lang="cs-CZ" sz="2400" b="1" dirty="0" smtClean="0"/>
              <a:t>c) </a:t>
            </a:r>
            <a:r>
              <a:rPr lang="cs-CZ" sz="2400" b="1" dirty="0" smtClean="0">
                <a:solidFill>
                  <a:srgbClr val="002060"/>
                </a:solidFill>
              </a:rPr>
              <a:t>bod souměrnosti             </a:t>
            </a:r>
            <a:r>
              <a:rPr lang="cs-CZ" sz="1800" b="1" dirty="0" smtClean="0">
                <a:solidFill>
                  <a:srgbClr val="0070C0"/>
                </a:solidFill>
              </a:rPr>
              <a:t>          c  </a:t>
            </a:r>
            <a:r>
              <a:rPr lang="cs-CZ" sz="1800" b="1" i="1" dirty="0" smtClean="0"/>
              <a:t>- osa vertikální</a:t>
            </a:r>
          </a:p>
          <a:p>
            <a:pPr marL="0" indent="0">
              <a:buNone/>
            </a:pPr>
            <a:endParaRPr lang="cs-CZ" sz="1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</a:rPr>
              <a:t>                                                                                 </a:t>
            </a:r>
            <a:r>
              <a:rPr lang="cs-CZ" sz="1800" b="1" dirty="0" smtClean="0">
                <a:solidFill>
                  <a:srgbClr val="00B050"/>
                </a:solidFill>
              </a:rPr>
              <a:t>a </a:t>
            </a:r>
            <a:r>
              <a:rPr lang="cs-CZ" sz="1800" b="1" i="1" dirty="0" smtClean="0"/>
              <a:t>- osa předozadní</a:t>
            </a:r>
          </a:p>
          <a:p>
            <a:pPr marL="0" indent="0">
              <a:buNone/>
            </a:pPr>
            <a:r>
              <a:rPr lang="cs-CZ" sz="1800" b="1" dirty="0">
                <a:solidFill>
                  <a:srgbClr val="002060"/>
                </a:solidFill>
              </a:rPr>
              <a:t> </a:t>
            </a:r>
            <a:r>
              <a:rPr lang="cs-CZ" sz="1800" b="1" dirty="0" smtClean="0">
                <a:solidFill>
                  <a:srgbClr val="002060"/>
                </a:solidFill>
              </a:rPr>
              <a:t>                                                                                      </a:t>
            </a:r>
            <a:r>
              <a:rPr lang="cs-CZ" sz="1800" b="1" dirty="0" smtClean="0">
                <a:solidFill>
                  <a:srgbClr val="FF0000"/>
                </a:solidFill>
              </a:rPr>
              <a:t>b </a:t>
            </a:r>
            <a:r>
              <a:rPr lang="cs-CZ" sz="1800" b="1" i="1" dirty="0" smtClean="0"/>
              <a:t>- osa pravolevá</a:t>
            </a:r>
            <a:endParaRPr lang="cs-CZ" sz="2400" b="1" i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355976" y="4725144"/>
            <a:ext cx="0" cy="165618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5553236"/>
            <a:ext cx="13681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995936" y="5229200"/>
            <a:ext cx="720080" cy="6480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41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Tvary krystalů</a:t>
            </a:r>
            <a:endParaRPr lang="cs-CZ" sz="3200" b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62089"/>
            <a:ext cx="1297759" cy="130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36461"/>
            <a:ext cx="1280797" cy="1266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6213" y="908720"/>
            <a:ext cx="77202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jednoduchý tvar 	- všechny prvky souměrnosti shodné</a:t>
            </a:r>
          </a:p>
          <a:p>
            <a:r>
              <a:rPr lang="cs-CZ" sz="2400" b="1" dirty="0" smtClean="0"/>
              <a:t>		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      </a:t>
            </a:r>
            <a:r>
              <a:rPr lang="cs-CZ" sz="2000" b="1" dirty="0" smtClean="0">
                <a:solidFill>
                  <a:srgbClr val="002060"/>
                </a:solidFill>
              </a:rPr>
              <a:t>krychle</a:t>
            </a:r>
            <a:r>
              <a:rPr lang="cs-CZ" sz="2000" b="1" dirty="0" smtClean="0"/>
              <a:t>                                                 </a:t>
            </a:r>
            <a:r>
              <a:rPr lang="cs-CZ" sz="2000" b="1" dirty="0" smtClean="0">
                <a:solidFill>
                  <a:srgbClr val="002060"/>
                </a:solidFill>
              </a:rPr>
              <a:t>čtverečný dvojjehlan</a:t>
            </a:r>
          </a:p>
          <a:p>
            <a:endParaRPr lang="cs-CZ" sz="2400" b="1" dirty="0"/>
          </a:p>
          <a:p>
            <a:pPr marL="342900" indent="-342900">
              <a:buFontTx/>
              <a:buChar char="-"/>
            </a:pPr>
            <a:endParaRPr lang="cs-CZ" sz="2400" b="1" dirty="0" smtClean="0"/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6213" y="3573016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spojený tvar („spojka“) - vyskytuje se u většiny krystalů</a:t>
            </a:r>
          </a:p>
          <a:p>
            <a:r>
              <a:rPr lang="cs-CZ" sz="2400" b="1" dirty="0" smtClean="0"/>
              <a:t>			      - vzniká spojením a kombinací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	      jednoduchých tvarů</a:t>
            </a:r>
            <a:endParaRPr lang="cs-CZ" sz="24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333" y="4781527"/>
            <a:ext cx="5760640" cy="1664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6" y="3321057"/>
            <a:ext cx="57651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9                                                                      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10 </a:t>
            </a:r>
            <a:endParaRPr lang="cs-CZ" sz="1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6445709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66077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Krystaly - spojený tvar</a:t>
            </a:r>
            <a:endParaRPr lang="cs-CZ" sz="32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75413"/>
            <a:ext cx="7128792" cy="5089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6165304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61921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Krystalové soustavy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5821" y="836712"/>
            <a:ext cx="813690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zařazením krystalů nerostů podle prvků souměrnosti vzniklo 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6 krystalových soustav</a:t>
            </a: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b="1" dirty="0" smtClean="0"/>
              <a:t>- šesterečná a klencová bývají někdy uváděny společně, jindy každá zvlášť (potom </a:t>
            </a:r>
          </a:p>
          <a:p>
            <a:r>
              <a:rPr lang="cs-CZ" b="1" dirty="0" smtClean="0"/>
              <a:t>7 soustav)</a:t>
            </a:r>
            <a:endParaRPr lang="cs-CZ" b="1" dirty="0"/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327" y="1628800"/>
            <a:ext cx="5803891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566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trojklonná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611560" y="908720"/>
            <a:ext cx="44644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- osy jsou </a:t>
            </a:r>
            <a:r>
              <a:rPr lang="cs-CZ" sz="2400" b="1" dirty="0"/>
              <a:t>různě dlouhé </a:t>
            </a:r>
            <a:endParaRPr lang="cs-CZ" sz="2400" b="1" dirty="0" smtClean="0"/>
          </a:p>
          <a:p>
            <a:r>
              <a:rPr lang="cs-CZ" sz="2400" b="1" dirty="0" smtClean="0"/>
              <a:t>a svírají navzájem libovolný </a:t>
            </a:r>
          </a:p>
          <a:p>
            <a:r>
              <a:rPr lang="cs-CZ" sz="2400" b="1" dirty="0" smtClean="0"/>
              <a:t>úhel </a:t>
            </a:r>
            <a:r>
              <a:rPr lang="cs-CZ" sz="2400" b="1" dirty="0"/>
              <a:t>(nikoli pravý</a:t>
            </a:r>
            <a:r>
              <a:rPr lang="cs-CZ" sz="2400" b="1" dirty="0" smtClean="0"/>
              <a:t>)</a:t>
            </a:r>
            <a:endParaRPr lang="cs-CZ" sz="2400" b="1" dirty="0"/>
          </a:p>
          <a:p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944" y="620688"/>
            <a:ext cx="3021487" cy="2762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64" y="2996952"/>
            <a:ext cx="2880320" cy="300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030" y="3645024"/>
            <a:ext cx="3021487" cy="2932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11285" y="6283388"/>
            <a:ext cx="32265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</a:t>
            </a:r>
            <a:r>
              <a:rPr lang="cs-CZ" sz="1200" b="1" dirty="0" smtClean="0"/>
              <a:t>. 15                                       Mikroklin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56246" y="3106370"/>
            <a:ext cx="3292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14                                   Chalkantit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006389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0942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trojklonná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7"/>
            <a:ext cx="3519101" cy="360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20887"/>
            <a:ext cx="3468724" cy="360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980728"/>
            <a:ext cx="83529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Minerály trojklonné soustavy: </a:t>
            </a:r>
          </a:p>
          <a:p>
            <a:r>
              <a:rPr lang="cs-CZ" sz="2400" b="1" dirty="0" smtClean="0"/>
              <a:t>- albit</a:t>
            </a:r>
            <a:r>
              <a:rPr lang="cs-CZ" sz="2400" b="1" dirty="0"/>
              <a:t>, chalkantit (modrá skalice), </a:t>
            </a:r>
            <a:r>
              <a:rPr lang="cs-CZ" sz="2400" b="1" dirty="0" smtClean="0"/>
              <a:t>kaolinit</a:t>
            </a:r>
            <a:r>
              <a:rPr lang="cs-CZ" sz="2400" b="1" dirty="0"/>
              <a:t>, plagioklas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82824" y="5758469"/>
            <a:ext cx="80216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16                                                            </a:t>
            </a:r>
            <a:r>
              <a:rPr lang="cs-CZ" sz="1200" b="1" dirty="0"/>
              <a:t>Kyanit                               Obrázek č</a:t>
            </a:r>
            <a:r>
              <a:rPr lang="cs-CZ" sz="1200" b="1" dirty="0" smtClean="0"/>
              <a:t>. 17                                                          Tyrkys                                       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370515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jednoklonná</a:t>
            </a:r>
            <a:endParaRPr lang="cs-CZ" sz="3200" b="1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615" y="548680"/>
            <a:ext cx="2666319" cy="259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41764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všechny </a:t>
            </a:r>
            <a:r>
              <a:rPr lang="cs-CZ" sz="2400" b="1" dirty="0"/>
              <a:t>tři osy </a:t>
            </a:r>
            <a:r>
              <a:rPr lang="cs-CZ" sz="2400" b="1" dirty="0" smtClean="0"/>
              <a:t>jsou </a:t>
            </a:r>
            <a:r>
              <a:rPr lang="cs-CZ" sz="2400" b="1" dirty="0"/>
              <a:t>nestejně </a:t>
            </a:r>
            <a:r>
              <a:rPr lang="cs-CZ" sz="2400" b="1" dirty="0" smtClean="0"/>
              <a:t>dlouhé</a:t>
            </a:r>
          </a:p>
          <a:p>
            <a:r>
              <a:rPr lang="cs-CZ" sz="2400" b="1" dirty="0" smtClean="0"/>
              <a:t>- dvě </a:t>
            </a:r>
            <a:r>
              <a:rPr lang="cs-CZ" sz="2400" b="1" dirty="0"/>
              <a:t>osy spolu svírají libovolný kosý úhel </a:t>
            </a:r>
            <a:endParaRPr lang="cs-CZ" sz="2400" b="1" dirty="0" smtClean="0"/>
          </a:p>
          <a:p>
            <a:r>
              <a:rPr lang="cs-CZ" sz="2400" b="1" dirty="0" smtClean="0"/>
              <a:t>- třetí </a:t>
            </a:r>
            <a:r>
              <a:rPr lang="cs-CZ" sz="2400" b="1" dirty="0"/>
              <a:t>osa je na ně kolmá.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08850"/>
            <a:ext cx="2808312" cy="2949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File:Epidote-23511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3428999"/>
            <a:ext cx="4126721" cy="294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2121" y="6139753"/>
            <a:ext cx="8280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18                                                              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č.20                                                                             </a:t>
            </a:r>
            <a:r>
              <a:rPr lang="cs-CZ" sz="1200" b="1" dirty="0" smtClean="0"/>
              <a:t>Epidot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2852936"/>
            <a:ext cx="2614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19                           Sádrovec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15279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jednoklonná</a:t>
            </a:r>
            <a:endParaRPr lang="cs-CZ" sz="32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91" y="2466932"/>
            <a:ext cx="3642164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92896"/>
            <a:ext cx="3810000" cy="3882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52" y="980728"/>
            <a:ext cx="8064896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Minerály jednoklonné soustavy</a:t>
            </a:r>
            <a:r>
              <a:rPr lang="cs-CZ" sz="2800" b="1" dirty="0" smtClean="0"/>
              <a:t>:</a:t>
            </a:r>
          </a:p>
          <a:p>
            <a:r>
              <a:rPr lang="cs-CZ" sz="2400" b="1" dirty="0" smtClean="0"/>
              <a:t>- amfibol</a:t>
            </a:r>
            <a:r>
              <a:rPr lang="cs-CZ" sz="2400" b="1" dirty="0"/>
              <a:t>, augit, biotit, epidot, mastek, muskovit, ortoklas, sádrovec, staurolit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3791" y="6140462"/>
            <a:ext cx="82282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21                                                                Augit 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22                   </a:t>
            </a:r>
            <a:r>
              <a:rPr lang="cs-CZ" sz="1200" b="1" dirty="0" smtClean="0"/>
              <a:t>                                            Muskovit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70463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kosočtverečná</a:t>
            </a:r>
            <a:endParaRPr lang="cs-CZ" sz="32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8469"/>
            <a:ext cx="2808312" cy="2682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619" y="1412776"/>
            <a:ext cx="46085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Všechny tři osy osového kříže </a:t>
            </a:r>
            <a:endParaRPr lang="cs-CZ" sz="2400" b="1" dirty="0" smtClean="0"/>
          </a:p>
          <a:p>
            <a:r>
              <a:rPr lang="cs-CZ" sz="2400" b="1" dirty="0" smtClean="0"/>
              <a:t>jsou:</a:t>
            </a:r>
          </a:p>
          <a:p>
            <a:r>
              <a:rPr lang="cs-CZ" sz="2400" b="1" dirty="0" smtClean="0"/>
              <a:t>- různě </a:t>
            </a:r>
            <a:r>
              <a:rPr lang="cs-CZ" sz="2400" b="1" dirty="0"/>
              <a:t>dlouhé </a:t>
            </a:r>
            <a:endParaRPr lang="cs-CZ" sz="2400" b="1" dirty="0" smtClean="0"/>
          </a:p>
          <a:p>
            <a:r>
              <a:rPr lang="cs-CZ" sz="2400" b="1" dirty="0" smtClean="0"/>
              <a:t>- jsou </a:t>
            </a:r>
            <a:r>
              <a:rPr lang="cs-CZ" sz="2400" b="1" dirty="0"/>
              <a:t>na sebe kolmé.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06" y="3140968"/>
            <a:ext cx="2950878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388843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82344" y="2926646"/>
            <a:ext cx="2934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 Obrázek č. 24                                            Síra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4906" y="5949280"/>
            <a:ext cx="76795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23                                                                 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25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Topaz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30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kosočtverečná</a:t>
            </a:r>
            <a:endParaRPr lang="cs-CZ" sz="3200" b="1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9705"/>
            <a:ext cx="4769903" cy="303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168" y="2420686"/>
            <a:ext cx="3246409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1052736"/>
            <a:ext cx="8496944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Minerály kosočtverečné soustavy: </a:t>
            </a:r>
            <a:endParaRPr lang="cs-CZ" sz="2800" b="1" dirty="0" smtClean="0"/>
          </a:p>
          <a:p>
            <a:r>
              <a:rPr lang="cs-CZ" sz="2400" b="1" dirty="0" smtClean="0"/>
              <a:t>- antimonit</a:t>
            </a:r>
            <a:r>
              <a:rPr lang="cs-CZ" sz="2400" b="1" dirty="0"/>
              <a:t>, aragonit, baryt, markazit, olivín, </a:t>
            </a:r>
            <a:endParaRPr lang="cs-CZ" sz="2400" b="1" dirty="0" smtClean="0"/>
          </a:p>
          <a:p>
            <a:r>
              <a:rPr lang="cs-CZ" sz="2400" b="1" dirty="0" smtClean="0"/>
              <a:t>síra</a:t>
            </a:r>
            <a:r>
              <a:rPr lang="cs-CZ" sz="2400" b="1" dirty="0"/>
              <a:t>, topaz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877272"/>
            <a:ext cx="82290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26                                                                                              Baryt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27                                                Markazit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818533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čtverečná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83095"/>
            <a:ext cx="2990021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5" y="1556792"/>
            <a:ext cx="39729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dvě </a:t>
            </a:r>
            <a:r>
              <a:rPr lang="cs-CZ" sz="2400" b="1" dirty="0"/>
              <a:t>osy osového kříže jsou </a:t>
            </a:r>
            <a:endParaRPr lang="cs-CZ" sz="2400" b="1" dirty="0" smtClean="0"/>
          </a:p>
          <a:p>
            <a:r>
              <a:rPr lang="cs-CZ" sz="2400" b="1" dirty="0" smtClean="0"/>
              <a:t>stejně dlouhé</a:t>
            </a:r>
          </a:p>
          <a:p>
            <a:r>
              <a:rPr lang="cs-CZ" sz="2400" b="1" dirty="0" smtClean="0"/>
              <a:t>- všechny osy na sebe  kolmé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996952"/>
            <a:ext cx="2983325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10926" y="3103955"/>
            <a:ext cx="3096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29                                              Scheelit</a:t>
            </a:r>
            <a:endParaRPr lang="cs-CZ" sz="1200" b="1" dirty="0"/>
          </a:p>
        </p:txBody>
      </p:sp>
      <p:pic>
        <p:nvPicPr>
          <p:cNvPr id="2052" name="Picture 4" descr="http://upload.wikimedia.org/wikipedia/commons/3/38/Chalcopyrite-Calcite-12054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937" y="3717722"/>
            <a:ext cx="3566084" cy="2591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59" y="6056186"/>
            <a:ext cx="77957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28                                                                            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30                                                     </a:t>
            </a:r>
            <a:r>
              <a:rPr lang="cs-CZ" sz="1200" b="1" dirty="0" smtClean="0"/>
              <a:t>Chalkopyrit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39980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čtverečná</a:t>
            </a:r>
            <a:endParaRPr lang="cs-CZ" sz="32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69895"/>
            <a:ext cx="3266363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095" y="2769895"/>
            <a:ext cx="3810000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52" y="1052736"/>
            <a:ext cx="8136904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Minerály čtverečné soustavy: </a:t>
            </a:r>
            <a:endParaRPr lang="cs-CZ" sz="2800" b="1" dirty="0" smtClean="0"/>
          </a:p>
          <a:p>
            <a:r>
              <a:rPr lang="cs-CZ" sz="2400" b="1" dirty="0" smtClean="0"/>
              <a:t>- chalkopyrit</a:t>
            </a:r>
            <a:r>
              <a:rPr lang="cs-CZ" sz="2400" b="1" dirty="0"/>
              <a:t>, kasiterit, </a:t>
            </a:r>
            <a:r>
              <a:rPr lang="cs-CZ" sz="2400" b="1" dirty="0" smtClean="0"/>
              <a:t>rutil, scheelit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05264"/>
            <a:ext cx="84249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31                                                  Kasiterit       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</a:t>
            </a:r>
            <a:r>
              <a:rPr lang="cs-CZ" sz="1200" b="1" dirty="0" smtClean="0"/>
              <a:t> 32                                                                      Rutil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48474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krychlová</a:t>
            </a:r>
            <a:endParaRPr lang="cs-CZ" sz="3200" b="1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456" y="476672"/>
            <a:ext cx="295880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52" y="1052736"/>
            <a:ext cx="43924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 krystaly mají </a:t>
            </a:r>
            <a:r>
              <a:rPr lang="cs-CZ" sz="2400" b="1" dirty="0"/>
              <a:t>nejvíce rovin souměrnosti (</a:t>
            </a:r>
            <a:r>
              <a:rPr lang="cs-CZ" sz="2400" b="1" dirty="0" smtClean="0"/>
              <a:t>9)</a:t>
            </a:r>
          </a:p>
          <a:p>
            <a:r>
              <a:rPr lang="cs-CZ" sz="2400" b="1" dirty="0" smtClean="0"/>
              <a:t>- osní </a:t>
            </a:r>
            <a:r>
              <a:rPr lang="cs-CZ" sz="2400" b="1" dirty="0"/>
              <a:t>kříž </a:t>
            </a:r>
            <a:r>
              <a:rPr lang="cs-CZ" sz="2400" b="1" dirty="0" smtClean="0"/>
              <a:t>tvořen </a:t>
            </a:r>
            <a:r>
              <a:rPr lang="cs-CZ" sz="2400" b="1" dirty="0"/>
              <a:t>třemi osami, které jsou na sebe kolmé </a:t>
            </a:r>
            <a:endParaRPr lang="cs-CZ" sz="2400" b="1" dirty="0" smtClean="0"/>
          </a:p>
          <a:p>
            <a:r>
              <a:rPr lang="cs-CZ" sz="2400" b="1" dirty="0" smtClean="0"/>
              <a:t>- všechny osy jsou </a:t>
            </a:r>
            <a:r>
              <a:rPr lang="cs-CZ" sz="2400" b="1" dirty="0"/>
              <a:t>stejně </a:t>
            </a:r>
            <a:r>
              <a:rPr lang="cs-CZ" sz="2400" b="1" dirty="0" smtClean="0"/>
              <a:t>dlouhé</a:t>
            </a:r>
            <a:endParaRPr lang="cs-CZ" sz="2400" b="1" dirty="0"/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658649"/>
            <a:ext cx="2966262" cy="275232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5445568" y="3105876"/>
            <a:ext cx="29662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34                                         Fluorit</a:t>
            </a:r>
            <a:endParaRPr lang="cs-CZ" sz="1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82875"/>
            <a:ext cx="3215007" cy="3000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27584" y="6098124"/>
            <a:ext cx="78571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33                                                                                          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35                                         Stříbro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14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krychlová</a:t>
            </a:r>
            <a:endParaRPr lang="cs-CZ" sz="32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2888397" cy="3130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8880"/>
            <a:ext cx="3265950" cy="3154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69976" y="5229200"/>
            <a:ext cx="857402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Tvary krystalů</a:t>
            </a:r>
          </a:p>
          <a:p>
            <a:r>
              <a:rPr lang="cs-CZ" sz="2000" b="1" dirty="0" smtClean="0"/>
              <a:t>- krychle</a:t>
            </a:r>
            <a:r>
              <a:rPr lang="cs-CZ" sz="2000" b="1" dirty="0"/>
              <a:t>, osmistěn, dvanáctistěn </a:t>
            </a:r>
            <a:r>
              <a:rPr lang="cs-CZ" sz="2000" b="1" dirty="0" smtClean="0"/>
              <a:t>kosočtverečný,  </a:t>
            </a:r>
            <a:r>
              <a:rPr lang="cs-CZ" sz="2000" b="1" dirty="0"/>
              <a:t>dvanáctistěn </a:t>
            </a:r>
            <a:r>
              <a:rPr lang="cs-CZ" sz="2000" b="1" dirty="0" smtClean="0"/>
              <a:t>pětiúhelníkový</a:t>
            </a:r>
          </a:p>
          <a:p>
            <a:r>
              <a:rPr lang="cs-CZ" sz="2000" b="1" dirty="0" smtClean="0"/>
              <a:t>- tvar </a:t>
            </a:r>
            <a:r>
              <a:rPr lang="cs-CZ" sz="2000" b="1" dirty="0"/>
              <a:t>s největším počtem ploch </a:t>
            </a:r>
            <a:r>
              <a:rPr lang="cs-CZ" sz="2000" b="1" dirty="0" smtClean="0"/>
              <a:t>(48 stěn)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549016" y="980728"/>
            <a:ext cx="8271455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Minerály krychlové soustavy: </a:t>
            </a:r>
            <a:endParaRPr lang="cs-CZ" sz="2800" b="1" dirty="0" smtClean="0"/>
          </a:p>
          <a:p>
            <a:r>
              <a:rPr lang="cs-CZ" sz="2400" b="1" dirty="0" smtClean="0"/>
              <a:t>- diamant</a:t>
            </a:r>
            <a:r>
              <a:rPr lang="cs-CZ" sz="2400" b="1" dirty="0"/>
              <a:t>, fluorit, galenit, granát, halit (sůl kamenná), měď, pyrit, sfalerit, stříbro, zlato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5229200"/>
            <a:ext cx="74424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36                                    Galenit                                             </a:t>
            </a:r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37                                                       Pyrit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23268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šesterečná a klencová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559833" y="1037859"/>
            <a:ext cx="4905742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lphaLcParenR"/>
            </a:pPr>
            <a:r>
              <a:rPr lang="cs-CZ" sz="2800" b="1" dirty="0" smtClean="0"/>
              <a:t>šesterečná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tři </a:t>
            </a:r>
            <a:r>
              <a:rPr lang="cs-CZ" sz="2400" b="1" dirty="0"/>
              <a:t>stejně </a:t>
            </a:r>
            <a:r>
              <a:rPr lang="cs-CZ" sz="2400" b="1" dirty="0" smtClean="0"/>
              <a:t>dlouhé osy </a:t>
            </a:r>
            <a:r>
              <a:rPr lang="cs-CZ" sz="2400" b="1" dirty="0"/>
              <a:t>osového kříže </a:t>
            </a:r>
            <a:endParaRPr lang="cs-CZ" sz="2400" b="1" dirty="0" smtClean="0"/>
          </a:p>
          <a:p>
            <a:r>
              <a:rPr lang="cs-CZ" sz="2400" b="1" dirty="0" smtClean="0"/>
              <a:t>- osy leží </a:t>
            </a:r>
            <a:r>
              <a:rPr lang="cs-CZ" sz="2400" b="1" dirty="0"/>
              <a:t>v jedné rovině </a:t>
            </a:r>
            <a:endParaRPr lang="cs-CZ" sz="2400" b="1" dirty="0" smtClean="0"/>
          </a:p>
          <a:p>
            <a:r>
              <a:rPr lang="cs-CZ" sz="2400" b="1" dirty="0" smtClean="0"/>
              <a:t>- svírají </a:t>
            </a:r>
            <a:r>
              <a:rPr lang="cs-CZ" sz="2400" b="1" dirty="0"/>
              <a:t>mezi sebou úhel 60</a:t>
            </a:r>
            <a:r>
              <a:rPr lang="cs-CZ" sz="2400" b="1" dirty="0" smtClean="0"/>
              <a:t>°</a:t>
            </a:r>
          </a:p>
          <a:p>
            <a:r>
              <a:rPr lang="cs-CZ" sz="2400" b="1" dirty="0" smtClean="0"/>
              <a:t>- vertikální osa </a:t>
            </a:r>
            <a:r>
              <a:rPr lang="cs-CZ" sz="2400" b="1" dirty="0"/>
              <a:t>stojí kolmo k této rovině a je nestejně </a:t>
            </a:r>
            <a:r>
              <a:rPr lang="cs-CZ" sz="2400" b="1" dirty="0" smtClean="0"/>
              <a:t>dlouhá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39" y="3808781"/>
            <a:ext cx="2664296" cy="2730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File:Beryl-0128-01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448" y="583906"/>
            <a:ext cx="2676446" cy="306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084" y="3885385"/>
            <a:ext cx="420181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7448" y="3356992"/>
            <a:ext cx="26764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39                                   Topaz      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739" y="6309320"/>
            <a:ext cx="82387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38				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40                                            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Vanadinit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89439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Soustava šesterečná a klencová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76872"/>
            <a:ext cx="3456384" cy="3682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4056" y="1073831"/>
            <a:ext cx="8028384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Minerály šesterečné soustavy: </a:t>
            </a:r>
            <a:endParaRPr lang="cs-CZ" sz="2800" b="1" dirty="0" smtClean="0"/>
          </a:p>
          <a:p>
            <a:r>
              <a:rPr lang="cs-CZ" b="1" dirty="0" smtClean="0"/>
              <a:t>- apatit</a:t>
            </a:r>
            <a:r>
              <a:rPr lang="cs-CZ" b="1" dirty="0"/>
              <a:t>, beryl, grafit, </a:t>
            </a:r>
            <a:r>
              <a:rPr lang="cs-CZ" b="1" dirty="0" err="1" smtClean="0"/>
              <a:t>vanadinit</a:t>
            </a:r>
            <a:r>
              <a:rPr lang="cs-CZ" b="1" dirty="0" smtClean="0"/>
              <a:t>, molybdenit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77" y="2312223"/>
            <a:ext cx="4014936" cy="3647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1777" y="5661248"/>
            <a:ext cx="80726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 smtClean="0">
                <a:solidFill>
                  <a:prstClr val="black"/>
                </a:solidFill>
              </a:rPr>
              <a:t>41                                                                       Grafit	</a:t>
            </a:r>
            <a:r>
              <a:rPr lang="en-US" sz="1600" dirty="0">
                <a:solidFill>
                  <a:prstClr val="black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Obrázek</a:t>
            </a:r>
            <a:r>
              <a:rPr lang="en-US" sz="1200" b="1" dirty="0">
                <a:solidFill>
                  <a:schemeClr val="bg1"/>
                </a:solidFill>
              </a:rPr>
              <a:t> č. </a:t>
            </a:r>
            <a:r>
              <a:rPr lang="cs-CZ" sz="1200" b="1" dirty="0" smtClean="0">
                <a:solidFill>
                  <a:schemeClr val="bg1"/>
                </a:solidFill>
              </a:rPr>
              <a:t>42                                                    Apatit</a:t>
            </a:r>
            <a:r>
              <a:rPr lang="en-US" sz="1200" b="1" dirty="0" smtClean="0">
                <a:solidFill>
                  <a:schemeClr val="bg1"/>
                </a:solidFill>
              </a:rPr>
              <a:t>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05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Soustava šesterečná a klencová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908720"/>
            <a:ext cx="2952328" cy="3012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980728"/>
            <a:ext cx="417646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b) klencová </a:t>
            </a:r>
            <a:r>
              <a:rPr lang="cs-CZ" sz="2800" b="1" dirty="0"/>
              <a:t>soustava </a:t>
            </a:r>
            <a:endParaRPr lang="cs-CZ" sz="28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- pro </a:t>
            </a:r>
            <a:r>
              <a:rPr lang="cs-CZ" sz="2400" b="1" dirty="0"/>
              <a:t>zjednodušení </a:t>
            </a:r>
            <a:r>
              <a:rPr lang="cs-CZ" sz="2400" b="1" dirty="0" smtClean="0"/>
              <a:t>řazena </a:t>
            </a:r>
            <a:r>
              <a:rPr lang="cs-CZ" sz="2400" b="1" dirty="0"/>
              <a:t>do </a:t>
            </a:r>
            <a:endParaRPr lang="cs-CZ" sz="2400" b="1" dirty="0" smtClean="0"/>
          </a:p>
          <a:p>
            <a:r>
              <a:rPr lang="cs-CZ" sz="2400" b="1" dirty="0" smtClean="0"/>
              <a:t>šesterečné soustavy</a:t>
            </a:r>
          </a:p>
          <a:p>
            <a:r>
              <a:rPr lang="cs-CZ" sz="2400" b="1" dirty="0" smtClean="0"/>
              <a:t>- má </a:t>
            </a:r>
            <a:r>
              <a:rPr lang="cs-CZ" sz="2400" b="1" dirty="0"/>
              <a:t>stejný typ osního </a:t>
            </a:r>
            <a:r>
              <a:rPr lang="cs-CZ" sz="2400" b="1" dirty="0" smtClean="0"/>
              <a:t>kříže, </a:t>
            </a:r>
          </a:p>
          <a:p>
            <a:r>
              <a:rPr lang="cs-CZ" sz="2400" b="1" dirty="0" smtClean="0"/>
              <a:t>liší </a:t>
            </a:r>
            <a:r>
              <a:rPr lang="cs-CZ" sz="2400" b="1" dirty="0"/>
              <a:t>se četností svislé </a:t>
            </a:r>
            <a:r>
              <a:rPr lang="cs-CZ" sz="2400" b="1" dirty="0" smtClean="0"/>
              <a:t>osy</a:t>
            </a:r>
          </a:p>
          <a:p>
            <a:r>
              <a:rPr lang="cs-CZ" sz="2400" b="1" dirty="0" smtClean="0"/>
              <a:t>- svislá osa </a:t>
            </a:r>
            <a:r>
              <a:rPr lang="cs-CZ" sz="2400" b="1" dirty="0"/>
              <a:t>stojí kolmo k této </a:t>
            </a:r>
            <a:endParaRPr lang="cs-CZ" sz="2400" b="1" dirty="0" smtClean="0"/>
          </a:p>
          <a:p>
            <a:r>
              <a:rPr lang="cs-CZ" sz="2400" b="1" dirty="0" smtClean="0"/>
              <a:t>rovině </a:t>
            </a:r>
            <a:r>
              <a:rPr lang="cs-CZ" sz="2400" b="1" dirty="0"/>
              <a:t>a je nestejně dlouhá.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15" y="4152636"/>
            <a:ext cx="3600400" cy="2362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52636"/>
            <a:ext cx="3240360" cy="2362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3675477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 smtClean="0">
                <a:solidFill>
                  <a:prstClr val="black"/>
                </a:solidFill>
              </a:rPr>
              <a:t>44                                           Kalcit</a:t>
            </a:r>
            <a:r>
              <a:rPr lang="en-US" sz="1200" b="1" dirty="0" smtClean="0">
                <a:solidFill>
                  <a:prstClr val="black"/>
                </a:solidFill>
              </a:rPr>
              <a:t> 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115" y="6237312"/>
            <a:ext cx="77943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>
                <a:solidFill>
                  <a:schemeClr val="bg1"/>
                </a:solidFill>
              </a:rPr>
              <a:t>Obrázek</a:t>
            </a:r>
            <a:r>
              <a:rPr lang="en-US" sz="1200" b="1" dirty="0">
                <a:solidFill>
                  <a:schemeClr val="bg1"/>
                </a:solidFill>
              </a:rPr>
              <a:t> č. </a:t>
            </a:r>
            <a:r>
              <a:rPr lang="cs-CZ" sz="1200" b="1" dirty="0" smtClean="0">
                <a:solidFill>
                  <a:schemeClr val="bg1"/>
                </a:solidFill>
              </a:rPr>
              <a:t>43                                                             Kalcit                                 Obrázek č. 45		            Turmalín</a:t>
            </a:r>
            <a:r>
              <a:rPr lang="en-US" sz="1200" b="1" dirty="0" smtClean="0">
                <a:solidFill>
                  <a:schemeClr val="bg1"/>
                </a:solidFill>
              </a:rPr>
              <a:t>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322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Soustava šesterečná a klencová</a:t>
            </a:r>
            <a:endParaRPr lang="cs-CZ" sz="32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3258512" cy="3804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7544" y="980728"/>
            <a:ext cx="8352928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Minerály klencové soustavy: </a:t>
            </a:r>
            <a:endParaRPr lang="cs-CZ" sz="2800" b="1" dirty="0" smtClean="0"/>
          </a:p>
          <a:p>
            <a:r>
              <a:rPr lang="cs-CZ" sz="2400" b="1" dirty="0" smtClean="0"/>
              <a:t>- kalcit</a:t>
            </a:r>
            <a:r>
              <a:rPr lang="cs-CZ" sz="2400" b="1" dirty="0"/>
              <a:t>, korund, křemen, magnezit, siderit, turmalín, hematit</a:t>
            </a:r>
          </a:p>
        </p:txBody>
      </p:sp>
      <p:pic>
        <p:nvPicPr>
          <p:cNvPr id="7" name="Obrázek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97" y="2060848"/>
            <a:ext cx="4392488" cy="377788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539552" y="5589240"/>
            <a:ext cx="80648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46                                                                              Siderit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      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47                                                  Křemen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254164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23528" y="980728"/>
            <a:ext cx="4172272" cy="5145435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Jak rozlišujeme nerosty podle vzhledu?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Co je to krystal?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Do kolika krystalových soustav lze zařadit nerosty?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Uveď příklad jednoduchého tvaru.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Co je to rovina souměrnosti?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Vyjmenuj 3 krystalové soustavy.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145435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krystalované, krystalické, beztvaré (amorfní)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geometrické těleso s plocha-mi, hranami a vrcholy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</a:t>
            </a:r>
            <a:r>
              <a:rPr lang="cs-CZ" sz="2400" b="1" dirty="0" smtClean="0">
                <a:solidFill>
                  <a:srgbClr val="002060"/>
                </a:solidFill>
              </a:rPr>
              <a:t>do 6 (do 7),  podle zařazení klencové soustavy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krychle, čtverečný dvojjehlan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rovina, rozdělí krystal na zrcadlově shodné poloviny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08108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č. 8, </a:t>
            </a:r>
            <a:r>
              <a:rPr lang="cs-CZ" sz="1200" b="1" dirty="0"/>
              <a:t>[cit. </a:t>
            </a:r>
            <a:r>
              <a:rPr lang="cs-CZ" sz="1200" b="1" dirty="0" smtClean="0"/>
              <a:t>2012-07-12], </a:t>
            </a:r>
            <a:r>
              <a:rPr lang="cs-CZ" sz="1200" b="1" dirty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iRocks.com , </a:t>
            </a:r>
            <a:r>
              <a:rPr lang="cs-CZ" sz="1200" b="1" dirty="0" smtClean="0"/>
              <a:t>File:Aragonite-Calcite-179480.jpg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2"/>
              </a:rPr>
              <a:t>https://</a:t>
            </a:r>
            <a:r>
              <a:rPr lang="cs-CZ" sz="1200" b="1" dirty="0" smtClean="0">
                <a:hlinkClick r:id="rId2"/>
              </a:rPr>
              <a:t>commons.wikimedia.org/wiki/File:Aragonite-Calcite-179480.jpg</a:t>
            </a:r>
            <a:endParaRPr lang="cs-CZ" sz="1200" b="1" dirty="0" smtClean="0"/>
          </a:p>
          <a:p>
            <a:pPr marL="0" lvl="0" indent="0">
              <a:spcBef>
                <a:spcPts val="0"/>
              </a:spcBef>
              <a:buNone/>
            </a:pPr>
            <a:r>
              <a:rPr lang="en-US" sz="1200" b="1" dirty="0" err="1" smtClean="0">
                <a:solidFill>
                  <a:prstClr val="black"/>
                </a:solidFill>
              </a:rPr>
              <a:t>Obrázek</a:t>
            </a:r>
            <a:r>
              <a:rPr lang="en-US" sz="1200" b="1" dirty="0" smtClean="0">
                <a:solidFill>
                  <a:prstClr val="black"/>
                </a:solidFill>
              </a:rPr>
              <a:t> </a:t>
            </a:r>
            <a:r>
              <a:rPr lang="en-US" sz="1200" b="1" dirty="0">
                <a:solidFill>
                  <a:prstClr val="black"/>
                </a:solidFill>
              </a:rPr>
              <a:t>č. 15, [cit. 2012-07-12], </a:t>
            </a:r>
            <a:r>
              <a:rPr lang="en-US" sz="1200" b="1" dirty="0" err="1">
                <a:solidFill>
                  <a:prstClr val="black"/>
                </a:solidFill>
              </a:rPr>
              <a:t>Licence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</a:t>
            </a:r>
            <a:r>
              <a:rPr lang="cs-CZ" sz="1200" b="1" dirty="0">
                <a:solidFill>
                  <a:prstClr val="black"/>
                </a:solidFill>
              </a:rPr>
              <a:t> File:Microcline-199473.jpg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3"/>
              </a:rPr>
              <a:t>http://commons.wikimedia.org/wiki/File:Microcline-199473.jpg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16, [cit. 2012-07-12], Licence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Ra'ike</a:t>
            </a:r>
            <a:r>
              <a:rPr lang="cs-CZ" sz="1200" b="1" dirty="0">
                <a:solidFill>
                  <a:prstClr val="black"/>
                </a:solidFill>
              </a:rPr>
              <a:t>, File:Kyanite-Quartz.jpg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4"/>
              </a:rPr>
              <a:t>http://commons.wikimedia.org/wiki/File:Kyanite-Quartz.jpg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17, [cit. 2012-07-12], Licence </a:t>
            </a:r>
            <a:r>
              <a:rPr lang="en-US" sz="1200" b="1" dirty="0">
                <a:solidFill>
                  <a:prstClr val="black"/>
                </a:solidFill>
              </a:rPr>
              <a:t>Creative Commons,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File:Turquoise-40031.jpg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5"/>
              </a:rPr>
              <a:t>http://commons.wikimedia.org/wiki/File:Turquoise-40031.jpg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 smtClean="0">
                <a:solidFill>
                  <a:prstClr val="black"/>
                </a:solidFill>
              </a:rPr>
              <a:t>Obrázek č. 20</a:t>
            </a:r>
            <a:r>
              <a:rPr lang="cs-CZ" sz="1200" b="1" dirty="0">
                <a:solidFill>
                  <a:prstClr val="black"/>
                </a:solidFill>
              </a:rPr>
              <a:t>, [cit. 2012-07-12], Licence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 , File:Epidote-235115.jpg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6"/>
              </a:rPr>
              <a:t>http://commons.wikimedia.org/wiki/File:Epidote-235115.jpg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21, [cit. 2012-07-12],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Commons, </a:t>
            </a:r>
            <a:r>
              <a:rPr lang="en-US" sz="1200" b="1" dirty="0">
                <a:solidFill>
                  <a:prstClr val="black"/>
                </a:solidFill>
              </a:rPr>
              <a:t>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</a:t>
            </a:r>
            <a:r>
              <a:rPr lang="en-US" sz="1200" b="1" dirty="0" smtClean="0">
                <a:solidFill>
                  <a:prstClr val="black"/>
                </a:solidFill>
              </a:rPr>
              <a:t>,</a:t>
            </a:r>
            <a:r>
              <a:rPr lang="cs-CZ" sz="1200" b="1" dirty="0" smtClean="0">
                <a:solidFill>
                  <a:prstClr val="black"/>
                </a:solidFill>
              </a:rPr>
              <a:t> File:Augite-112545.jpg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7"/>
              </a:rPr>
              <a:t>http://commons.wikimedia.org/wiki/File:Augite-112545.jpg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22, [cit. 2012-07-12],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 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</a:t>
            </a:r>
            <a:r>
              <a:rPr lang="en-US" sz="1200" b="1" dirty="0" smtClean="0">
                <a:solidFill>
                  <a:prstClr val="black"/>
                </a:solidFill>
              </a:rPr>
              <a:t>,</a:t>
            </a:r>
            <a:r>
              <a:rPr lang="cs-CZ" sz="1200" b="1" dirty="0" smtClean="0">
                <a:solidFill>
                  <a:prstClr val="black"/>
                </a:solidFill>
              </a:rPr>
              <a:t> File:Muscovite-Microcline-Quartz-230601.jpg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8"/>
              </a:rPr>
              <a:t>http://commons.wikimedia.org/wiki/File:Muscovite-Microcline-Quartz-230601.jpg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24, [cit. 2012-07-12], Licence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iRocks.com, File:Sulphur-Calcite-177311.jpg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9"/>
              </a:rPr>
              <a:t>http://commons.wikimedia.org/wiki/File:Sulphur-Calcite-177311.jpg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27, [cit. 2012-07-12],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 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File:Marcasite-118015.jpg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0"/>
              </a:rPr>
              <a:t>http://commons.wikimedia.org/wiki/File:Marcasite-118015.jpg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29, [cit. 2012-07-12],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 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</a:t>
            </a:r>
            <a:r>
              <a:rPr lang="cs-CZ" sz="1200" b="1" dirty="0">
                <a:solidFill>
                  <a:prstClr val="black"/>
                </a:solidFill>
              </a:rPr>
              <a:t>, File:Scheelite-182670.jpg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1"/>
              </a:rPr>
              <a:t>http://commons.wikimedia.org/wiki/File:Scheelite-182670.jpg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30, [cit. 2012-07-12], Licence </a:t>
            </a:r>
            <a:r>
              <a:rPr lang="en-US" sz="1200" b="1" dirty="0" smtClean="0">
                <a:solidFill>
                  <a:prstClr val="black"/>
                </a:solidFill>
              </a:rPr>
              <a:t>Creative </a:t>
            </a:r>
            <a:r>
              <a:rPr lang="en-US" sz="1200" b="1" dirty="0">
                <a:solidFill>
                  <a:prstClr val="black"/>
                </a:solidFill>
              </a:rPr>
              <a:t>Commons 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 </a:t>
            </a:r>
            <a:r>
              <a:rPr lang="cs-CZ" sz="1200" b="1" dirty="0">
                <a:solidFill>
                  <a:prstClr val="black"/>
                </a:solidFill>
              </a:rPr>
              <a:t>File:Chalcopyrite-Calcite-120542.jpg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2"/>
              </a:rPr>
              <a:t>http://commons.wikimedia.org/wiki/File:Chalcopyrite-Calcite-120542.jpg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31, [cit. 2012-07-12], Licence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iRocks.com, File:Cassiterite-167105.jpg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3"/>
              </a:rPr>
              <a:t>http://commons.wikimedia.org/wiki/File:Cassiterite-167105.jpg?uselang=cs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32, [cit. 2012-07-12], Licence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iRocks.com, File:Rutile-3d2d.jpg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http://commons.wikimedia.org/wiki/File:Rutile-3d2d.jpg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34, [cit. 2012-07-12],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</a:t>
            </a:r>
            <a:r>
              <a:rPr lang="cs-CZ" sz="1200" b="1" dirty="0" smtClean="0">
                <a:solidFill>
                  <a:prstClr val="black"/>
                </a:solidFill>
              </a:rPr>
              <a:t>, File:Celestine-Fluorite-jmix08-14b.jpg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5"/>
              </a:rPr>
              <a:t>http://commons.wikimedia.org/wiki/File:Celestine-Fluorite-jmix08-14b.jpg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36, [cit. 2012-07-12], Licence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iRocks.com, File:Galena-Pyrite-173479.jpg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16"/>
              </a:rPr>
              <a:t>http://commons.wikimedia.org/wiki/File:Galena-Pyrite-173479.jpg?uselang=cs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62119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61206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6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b="1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2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37</a:t>
            </a:r>
            <a:r>
              <a:rPr lang="cs-CZ" sz="1200" b="1" dirty="0"/>
              <a:t>, [cit. 2012-07-12],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/>
              <a:t>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iRocks.com, File:Pyrite-184681.jpg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commons.wikimedia.org/wiki/File:Pyrite-184681.jpg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39</a:t>
            </a:r>
            <a:r>
              <a:rPr lang="en-US" sz="1200" b="1" dirty="0">
                <a:solidFill>
                  <a:prstClr val="black"/>
                </a:solidFill>
              </a:rPr>
              <a:t>, [cit. 2012-07-12], </a:t>
            </a:r>
            <a:r>
              <a:rPr lang="en-US" sz="1200" b="1" dirty="0" err="1">
                <a:solidFill>
                  <a:prstClr val="black"/>
                </a:solidFill>
              </a:rPr>
              <a:t>Licence</a:t>
            </a:r>
            <a:r>
              <a:rPr lang="en-US" sz="1200" b="1" dirty="0">
                <a:solidFill>
                  <a:prstClr val="black"/>
                </a:solidFill>
              </a:rPr>
              <a:t> Creative Commons , Rob </a:t>
            </a:r>
            <a:r>
              <a:rPr lang="en-US" sz="1200" b="1" dirty="0" err="1">
                <a:solidFill>
                  <a:prstClr val="black"/>
                </a:solidFill>
              </a:rPr>
              <a:t>Lavinsky</a:t>
            </a:r>
            <a:r>
              <a:rPr lang="en-US" sz="1200" b="1" dirty="0">
                <a:solidFill>
                  <a:prstClr val="black"/>
                </a:solidFill>
              </a:rPr>
              <a:t>, iRocks.com,</a:t>
            </a:r>
            <a:r>
              <a:rPr lang="cs-CZ" sz="1200" b="1" dirty="0">
                <a:solidFill>
                  <a:prstClr val="black"/>
                </a:solidFill>
              </a:rPr>
              <a:t> File:Beryl-0128-01a.jpg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3"/>
              </a:rPr>
              <a:t>http://commons.wikimedia.org/wiki/File:Beryl-0128-01a.jpg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42</a:t>
            </a:r>
            <a:r>
              <a:rPr lang="en-US" sz="1200" b="1" dirty="0">
                <a:solidFill>
                  <a:prstClr val="black"/>
                </a:solidFill>
              </a:rPr>
              <a:t>, [cit. 2012-07-12], </a:t>
            </a:r>
            <a:r>
              <a:rPr lang="en-US" sz="1200" b="1" dirty="0" err="1">
                <a:solidFill>
                  <a:prstClr val="black"/>
                </a:solidFill>
              </a:rPr>
              <a:t>Licence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Creative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r>
              <a:rPr lang="cs-CZ" sz="1200" b="1" dirty="0" err="1" smtClean="0">
                <a:solidFill>
                  <a:prstClr val="black"/>
                </a:solidFill>
              </a:rPr>
              <a:t>Commons</a:t>
            </a:r>
            <a:r>
              <a:rPr lang="cs-CZ" sz="1200" b="1" dirty="0" smtClean="0">
                <a:solidFill>
                  <a:prstClr val="black"/>
                </a:solidFill>
              </a:rPr>
              <a:t>, </a:t>
            </a:r>
            <a:r>
              <a:rPr lang="cs-CZ" sz="1200" b="1" dirty="0">
                <a:solidFill>
                  <a:prstClr val="black"/>
                </a:solidFill>
              </a:rPr>
              <a:t>Rob </a:t>
            </a:r>
            <a:r>
              <a:rPr lang="cs-CZ" sz="1200" b="1" dirty="0" err="1">
                <a:solidFill>
                  <a:prstClr val="black"/>
                </a:solidFill>
              </a:rPr>
              <a:t>Lavinsky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smtClean="0">
                <a:solidFill>
                  <a:prstClr val="black"/>
                </a:solidFill>
              </a:rPr>
              <a:t>iRocks.com, File:Apatite-Albite-41071.jpg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b="1" dirty="0">
                <a:solidFill>
                  <a:prstClr val="black"/>
                </a:solidFill>
                <a:hlinkClick r:id="rId4"/>
              </a:rPr>
              <a:t>http://commons.wikimedia.org/wiki/File:Apatite-Albite-41071.jpg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47, [cit. 2012-07-12], </a:t>
            </a:r>
            <a:r>
              <a:rPr lang="cs-CZ" sz="1200" b="1" dirty="0" smtClean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/>
              <a:t>Rob </a:t>
            </a:r>
            <a:r>
              <a:rPr lang="cs-CZ" sz="1200" b="1" dirty="0" err="1"/>
              <a:t>Lavinsky</a:t>
            </a:r>
            <a:r>
              <a:rPr lang="cs-CZ" sz="1200" b="1" dirty="0"/>
              <a:t>, </a:t>
            </a:r>
            <a:r>
              <a:rPr lang="cs-CZ" sz="1200" b="1" dirty="0" smtClean="0"/>
              <a:t>iRocks.com, File:Quartz-bb54b.jpg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commons.wikimedia.org/wiki/File:Quartz-bb54b.jpg</a:t>
            </a:r>
            <a:endParaRPr lang="cs-CZ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 smtClean="0"/>
              <a:t>Obrázek </a:t>
            </a:r>
            <a:r>
              <a:rPr lang="pl-PL" sz="1200" b="1" dirty="0"/>
              <a:t>č. 9, 10, </a:t>
            </a:r>
            <a:r>
              <a:rPr lang="pl-PL" sz="1200" b="1" dirty="0" smtClean="0"/>
              <a:t>11 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/>
              <a:t>JAKEŠ, Petr. Geologie. Prostřední 10, Praha 4: Nakladatelství České geografické společnosti, s.r.o., 1999, ISBN 80-86034-30-5.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/>
              <a:t>Str. </a:t>
            </a:r>
            <a:r>
              <a:rPr lang="pl-PL" sz="1200" b="1" dirty="0" smtClean="0"/>
              <a:t>15</a:t>
            </a: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/>
              <a:t>Obrázek č. 12 </a:t>
            </a: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/>
              <a:t>JAKEŠ, Petr. Geologie. Prostřední 10, Praha 4: Nakladatelství České geografické společnosti, s.r.o., 1999, ISBN 80-86034-30-5.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/>
              <a:t>Str. </a:t>
            </a:r>
            <a:r>
              <a:rPr lang="pl-PL" sz="1200" b="1" dirty="0" smtClean="0"/>
              <a:t>16</a:t>
            </a: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/>
              <a:t>Obrázek č. 13, 18, </a:t>
            </a:r>
            <a:r>
              <a:rPr lang="pl-PL" sz="1200" b="1" dirty="0" smtClean="0"/>
              <a:t>23</a:t>
            </a:r>
            <a:r>
              <a:rPr lang="pl-PL" sz="1200" b="1" dirty="0"/>
              <a:t>, </a:t>
            </a:r>
            <a:r>
              <a:rPr lang="pl-PL" sz="1200" b="1" dirty="0" smtClean="0"/>
              <a:t>28, 33, 38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/>
              <a:t>JAKEŠ, Petr. Geologie. Prostřední 10, Praha 4: Nakladatelství České geografické společnosti, s.r.o., 1999, ISBN 80-86034-30-5.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1200" b="1" dirty="0" smtClean="0"/>
              <a:t>Str. 14</a:t>
            </a:r>
          </a:p>
          <a:p>
            <a:pPr marL="0" indent="0">
              <a:spcBef>
                <a:spcPts val="0"/>
              </a:spcBef>
              <a:buNone/>
            </a:pPr>
            <a:endParaRPr lang="pl-PL" sz="1200" b="1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1200" b="1" smtClean="0"/>
              <a:t>Obrázek </a:t>
            </a:r>
            <a:r>
              <a:rPr lang="pl-PL" sz="1200" b="1" dirty="0"/>
              <a:t>č. 1</a:t>
            </a:r>
            <a:r>
              <a:rPr lang="pl-PL" sz="1200" b="1" dirty="0" smtClean="0"/>
              <a:t>, 2, 3, 4, 5, 6, 7, 14, 19, 25, 26, 35, 40, 41, 43, 44, 45, 46,  autor Josef Himl, ZŠ a MŠ Sepekov </a:t>
            </a:r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b="1" dirty="0"/>
          </a:p>
          <a:p>
            <a:pPr marL="0" indent="0">
              <a:spcBef>
                <a:spcPts val="0"/>
              </a:spcBef>
              <a:buNone/>
            </a:pPr>
            <a:endParaRPr lang="pl-PL" sz="1200" b="1" dirty="0"/>
          </a:p>
        </p:txBody>
      </p:sp>
    </p:spTree>
    <p:extLst>
      <p:ext uri="{BB962C8B-B14F-4D97-AF65-F5344CB8AC3E}">
        <p14:creationId xmlns:p14="http://schemas.microsoft.com/office/powerpoint/2010/main" val="323790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4955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835</TotalTime>
  <Words>1371</Words>
  <Application>Microsoft Office PowerPoint</Application>
  <PresentationFormat>Předvádění na obrazovce (4:3)</PresentationFormat>
  <Paragraphs>332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1_Motiv systému Office</vt:lpstr>
      <vt:lpstr>Prezentace aplikace PowerPoint</vt:lpstr>
      <vt:lpstr>Prezentace aplikace PowerPoint</vt:lpstr>
      <vt:lpstr>Přírodopis 9. třída MINERALOGIE </vt:lpstr>
      <vt:lpstr>Výskyt nerostů v přírodě</vt:lpstr>
      <vt:lpstr>Krystal</vt:lpstr>
      <vt:lpstr>Krystal</vt:lpstr>
      <vt:lpstr>Izomorfie a polymorfie nerostů</vt:lpstr>
      <vt:lpstr>Prvky souměrnosti krystalu</vt:lpstr>
      <vt:lpstr>Tvary krystalů</vt:lpstr>
      <vt:lpstr>Krystaly - spojený tvar</vt:lpstr>
      <vt:lpstr>Krystalové soustavy</vt:lpstr>
      <vt:lpstr>Soustava trojklonná</vt:lpstr>
      <vt:lpstr>Soustava trojklonná</vt:lpstr>
      <vt:lpstr>Soustava jednoklonná</vt:lpstr>
      <vt:lpstr>Soustava jednoklonná</vt:lpstr>
      <vt:lpstr>Soustava kosočtverečná</vt:lpstr>
      <vt:lpstr>Soustava kosočtverečná</vt:lpstr>
      <vt:lpstr>Soustava čtverečná</vt:lpstr>
      <vt:lpstr>Soustava čtverečná</vt:lpstr>
      <vt:lpstr>Soustava krychlová</vt:lpstr>
      <vt:lpstr>Soustava krychlová</vt:lpstr>
      <vt:lpstr>Soustava šesterečná a klencová</vt:lpstr>
      <vt:lpstr>Soustava šesterečná a klencová</vt:lpstr>
      <vt:lpstr>Soustava šesterečná a klencová</vt:lpstr>
      <vt:lpstr>Soustava šesterečná a klencová</vt:lpstr>
      <vt:lpstr>Závěrem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9. třída MINERALOGIE </dc:title>
  <dc:creator>Pepa</dc:creator>
  <cp:lastModifiedBy>Pepa</cp:lastModifiedBy>
  <cp:revision>79</cp:revision>
  <dcterms:created xsi:type="dcterms:W3CDTF">2013-11-06T21:18:34Z</dcterms:created>
  <dcterms:modified xsi:type="dcterms:W3CDTF">2015-05-17T18:39:33Z</dcterms:modified>
</cp:coreProperties>
</file>