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74" r:id="rId3"/>
    <p:sldId id="275" r:id="rId4"/>
    <p:sldId id="258" r:id="rId5"/>
    <p:sldId id="257" r:id="rId6"/>
    <p:sldId id="261" r:id="rId7"/>
    <p:sldId id="260" r:id="rId8"/>
    <p:sldId id="265" r:id="rId9"/>
    <p:sldId id="262" r:id="rId10"/>
    <p:sldId id="263" r:id="rId11"/>
    <p:sldId id="264" r:id="rId12"/>
    <p:sldId id="268" r:id="rId13"/>
    <p:sldId id="267" r:id="rId14"/>
    <p:sldId id="269" r:id="rId15"/>
    <p:sldId id="270" r:id="rId16"/>
    <p:sldId id="266" r:id="rId17"/>
    <p:sldId id="271" r:id="rId18"/>
    <p:sldId id="272" r:id="rId19"/>
    <p:sldId id="256" r:id="rId20"/>
    <p:sldId id="273" r:id="rId2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 autoAdjust="0"/>
    <p:restoredTop sz="94676" autoAdjust="0"/>
  </p:normalViewPr>
  <p:slideViewPr>
    <p:cSldViewPr>
      <p:cViewPr varScale="1">
        <p:scale>
          <a:sx n="79" d="100"/>
          <a:sy n="79" d="100"/>
        </p:scale>
        <p:origin x="-60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98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50E5C0-990F-483A-B5D9-5E2DFDDB6B0F}" type="datetimeFigureOut">
              <a:rPr lang="cs-CZ"/>
              <a:pPr>
                <a:defRPr/>
              </a:pPr>
              <a:t>12.3.2015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619757-A577-4BC1-B1A3-37ED912C4F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4CC3C3-73EF-45E0-905A-AC206BDB5CB2}" type="datetimeFigureOut">
              <a:rPr lang="cs-CZ"/>
              <a:pPr>
                <a:defRPr/>
              </a:pPr>
              <a:t>12.3.2015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954EE5-022D-45C6-A348-8A2B288503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3E02D9-7C90-426C-8B84-42F5725CB88E}" type="datetimeFigureOut">
              <a:rPr lang="cs-CZ"/>
              <a:pPr>
                <a:defRPr/>
              </a:pPr>
              <a:t>12.3.2015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B081C2-B98A-4542-AF0B-4F5E4BA864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57CBA5-D9DF-42C1-BC3B-FEE0E224C8CA}" type="datetimeFigureOut">
              <a:rPr lang="cs-CZ"/>
              <a:pPr>
                <a:defRPr/>
              </a:pPr>
              <a:t>12.3.2015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1510FE-54D1-473C-A80E-AD10A37612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731898-655A-4A5F-9C30-77DBA301993F}" type="datetimeFigureOut">
              <a:rPr lang="cs-CZ"/>
              <a:pPr>
                <a:defRPr/>
              </a:pPr>
              <a:t>12.3.2015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76773B-2323-4BDC-9E9D-0A57B5161A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9D9327-9E09-4F25-822B-A6EF5C5A6568}" type="datetimeFigureOut">
              <a:rPr lang="cs-CZ"/>
              <a:pPr>
                <a:defRPr/>
              </a:pPr>
              <a:t>12.3.2015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8E2C96-E425-49CF-8313-25499EB079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7CE267-27C3-4A88-8437-097C0D6503F1}" type="datetimeFigureOut">
              <a:rPr lang="cs-CZ"/>
              <a:pPr>
                <a:defRPr/>
              </a:pPr>
              <a:t>12.3.2015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527897-86F4-4ED6-89E3-0124286D7C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B78DF0-9A07-46FD-8114-2C5D2D551E5E}" type="datetimeFigureOut">
              <a:rPr lang="cs-CZ"/>
              <a:pPr>
                <a:defRPr/>
              </a:pPr>
              <a:t>12.3.2015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FCF091-44D3-4BAE-AD6F-A1303D776E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28CECF-BB23-499E-BDB2-60B98E4DB287}" type="datetimeFigureOut">
              <a:rPr lang="cs-CZ"/>
              <a:pPr>
                <a:defRPr/>
              </a:pPr>
              <a:t>12.3.2015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45C282-4176-4486-9315-A309FE519A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3541AC-BC43-492A-9771-A58C19B713B0}" type="datetimeFigureOut">
              <a:rPr lang="cs-CZ"/>
              <a:pPr>
                <a:defRPr/>
              </a:pPr>
              <a:t>12.3.2015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BE9D95-5D5A-40BF-8CCB-F5571DB090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DC0997-646E-400C-BDE8-A8675C2099DC}" type="datetimeFigureOut">
              <a:rPr lang="cs-CZ"/>
              <a:pPr>
                <a:defRPr/>
              </a:pPr>
              <a:t>12.3.2015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0F8DAE-159B-4A23-B289-E102F20979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8590501"/>
      </p:ext>
    </p:extLst>
  </p:cSld>
  <p:clrMapOvr>
    <a:masterClrMapping/>
  </p:clrMapOvr>
  <p:transition spd="med">
    <p:fad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042557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945868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5855409"/>
      </p:ext>
    </p:extLst>
  </p:cSld>
  <p:clrMapOvr>
    <a:masterClrMapping/>
  </p:clrMapOvr>
  <p:transition spd="med">
    <p:fade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444789"/>
      </p:ext>
    </p:extLst>
  </p:cSld>
  <p:clrMapOvr>
    <a:masterClrMapping/>
  </p:clrMapOvr>
  <p:transition spd="med">
    <p:fade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1246574"/>
      </p:ext>
    </p:extLst>
  </p:cSld>
  <p:clrMapOvr>
    <a:masterClrMapping/>
  </p:clrMapOvr>
  <p:transition spd="med">
    <p:fade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0147413"/>
      </p:ext>
    </p:extLst>
  </p:cSld>
  <p:clrMapOvr>
    <a:masterClrMapping/>
  </p:clrMapOvr>
  <p:transition spd="med">
    <p:fade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1608127"/>
      </p:ext>
    </p:extLst>
  </p:cSld>
  <p:clrMapOvr>
    <a:masterClrMapping/>
  </p:clrMapOvr>
  <p:transition spd="med">
    <p:fade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27853"/>
      </p:ext>
    </p:extLst>
  </p:cSld>
  <p:clrMapOvr>
    <a:masterClrMapping/>
  </p:clrMapOvr>
  <p:transition spd="med">
    <p:fade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4516422"/>
      </p:ext>
    </p:extLst>
  </p:cSld>
  <p:clrMapOvr>
    <a:masterClrMapping/>
  </p:clrMapOvr>
  <p:transition spd="med">
    <p:fade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4561678"/>
      </p:ext>
    </p:extLst>
  </p:cSld>
  <p:clrMapOvr>
    <a:masterClrMapping/>
  </p:clrMapOvr>
  <p:transition spd="med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5D5B1D7-BA0E-42B2-9CD7-DA077D364A33}" type="datetimeFigureOut">
              <a:rPr lang="cs-CZ"/>
              <a:pPr>
                <a:defRPr/>
              </a:pPr>
              <a:t>12.3.2015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6401645-321F-4CE7-8D96-569E8E106E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ransition spd="med">
    <p:fade/>
  </p:transition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12.3.2015</a:t>
            </a:fld>
            <a:endParaRPr lang="cs-CZ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cs-CZ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5627893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fade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Korund_(szafir),_bli%C5%BAniaki_-_Ratnapura,_Sri_Lanka..jpg" TargetMode="External"/><Relationship Id="rId3" Type="http://schemas.openxmlformats.org/officeDocument/2006/relationships/hyperlink" Target="http://commons.wikimedia.org/wiki/File:Talk_(Speckstein).JPG?uselang=cs" TargetMode="External"/><Relationship Id="rId7" Type="http://schemas.openxmlformats.org/officeDocument/2006/relationships/hyperlink" Target="http://commons.wikimedia.org/wiki/File:Topaz-27dc.jpg" TargetMode="External"/><Relationship Id="rId2" Type="http://schemas.openxmlformats.org/officeDocument/2006/relationships/hyperlink" Target="http://commons.wikimedia.org/wiki/File:Friedrich_Mohs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ommons.wikimedia.org/wiki/File:Albite-182763.jpg?uselang=cs" TargetMode="External"/><Relationship Id="rId5" Type="http://schemas.openxmlformats.org/officeDocument/2006/relationships/hyperlink" Target="http://commons.wikimedia.org/wiki/File:Apatite-(CaF)-Orthoclase-253922.jpg" TargetMode="External"/><Relationship Id="rId4" Type="http://schemas.openxmlformats.org/officeDocument/2006/relationships/hyperlink" Target="http://commons.wikimedia.org/wiki/File:Selpologne.jpg" TargetMode="Externa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7" name="Tabulka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3505133"/>
              </p:ext>
            </p:extLst>
          </p:nvPr>
        </p:nvGraphicFramePr>
        <p:xfrm>
          <a:off x="1716694" y="1600200"/>
          <a:ext cx="5710612" cy="4525962"/>
        </p:xfrm>
        <a:graphic>
          <a:graphicData uri="http://schemas.openxmlformats.org/drawingml/2006/table">
            <a:tbl>
              <a:tblPr firstRow="1" firstCol="1" bandRow="1"/>
              <a:tblGrid>
                <a:gridCol w="2855306"/>
                <a:gridCol w="2855306"/>
              </a:tblGrid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Základní škola a Mateřská škola Sepekov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Mgr. Alena Himlová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VY_32_INOVACE_185_Geologie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Vzdělávací oblast: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Člověk a příroda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CZ.1.07/1.4.00/21.2046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a název klíčové aktivity: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III/2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Inovace a zkvalitnění výuky prostřednictvím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ICT.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Období vytvoření DUM: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Září 2012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8" name="Rectangle 19"/>
          <p:cNvSpPr>
            <a:spLocks noChangeArrowheads="1"/>
          </p:cNvSpPr>
          <p:nvPr/>
        </p:nvSpPr>
        <p:spPr bwMode="auto">
          <a:xfrm>
            <a:off x="1716088" y="16002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cs-CZ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1042" name="Obrázek 1" descr="Logolink_horizontal_zaklad_RGB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5805" y="180975"/>
            <a:ext cx="5753100" cy="141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Rectangle 20"/>
          <p:cNvSpPr>
            <a:spLocks noChangeArrowheads="1"/>
          </p:cNvSpPr>
          <p:nvPr/>
        </p:nvSpPr>
        <p:spPr bwMode="auto">
          <a:xfrm>
            <a:off x="1716088" y="347662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 altLang="cs-CZ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736053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24858398"/>
              </p:ext>
            </p:extLst>
          </p:nvPr>
        </p:nvGraphicFramePr>
        <p:xfrm>
          <a:off x="1647190" y="2043779"/>
          <a:ext cx="5849620" cy="3584575"/>
        </p:xfrm>
        <a:graphic>
          <a:graphicData uri="http://schemas.openxmlformats.org/drawingml/2006/table">
            <a:tbl>
              <a:tblPr firstRow="1" firstCol="1" bandRow="1"/>
              <a:tblGrid>
                <a:gridCol w="2924810"/>
                <a:gridCol w="2924810"/>
              </a:tblGrid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Rozlišování nerostů podle tvrdosti (stupnice tvrdosti).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Jazyk: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Český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Očekávaný výstup: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Základní znalosti o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rozlišování nerostů podle tvrdosti.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9.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 učebního materiálu: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1647825" y="2043113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 altLang="cs-CZ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49" name="Obrázek 2" descr="Logolink_horizontal_zaklad_RGB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9299" y="593867"/>
            <a:ext cx="5864671" cy="141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47825" y="39195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 altLang="cs-CZ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7999819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8850" cy="1209675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latin typeface="+mn-lt"/>
              </a:rPr>
              <a:t>Přírodopis 9. třída</a:t>
            </a:r>
            <a:br>
              <a:rPr lang="cs-CZ" b="1" dirty="0" smtClean="0">
                <a:latin typeface="+mn-lt"/>
              </a:rPr>
            </a:br>
            <a:r>
              <a:rPr lang="cs-CZ" b="1" dirty="0" smtClean="0">
                <a:latin typeface="+mn-lt"/>
              </a:rPr>
              <a:t>MINERALOGIE </a:t>
            </a:r>
            <a:endParaRPr lang="cs-CZ" b="1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 smtClean="0"/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/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 smtClean="0"/>
          </a:p>
          <a:p>
            <a:pPr marL="0" indent="0" algn="ctr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6000" b="1" dirty="0" smtClean="0"/>
              <a:t>STUPNICE TVRDOSTI</a:t>
            </a:r>
          </a:p>
          <a:p>
            <a:pPr marL="0" indent="0" algn="ctr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sz="6000" b="1" dirty="0"/>
          </a:p>
          <a:p>
            <a:pPr marL="0" indent="0" algn="ctr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sz="1400" b="1" dirty="0" smtClean="0"/>
          </a:p>
          <a:p>
            <a:pPr marL="0" indent="0" algn="ctr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sz="1400" b="1" dirty="0"/>
          </a:p>
          <a:p>
            <a:pPr marL="0" indent="0" algn="ctr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2000" b="1" dirty="0" smtClean="0"/>
              <a:t>Základní škola a Mateřská škola Sepekov</a:t>
            </a:r>
            <a:endParaRPr lang="cs-CZ" sz="2000" b="1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z="4000" b="1" smtClean="0"/>
              <a:t>Stupnice tvrdosti: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b="1" dirty="0" smtClean="0"/>
              <a:t>slouží k jednoduchému rozlišování </a:t>
            </a:r>
            <a:r>
              <a:rPr lang="cs-CZ" b="1" dirty="0" smtClean="0">
                <a:solidFill>
                  <a:prstClr val="black"/>
                </a:solidFill>
              </a:rPr>
              <a:t>nerostů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b="1" dirty="0" smtClean="0">
              <a:solidFill>
                <a:prstClr val="black"/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b="1" dirty="0" smtClean="0">
                <a:solidFill>
                  <a:prstClr val="black"/>
                </a:solidFill>
              </a:rPr>
              <a:t>autorem je Friedrich </a:t>
            </a:r>
            <a:r>
              <a:rPr lang="cs-CZ" b="1" dirty="0" err="1" smtClean="0">
                <a:solidFill>
                  <a:prstClr val="black"/>
                </a:solidFill>
              </a:rPr>
              <a:t>Mohs</a:t>
            </a:r>
            <a:r>
              <a:rPr lang="cs-CZ" b="1" dirty="0" smtClean="0">
                <a:solidFill>
                  <a:prstClr val="black"/>
                </a:solidFill>
              </a:rPr>
              <a:t> (</a:t>
            </a:r>
            <a:r>
              <a:rPr lang="cs-CZ" b="1" dirty="0" err="1" smtClean="0">
                <a:solidFill>
                  <a:prstClr val="black"/>
                </a:solidFill>
              </a:rPr>
              <a:t>Mohsova</a:t>
            </a:r>
            <a:r>
              <a:rPr lang="cs-CZ" b="1" dirty="0" smtClean="0">
                <a:solidFill>
                  <a:prstClr val="black"/>
                </a:solidFill>
              </a:rPr>
              <a:t> stupnice tvrdosti)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b="1" dirty="0" smtClean="0">
              <a:solidFill>
                <a:prstClr val="black"/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b="1" dirty="0" smtClean="0">
                <a:solidFill>
                  <a:prstClr val="black"/>
                </a:solidFill>
              </a:rPr>
              <a:t>každý následující člen stupnice udělá rýhu do předchozího</a:t>
            </a:r>
            <a:endParaRPr lang="cs-CZ" b="1" dirty="0">
              <a:solidFill>
                <a:prstClr val="black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898900" cy="4017962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076825" y="549275"/>
            <a:ext cx="3609975" cy="5576888"/>
          </a:xfrm>
        </p:spPr>
        <p:txBody>
          <a:bodyPr rtlCol="0">
            <a:normAutofit fontScale="92500"/>
          </a:bodyPr>
          <a:lstStyle/>
          <a:p>
            <a:pPr eaLnBrk="1" fontAlgn="auto" hangingPunct="1">
              <a:spcAft>
                <a:spcPts val="0"/>
              </a:spcAft>
              <a:buFontTx/>
              <a:buChar char="-"/>
              <a:defRPr/>
            </a:pPr>
            <a:r>
              <a:rPr lang="cs-CZ" b="1" dirty="0" smtClean="0"/>
              <a:t>německý geolog a mineralog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b="1" dirty="0" smtClean="0"/>
          </a:p>
          <a:p>
            <a:pPr eaLnBrk="1" fontAlgn="auto" hangingPunct="1">
              <a:spcAft>
                <a:spcPts val="0"/>
              </a:spcAft>
              <a:buFontTx/>
              <a:buChar char="-"/>
              <a:defRPr/>
            </a:pPr>
            <a:r>
              <a:rPr lang="cs-CZ" b="1" dirty="0" smtClean="0"/>
              <a:t>studoval chemii, matematiku a fyziku</a:t>
            </a:r>
          </a:p>
          <a:p>
            <a:pPr eaLnBrk="1" fontAlgn="auto" hangingPunct="1">
              <a:spcAft>
                <a:spcPts val="0"/>
              </a:spcAft>
              <a:buFontTx/>
              <a:buChar char="-"/>
              <a:defRPr/>
            </a:pPr>
            <a:endParaRPr lang="cs-CZ" b="1" dirty="0"/>
          </a:p>
          <a:p>
            <a:pPr eaLnBrk="1" fontAlgn="auto" hangingPunct="1">
              <a:spcAft>
                <a:spcPts val="0"/>
              </a:spcAft>
              <a:buFontTx/>
              <a:buChar char="-"/>
              <a:defRPr/>
            </a:pPr>
            <a:r>
              <a:rPr lang="cs-CZ" b="1" dirty="0" smtClean="0"/>
              <a:t>začal určovat fyzikální vlastnosti minerálů a podle nich je třídit</a:t>
            </a:r>
            <a:endParaRPr lang="cs-CZ" b="1" dirty="0"/>
          </a:p>
        </p:txBody>
      </p:sp>
      <p:pic>
        <p:nvPicPr>
          <p:cNvPr id="15363" name="Obrázek 7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42913" y="476250"/>
            <a:ext cx="4392612" cy="4581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4" name="TextovéPole 6"/>
          <p:cNvSpPr txBox="1">
            <a:spLocks noChangeArrowheads="1"/>
          </p:cNvSpPr>
          <p:nvPr/>
        </p:nvSpPr>
        <p:spPr bwMode="auto">
          <a:xfrm>
            <a:off x="442913" y="5180013"/>
            <a:ext cx="4392612" cy="1076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            </a:t>
            </a:r>
            <a:r>
              <a:rPr lang="cs-CZ" sz="4000" b="1">
                <a:latin typeface="Calibri" pitchFamily="34" charset="0"/>
              </a:rPr>
              <a:t>Friedrich Mohs</a:t>
            </a:r>
          </a:p>
          <a:p>
            <a:r>
              <a:rPr lang="cs-CZ" b="1">
                <a:latin typeface="Calibri" pitchFamily="34" charset="0"/>
              </a:rPr>
              <a:t>               </a:t>
            </a:r>
            <a:r>
              <a:rPr lang="cs-CZ" sz="2400" b="1">
                <a:latin typeface="Calibri" pitchFamily="34" charset="0"/>
              </a:rPr>
              <a:t>29.1.1773 – 29.9.1839</a:t>
            </a:r>
          </a:p>
        </p:txBody>
      </p:sp>
      <p:sp>
        <p:nvSpPr>
          <p:cNvPr id="15365" name="TextovéPole 8"/>
          <p:cNvSpPr txBox="1">
            <a:spLocks noChangeArrowheads="1"/>
          </p:cNvSpPr>
          <p:nvPr/>
        </p:nvSpPr>
        <p:spPr bwMode="auto">
          <a:xfrm>
            <a:off x="471488" y="4699000"/>
            <a:ext cx="1871662" cy="306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Calibri" pitchFamily="34" charset="0"/>
              </a:rPr>
              <a:t>Obrázek č..1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78056292"/>
              </p:ext>
            </p:extLst>
          </p:nvPr>
        </p:nvGraphicFramePr>
        <p:xfrm>
          <a:off x="395536" y="260648"/>
          <a:ext cx="8363271" cy="63358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06488"/>
                <a:gridCol w="2520280"/>
                <a:gridCol w="4536503"/>
              </a:tblGrid>
              <a:tr h="575999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Tvrdost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Nerost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Vlastnost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5999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1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smtClean="0"/>
                        <a:t>mastek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dá se dobře rýpat nehtem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5999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2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smtClean="0"/>
                        <a:t>halit (sádrovec)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hůře se rýpe</a:t>
                      </a:r>
                      <a:r>
                        <a:rPr lang="cs-CZ" sz="2800" b="1" baseline="0" dirty="0" smtClean="0"/>
                        <a:t> nehtem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5999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3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smtClean="0"/>
                        <a:t>kalcit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rýpe se měděným plíškem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5999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4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smtClean="0"/>
                        <a:t>fluorit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/>
                        <a:t>rýpe se nožem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5999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5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smtClean="0"/>
                        <a:t>apatit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/>
                        <a:t>rýpe se nožem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5999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6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smtClean="0"/>
                        <a:t>živec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dá se rýpat pilníkem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5999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7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smtClean="0"/>
                        <a:t>křemen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ryje do skla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587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8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smtClean="0"/>
                        <a:t>topaz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/>
                        <a:t>ryje do skla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5999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9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smtClean="0"/>
                        <a:t>korund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ryje do skla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5999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10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diamant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řeže sklo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23850" y="274638"/>
            <a:ext cx="8362950" cy="1143000"/>
          </a:xfrm>
        </p:spPr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latin typeface="+mn-lt"/>
              </a:rPr>
              <a:t>1. Mastek</a:t>
            </a:r>
            <a:endParaRPr lang="cs-CZ" b="1" dirty="0">
              <a:latin typeface="+mn-lt"/>
            </a:endParaRPr>
          </a:p>
        </p:txBody>
      </p:sp>
      <p:sp>
        <p:nvSpPr>
          <p:cNvPr id="17410" name="Zástupný symbol pro obsah 4"/>
          <p:cNvSpPr>
            <a:spLocks noGrp="1"/>
          </p:cNvSpPr>
          <p:nvPr>
            <p:ph sz="half" idx="1"/>
          </p:nvPr>
        </p:nvSpPr>
        <p:spPr>
          <a:xfrm>
            <a:off x="323850" y="1484313"/>
            <a:ext cx="4392613" cy="5113337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  <a:defRPr/>
            </a:pPr>
            <a:r>
              <a:rPr lang="cs-CZ" b="1" dirty="0" smtClean="0">
                <a:solidFill>
                  <a:srgbClr val="002060"/>
                </a:solidFill>
              </a:rPr>
              <a:t>- tvrdost = 1</a:t>
            </a:r>
          </a:p>
          <a:p>
            <a:pPr marL="0" indent="0" eaLnBrk="1" hangingPunct="1">
              <a:buFont typeface="Arial" charset="0"/>
              <a:buNone/>
              <a:defRPr/>
            </a:pPr>
            <a:r>
              <a:rPr lang="cs-CZ" b="1" dirty="0" smtClean="0"/>
              <a:t>- snadno se rýpe nehtem</a:t>
            </a:r>
          </a:p>
          <a:p>
            <a:pPr marL="0" indent="0" eaLnBrk="1" hangingPunct="1">
              <a:buFont typeface="Arial" charset="0"/>
              <a:buNone/>
              <a:defRPr/>
            </a:pPr>
            <a:endParaRPr lang="cs-CZ" b="1" dirty="0" smtClean="0"/>
          </a:p>
          <a:p>
            <a:pPr marL="0" indent="0" eaLnBrk="1" hangingPunct="1">
              <a:buFont typeface="Arial" charset="0"/>
              <a:buNone/>
              <a:defRPr/>
            </a:pPr>
            <a:endParaRPr lang="cs-CZ" b="1" dirty="0" smtClean="0"/>
          </a:p>
          <a:p>
            <a:pPr marL="0" indent="0" eaLnBrk="1" hangingPunct="1">
              <a:buFont typeface="Arial" charset="0"/>
              <a:buNone/>
              <a:defRPr/>
            </a:pPr>
            <a:r>
              <a:rPr lang="cs-CZ" b="1" dirty="0" smtClean="0"/>
              <a:t>- </a:t>
            </a:r>
            <a:r>
              <a:rPr lang="cs-CZ" b="1" dirty="0"/>
              <a:t>při držení v ruce „mastný“ </a:t>
            </a:r>
          </a:p>
          <a:p>
            <a:pPr marL="0" indent="0" eaLnBrk="1" hangingPunct="1">
              <a:buFont typeface="Arial" charset="0"/>
              <a:buNone/>
              <a:defRPr/>
            </a:pPr>
            <a:r>
              <a:rPr lang="cs-CZ" b="1" dirty="0" smtClean="0"/>
              <a:t>- používán jako krejčovská  </a:t>
            </a:r>
          </a:p>
          <a:p>
            <a:pPr marL="0" indent="0" eaLnBrk="1" hangingPunct="1">
              <a:buFont typeface="Arial" charset="0"/>
              <a:buNone/>
              <a:defRPr/>
            </a:pPr>
            <a:r>
              <a:rPr lang="cs-CZ" b="1" dirty="0" smtClean="0"/>
              <a:t>křída</a:t>
            </a:r>
          </a:p>
          <a:p>
            <a:pPr marL="0" indent="0" eaLnBrk="1" hangingPunct="1">
              <a:buFont typeface="Arial" charset="0"/>
              <a:buNone/>
              <a:defRPr/>
            </a:pPr>
            <a:r>
              <a:rPr lang="cs-CZ" b="1" dirty="0" smtClean="0"/>
              <a:t>- další názvy talek, tuček</a:t>
            </a:r>
          </a:p>
          <a:p>
            <a:pPr marL="0" indent="0" eaLnBrk="1" hangingPunct="1">
              <a:buFont typeface="Arial" charset="0"/>
              <a:buNone/>
              <a:defRPr/>
            </a:pPr>
            <a:r>
              <a:rPr lang="cs-CZ" b="1" dirty="0" smtClean="0"/>
              <a:t>- výskyt v Sepekově a okolí  </a:t>
            </a:r>
          </a:p>
          <a:p>
            <a:pPr marL="0" indent="0" eaLnBrk="1" hangingPunct="1">
              <a:buFont typeface="Arial" charset="0"/>
              <a:buNone/>
              <a:defRPr/>
            </a:pPr>
            <a:r>
              <a:rPr lang="cs-CZ" b="1" dirty="0" smtClean="0"/>
              <a:t>nebyl zaznamenán</a:t>
            </a:r>
            <a:endParaRPr lang="cs-CZ" b="1" dirty="0"/>
          </a:p>
          <a:p>
            <a:pPr marL="0" indent="0" eaLnBrk="1" hangingPunct="1">
              <a:buFont typeface="Arial" charset="0"/>
              <a:buNone/>
              <a:defRPr/>
            </a:pPr>
            <a:endParaRPr lang="cs-CZ" b="1" dirty="0" smtClean="0"/>
          </a:p>
        </p:txBody>
      </p:sp>
      <p:sp>
        <p:nvSpPr>
          <p:cNvPr id="17411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 eaLnBrk="1" hangingPunct="1">
              <a:buFont typeface="Arial" charset="0"/>
              <a:buNone/>
            </a:pPr>
            <a:endParaRPr lang="cs-CZ" smtClean="0"/>
          </a:p>
        </p:txBody>
      </p:sp>
      <p:pic>
        <p:nvPicPr>
          <p:cNvPr id="1741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87900" y="1196975"/>
            <a:ext cx="3832225" cy="5208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3" name="TextovéPole 1"/>
          <p:cNvSpPr txBox="1">
            <a:spLocks noChangeArrowheads="1"/>
          </p:cNvSpPr>
          <p:nvPr/>
        </p:nvSpPr>
        <p:spPr bwMode="auto">
          <a:xfrm>
            <a:off x="4787900" y="6092825"/>
            <a:ext cx="230505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solidFill>
                  <a:schemeClr val="bg1"/>
                </a:solidFill>
              </a:rPr>
              <a:t>Obrázek č. 2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Picture 2" descr="C:\Users\Pepa\Desktop\Mineralogie\Nová složka\100CANON\IMG_2279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20116800" y="-13030200"/>
            <a:ext cx="2700337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4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z="4000" b="1" dirty="0" smtClean="0"/>
              <a:t>2. Halit (sůl kamenná)</a:t>
            </a:r>
          </a:p>
        </p:txBody>
      </p:sp>
      <p:sp>
        <p:nvSpPr>
          <p:cNvPr id="18435" name="Zástupný symbol pro obsah 9"/>
          <p:cNvSpPr>
            <a:spLocks noGrp="1"/>
          </p:cNvSpPr>
          <p:nvPr>
            <p:ph sz="half" idx="2"/>
          </p:nvPr>
        </p:nvSpPr>
        <p:spPr>
          <a:xfrm>
            <a:off x="4648200" y="1484313"/>
            <a:ext cx="4244975" cy="5184775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cs-CZ" b="1" dirty="0" smtClean="0">
                <a:solidFill>
                  <a:srgbClr val="002060"/>
                </a:solidFill>
              </a:rPr>
              <a:t>- tvrdost = 2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b="1" dirty="0" smtClean="0"/>
              <a:t>- hůře se rýpe nehtem</a:t>
            </a:r>
          </a:p>
          <a:p>
            <a:pPr marL="0" indent="0" eaLnBrk="1" hangingPunct="1">
              <a:buFont typeface="Arial" charset="0"/>
              <a:buNone/>
            </a:pPr>
            <a:endParaRPr lang="cs-CZ" b="1" dirty="0" smtClean="0"/>
          </a:p>
          <a:p>
            <a:pPr marL="0" indent="0" eaLnBrk="1" hangingPunct="1">
              <a:buFont typeface="Arial" charset="0"/>
              <a:buNone/>
            </a:pPr>
            <a:endParaRPr lang="cs-CZ" b="1" dirty="0" smtClean="0"/>
          </a:p>
          <a:p>
            <a:pPr marL="0" indent="0" eaLnBrk="1" hangingPunct="1">
              <a:buFont typeface="Arial" charset="0"/>
              <a:buNone/>
            </a:pPr>
            <a:endParaRPr lang="cs-CZ" b="1" dirty="0" smtClean="0"/>
          </a:p>
          <a:p>
            <a:pPr marL="0" indent="0" eaLnBrk="1" hangingPunct="1">
              <a:buFont typeface="Arial" charset="0"/>
              <a:buNone/>
            </a:pPr>
            <a:r>
              <a:rPr lang="cs-CZ" b="1" dirty="0" smtClean="0"/>
              <a:t>- slaný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b="1" dirty="0" smtClean="0"/>
              <a:t>- rozpustný ve vodě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b="1" dirty="0" smtClean="0"/>
              <a:t>- výskyt v Sepekově a okolí nebyl zaznamenán</a:t>
            </a:r>
          </a:p>
          <a:p>
            <a:pPr marL="0" indent="0" eaLnBrk="1" hangingPunct="1">
              <a:buFont typeface="Arial" charset="0"/>
              <a:buNone/>
            </a:pPr>
            <a:endParaRPr lang="cs-CZ" b="1" dirty="0" smtClean="0"/>
          </a:p>
        </p:txBody>
      </p:sp>
      <p:pic>
        <p:nvPicPr>
          <p:cNvPr id="18436" name="Picture 3" descr="C:\Users\Pepa\Desktop\Mineralogie\Nová složka\100CANON\IMG_2279.JPG"/>
          <p:cNvPicPr>
            <a:picLocks noChangeAspect="1" noChangeArrowheads="1"/>
          </p:cNvPicPr>
          <p:nvPr/>
        </p:nvPicPr>
        <p:blipFill>
          <a:blip r:embed="rId3"/>
          <a:srcRect l="-32225" t="2269" r="38747" b="-2269"/>
          <a:stretch>
            <a:fillRect/>
          </a:stretch>
        </p:blipFill>
        <p:spPr bwMode="auto">
          <a:xfrm>
            <a:off x="-20116800" y="-13030200"/>
            <a:ext cx="2700337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7" name="Picture 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50863" y="1700213"/>
            <a:ext cx="4032250" cy="4294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8" name="TextovéPole 1"/>
          <p:cNvSpPr txBox="1">
            <a:spLocks noChangeArrowheads="1"/>
          </p:cNvSpPr>
          <p:nvPr/>
        </p:nvSpPr>
        <p:spPr bwMode="auto">
          <a:xfrm>
            <a:off x="623888" y="5661025"/>
            <a:ext cx="194310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solidFill>
                  <a:schemeClr val="bg1"/>
                </a:solidFill>
              </a:rPr>
              <a:t>Obrázek č. 3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b="1" dirty="0" smtClean="0"/>
              <a:t>3. Kalcit</a:t>
            </a:r>
          </a:p>
        </p:txBody>
      </p:sp>
      <p:sp>
        <p:nvSpPr>
          <p:cNvPr id="19458" name="Zástupný symbol pro obsah 5"/>
          <p:cNvSpPr>
            <a:spLocks noGrp="1"/>
          </p:cNvSpPr>
          <p:nvPr>
            <p:ph sz="half" idx="2"/>
          </p:nvPr>
        </p:nvSpPr>
        <p:spPr>
          <a:xfrm>
            <a:off x="250825" y="1557338"/>
            <a:ext cx="4392613" cy="4967287"/>
          </a:xfrm>
        </p:spPr>
        <p:txBody>
          <a:bodyPr/>
          <a:lstStyle/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r>
              <a:rPr lang="cs-CZ" b="1" smtClean="0">
                <a:solidFill>
                  <a:srgbClr val="002060"/>
                </a:solidFill>
              </a:rPr>
              <a:t>- tvrdost = 3</a:t>
            </a:r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r>
              <a:rPr lang="cs-CZ" b="1" smtClean="0"/>
              <a:t>- dobře se rýpe měděným  </a:t>
            </a:r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r>
              <a:rPr lang="cs-CZ" b="1" smtClean="0"/>
              <a:t>plíškem</a:t>
            </a:r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endParaRPr lang="cs-CZ" b="1" smtClean="0"/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endParaRPr lang="cs-CZ" b="1" smtClean="0"/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endParaRPr lang="cs-CZ" b="1" smtClean="0"/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r>
              <a:rPr lang="cs-CZ" b="1" smtClean="0"/>
              <a:t>- ve styku s octem šumí (uniká CO</a:t>
            </a:r>
            <a:r>
              <a:rPr lang="cs-CZ" b="1" baseline="-25000" smtClean="0"/>
              <a:t>2</a:t>
            </a:r>
            <a:r>
              <a:rPr lang="cs-CZ" b="1" smtClean="0"/>
              <a:t>)</a:t>
            </a:r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r>
              <a:rPr lang="cs-CZ" b="1" smtClean="0"/>
              <a:t>- výskyt v Sepekově a okolí nebyl dosud zaznamenán</a:t>
            </a:r>
          </a:p>
        </p:txBody>
      </p:sp>
      <p:pic>
        <p:nvPicPr>
          <p:cNvPr id="19459" name="Zástupný symbol pro obsah 6"/>
          <p:cNvPicPr>
            <a:picLocks noGrp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752975" y="1704975"/>
            <a:ext cx="3959225" cy="4465638"/>
          </a:xfrm>
        </p:spPr>
      </p:pic>
      <p:sp>
        <p:nvSpPr>
          <p:cNvPr id="19460" name="TextovéPole 1"/>
          <p:cNvSpPr txBox="1">
            <a:spLocks noChangeArrowheads="1"/>
          </p:cNvSpPr>
          <p:nvPr/>
        </p:nvSpPr>
        <p:spPr bwMode="auto">
          <a:xfrm>
            <a:off x="4859338" y="5854700"/>
            <a:ext cx="2160587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solidFill>
                  <a:schemeClr val="bg1"/>
                </a:solidFill>
              </a:rPr>
              <a:t>Obrázek č. 4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b="1" smtClean="0"/>
              <a:t>4. Fluorit</a:t>
            </a:r>
          </a:p>
        </p:txBody>
      </p:sp>
      <p:sp>
        <p:nvSpPr>
          <p:cNvPr id="20482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r>
              <a:rPr lang="cs-CZ" b="1" smtClean="0">
                <a:solidFill>
                  <a:srgbClr val="002060"/>
                </a:solidFill>
              </a:rPr>
              <a:t>- tvrdost = 4</a:t>
            </a:r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r>
              <a:rPr lang="cs-CZ" b="1" smtClean="0"/>
              <a:t>- dobře se rýpe nožem</a:t>
            </a:r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endParaRPr lang="cs-CZ" b="1" smtClean="0"/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endParaRPr lang="cs-CZ" b="1" smtClean="0"/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r>
              <a:rPr lang="cs-CZ" b="1" smtClean="0"/>
              <a:t>- starý název kazivec</a:t>
            </a:r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r>
              <a:rPr lang="cs-CZ" b="1" smtClean="0"/>
              <a:t>- po zahřátí „světélkuje“</a:t>
            </a:r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r>
              <a:rPr lang="cs-CZ" b="1" smtClean="0"/>
              <a:t>(termoluminiscence)</a:t>
            </a:r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r>
              <a:rPr lang="cs-CZ" b="1" smtClean="0"/>
              <a:t>- výskyt v Sepekově nebyl       </a:t>
            </a:r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r>
              <a:rPr lang="cs-CZ" b="1" smtClean="0"/>
              <a:t>zaznamenán  </a:t>
            </a:r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r>
              <a:rPr lang="cs-CZ" b="1" smtClean="0"/>
              <a:t>- v okolí popsán u Velké a  </a:t>
            </a:r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r>
              <a:rPr lang="cs-CZ" b="1" smtClean="0"/>
              <a:t>Svatého Jana</a:t>
            </a:r>
          </a:p>
          <a:p>
            <a:pPr marL="0" indent="0" eaLnBrk="1" hangingPunct="1">
              <a:buFont typeface="Arial" charset="0"/>
              <a:buNone/>
            </a:pPr>
            <a:endParaRPr lang="cs-CZ" smtClean="0"/>
          </a:p>
        </p:txBody>
      </p:sp>
      <p:pic>
        <p:nvPicPr>
          <p:cNvPr id="20483" name="Zástupný symbol pro obsah 7"/>
          <p:cNvPicPr>
            <a:picLocks noGrp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23850" y="1773238"/>
            <a:ext cx="4156075" cy="4525962"/>
          </a:xfrm>
        </p:spPr>
      </p:pic>
      <p:sp>
        <p:nvSpPr>
          <p:cNvPr id="20484" name="TextovéPole 1"/>
          <p:cNvSpPr txBox="1">
            <a:spLocks noChangeArrowheads="1"/>
          </p:cNvSpPr>
          <p:nvPr/>
        </p:nvSpPr>
        <p:spPr bwMode="auto">
          <a:xfrm>
            <a:off x="395288" y="5949950"/>
            <a:ext cx="2305050" cy="306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solidFill>
                  <a:schemeClr val="bg1"/>
                </a:solidFill>
              </a:rPr>
              <a:t>Obrázek č. 5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b="1" smtClean="0"/>
              <a:t>5. Apatit</a:t>
            </a:r>
          </a:p>
        </p:txBody>
      </p:sp>
      <p:sp>
        <p:nvSpPr>
          <p:cNvPr id="21506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484313"/>
            <a:ext cx="4038600" cy="4641850"/>
          </a:xfrm>
        </p:spPr>
        <p:txBody>
          <a:bodyPr/>
          <a:lstStyle/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r>
              <a:rPr lang="cs-CZ" b="1" smtClean="0">
                <a:solidFill>
                  <a:srgbClr val="002060"/>
                </a:solidFill>
              </a:rPr>
              <a:t>- tvrdost = 5</a:t>
            </a:r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r>
              <a:rPr lang="cs-CZ" b="1" smtClean="0"/>
              <a:t>- hůře se rýpe nožem</a:t>
            </a:r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endParaRPr lang="cs-CZ" b="1" smtClean="0"/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endParaRPr lang="cs-CZ" b="1" smtClean="0"/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endParaRPr lang="cs-CZ" b="1" smtClean="0"/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endParaRPr lang="cs-CZ" b="1" smtClean="0"/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r>
              <a:rPr lang="cs-CZ" b="1" smtClean="0"/>
              <a:t>- velmi různobarevný</a:t>
            </a:r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r>
              <a:rPr lang="cs-CZ" b="1" smtClean="0"/>
              <a:t>- sloučenina fosforu</a:t>
            </a:r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r>
              <a:rPr lang="cs-CZ" b="1" smtClean="0"/>
              <a:t>- vyskytuje se v Sepekově</a:t>
            </a:r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r>
              <a:rPr lang="cs-CZ" b="1" smtClean="0"/>
              <a:t>(na Chlumu)</a:t>
            </a:r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endParaRPr lang="cs-CZ" b="1" smtClean="0"/>
          </a:p>
        </p:txBody>
      </p:sp>
      <p:pic>
        <p:nvPicPr>
          <p:cNvPr id="2150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72000" y="1773238"/>
            <a:ext cx="4195763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8" name="TextovéPole 6"/>
          <p:cNvSpPr txBox="1">
            <a:spLocks noChangeArrowheads="1"/>
          </p:cNvSpPr>
          <p:nvPr/>
        </p:nvSpPr>
        <p:spPr bwMode="auto">
          <a:xfrm>
            <a:off x="4572000" y="5580063"/>
            <a:ext cx="2303463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solidFill>
                  <a:schemeClr val="bg1"/>
                </a:solidFill>
              </a:rPr>
              <a:t>Obrázek č. 6</a:t>
            </a:r>
            <a:r>
              <a:rPr lang="cs-CZ" sz="1400" b="1"/>
              <a:t>č. 5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b="1" smtClean="0"/>
              <a:t>6. Živec</a:t>
            </a:r>
          </a:p>
        </p:txBody>
      </p:sp>
      <p:sp>
        <p:nvSpPr>
          <p:cNvPr id="22530" name="Zástupný symbol pro obsah 5"/>
          <p:cNvSpPr>
            <a:spLocks noGrp="1"/>
          </p:cNvSpPr>
          <p:nvPr>
            <p:ph sz="half" idx="2"/>
          </p:nvPr>
        </p:nvSpPr>
        <p:spPr>
          <a:xfrm>
            <a:off x="4859338" y="1600200"/>
            <a:ext cx="3960812" cy="4525963"/>
          </a:xfrm>
        </p:spPr>
        <p:txBody>
          <a:bodyPr/>
          <a:lstStyle/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r>
              <a:rPr lang="cs-CZ" b="1" smtClean="0">
                <a:solidFill>
                  <a:srgbClr val="002060"/>
                </a:solidFill>
              </a:rPr>
              <a:t>- tvrdost = 6</a:t>
            </a:r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r>
              <a:rPr lang="cs-CZ" b="1" smtClean="0"/>
              <a:t>- dá se rýpat pilníkem</a:t>
            </a:r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endParaRPr lang="cs-CZ" b="1" smtClean="0"/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r>
              <a:rPr lang="cs-CZ" b="1" smtClean="0"/>
              <a:t>- od tvrdosti 6 nerosty při křesání jiskří</a:t>
            </a:r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endParaRPr lang="cs-CZ" b="1" smtClean="0"/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r>
              <a:rPr lang="cs-CZ" b="1" smtClean="0"/>
              <a:t>- velmi rozšířený nerost</a:t>
            </a:r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r>
              <a:rPr lang="cs-CZ" b="1" smtClean="0"/>
              <a:t>- proměnlivé chemické složení</a:t>
            </a:r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r>
              <a:rPr lang="cs-CZ" b="1" smtClean="0"/>
              <a:t>- vyskytuje se v Sepekově</a:t>
            </a:r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r>
              <a:rPr lang="cs-CZ" b="1" smtClean="0"/>
              <a:t>a okolí (lom Skalka)</a:t>
            </a:r>
          </a:p>
        </p:txBody>
      </p:sp>
      <p:pic>
        <p:nvPicPr>
          <p:cNvPr id="2253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8313" y="1641475"/>
            <a:ext cx="4248150" cy="4248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2" name="TextovéPole 6"/>
          <p:cNvSpPr txBox="1">
            <a:spLocks noChangeArrowheads="1"/>
          </p:cNvSpPr>
          <p:nvPr/>
        </p:nvSpPr>
        <p:spPr bwMode="auto">
          <a:xfrm>
            <a:off x="468313" y="5519738"/>
            <a:ext cx="201612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Obrázek č. 7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b="1" smtClean="0"/>
              <a:t>7. Křemen</a:t>
            </a:r>
          </a:p>
        </p:txBody>
      </p:sp>
      <p:sp>
        <p:nvSpPr>
          <p:cNvPr id="23554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412875"/>
            <a:ext cx="4038600" cy="5111750"/>
          </a:xfrm>
        </p:spPr>
        <p:txBody>
          <a:bodyPr/>
          <a:lstStyle/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r>
              <a:rPr lang="cs-CZ" smtClean="0">
                <a:solidFill>
                  <a:srgbClr val="002060"/>
                </a:solidFill>
              </a:rPr>
              <a:t>- </a:t>
            </a:r>
            <a:r>
              <a:rPr lang="cs-CZ" b="1" smtClean="0">
                <a:solidFill>
                  <a:srgbClr val="002060"/>
                </a:solidFill>
              </a:rPr>
              <a:t>tvrdost = 7</a:t>
            </a:r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r>
              <a:rPr lang="cs-CZ" b="1" smtClean="0"/>
              <a:t>- hůře ryje do skla </a:t>
            </a:r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endParaRPr lang="cs-CZ" b="1" smtClean="0"/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endParaRPr lang="cs-CZ" b="1" smtClean="0"/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r>
              <a:rPr lang="cs-CZ" b="1" smtClean="0"/>
              <a:t>- velmi různobarevný</a:t>
            </a:r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r>
              <a:rPr lang="cs-CZ" b="1" smtClean="0"/>
              <a:t>(ametyst, růženín, citrín, záhněda)</a:t>
            </a:r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r>
              <a:rPr lang="cs-CZ" b="1" smtClean="0"/>
              <a:t>- jeden z nejrozšířenějších nerostů </a:t>
            </a:r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r>
              <a:rPr lang="cs-CZ" b="1" smtClean="0"/>
              <a:t>- vyskytuje se v Sepekově</a:t>
            </a:r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r>
              <a:rPr lang="cs-CZ" b="1" smtClean="0"/>
              <a:t>a okolí (různobarevné křemeny, občas krystaly)</a:t>
            </a:r>
          </a:p>
          <a:p>
            <a:pPr marL="0" indent="0" eaLnBrk="1" hangingPunct="1">
              <a:buFont typeface="Arial" charset="0"/>
              <a:buNone/>
            </a:pPr>
            <a:endParaRPr lang="cs-CZ" smtClean="0"/>
          </a:p>
        </p:txBody>
      </p:sp>
      <p:pic>
        <p:nvPicPr>
          <p:cNvPr id="23555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5148263" y="1412875"/>
            <a:ext cx="3168650" cy="4991100"/>
          </a:xfrm>
        </p:spPr>
      </p:pic>
      <p:sp>
        <p:nvSpPr>
          <p:cNvPr id="23556" name="TextovéPole 1"/>
          <p:cNvSpPr txBox="1">
            <a:spLocks noChangeArrowheads="1"/>
          </p:cNvSpPr>
          <p:nvPr/>
        </p:nvSpPr>
        <p:spPr bwMode="auto">
          <a:xfrm>
            <a:off x="5219700" y="6092825"/>
            <a:ext cx="201612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solidFill>
                  <a:schemeClr val="bg1"/>
                </a:solidFill>
              </a:rPr>
              <a:t>Obrázek č. 8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b="1" smtClean="0"/>
              <a:t>8. Topaz</a:t>
            </a:r>
          </a:p>
        </p:txBody>
      </p:sp>
      <p:sp>
        <p:nvSpPr>
          <p:cNvPr id="24578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1341438"/>
            <a:ext cx="4171950" cy="5040312"/>
          </a:xfrm>
        </p:spPr>
        <p:txBody>
          <a:bodyPr/>
          <a:lstStyle/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r>
              <a:rPr lang="cs-CZ" b="1" smtClean="0">
                <a:solidFill>
                  <a:srgbClr val="002060"/>
                </a:solidFill>
              </a:rPr>
              <a:t>- tvrdost = 8</a:t>
            </a:r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r>
              <a:rPr lang="cs-CZ" b="1" smtClean="0"/>
              <a:t>- dobře ryje do skla</a:t>
            </a:r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endParaRPr lang="cs-CZ" b="1" smtClean="0"/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endParaRPr lang="cs-CZ" b="1" smtClean="0"/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endParaRPr lang="cs-CZ" b="1" smtClean="0"/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endParaRPr lang="cs-CZ" b="1" smtClean="0"/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endParaRPr lang="cs-CZ" b="1" smtClean="0"/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endParaRPr lang="cs-CZ" b="1" smtClean="0"/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r>
              <a:rPr lang="cs-CZ" b="1" smtClean="0"/>
              <a:t>- výskyt v Sepekově a okolí</a:t>
            </a:r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r>
              <a:rPr lang="cs-CZ" b="1" smtClean="0"/>
              <a:t>nebyl zaznamenán</a:t>
            </a:r>
          </a:p>
          <a:p>
            <a:pPr marL="0" indent="0" eaLnBrk="1" hangingPunct="1">
              <a:buFont typeface="Arial" charset="0"/>
              <a:buNone/>
            </a:pPr>
            <a:endParaRPr lang="cs-CZ" smtClean="0"/>
          </a:p>
        </p:txBody>
      </p:sp>
      <p:pic>
        <p:nvPicPr>
          <p:cNvPr id="24579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8313" y="1412875"/>
            <a:ext cx="3959225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80" name="TextovéPole 1"/>
          <p:cNvSpPr txBox="1">
            <a:spLocks noChangeArrowheads="1"/>
          </p:cNvSpPr>
          <p:nvPr/>
        </p:nvSpPr>
        <p:spPr bwMode="auto">
          <a:xfrm>
            <a:off x="473075" y="5905500"/>
            <a:ext cx="2376488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/>
              <a:t>Obrázek č. 9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b="1" smtClean="0"/>
              <a:t>9. Korund</a:t>
            </a:r>
          </a:p>
        </p:txBody>
      </p:sp>
      <p:sp>
        <p:nvSpPr>
          <p:cNvPr id="25602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341438"/>
            <a:ext cx="4038600" cy="5022850"/>
          </a:xfrm>
        </p:spPr>
        <p:txBody>
          <a:bodyPr/>
          <a:lstStyle/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r>
              <a:rPr lang="cs-CZ" b="1" smtClean="0">
                <a:solidFill>
                  <a:srgbClr val="002060"/>
                </a:solidFill>
              </a:rPr>
              <a:t>- tvrdost = 9</a:t>
            </a:r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r>
              <a:rPr lang="cs-CZ" b="1" smtClean="0"/>
              <a:t>- dobře ryje do skla</a:t>
            </a:r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endParaRPr lang="cs-CZ" b="1" smtClean="0"/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endParaRPr lang="cs-CZ" b="1" smtClean="0"/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r>
              <a:rPr lang="cs-CZ" b="1" smtClean="0"/>
              <a:t>- drahokamové odrůdy rubín a safír</a:t>
            </a:r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endParaRPr lang="cs-CZ" b="1" smtClean="0"/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r>
              <a:rPr lang="cs-CZ" b="1" smtClean="0"/>
              <a:t>- vyskytuje se v Sepekově</a:t>
            </a:r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r>
              <a:rPr lang="cs-CZ" b="1" smtClean="0"/>
              <a:t>(na Chlumu)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b="1" smtClean="0"/>
              <a:t>- doprovází zde nerost hercynit</a:t>
            </a:r>
          </a:p>
        </p:txBody>
      </p:sp>
      <p:pic>
        <p:nvPicPr>
          <p:cNvPr id="2560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87900" y="1052513"/>
            <a:ext cx="3887788" cy="5303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04" name="TextovéPole 1"/>
          <p:cNvSpPr txBox="1">
            <a:spLocks noChangeArrowheads="1"/>
          </p:cNvSpPr>
          <p:nvPr/>
        </p:nvSpPr>
        <p:spPr bwMode="auto">
          <a:xfrm>
            <a:off x="4787900" y="6056313"/>
            <a:ext cx="1944688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solidFill>
                  <a:schemeClr val="bg1"/>
                </a:solidFill>
              </a:rPr>
              <a:t>Obrázek č. 10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1549823"/>
            <a:ext cx="3600648" cy="46484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662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b="1" smtClean="0"/>
              <a:t>10. Diamant</a:t>
            </a:r>
          </a:p>
        </p:txBody>
      </p:sp>
      <p:sp>
        <p:nvSpPr>
          <p:cNvPr id="26626" name="Zástupný symbol pro obsah 6"/>
          <p:cNvSpPr>
            <a:spLocks noGrp="1"/>
          </p:cNvSpPr>
          <p:nvPr>
            <p:ph sz="half" idx="2"/>
          </p:nvPr>
        </p:nvSpPr>
        <p:spPr>
          <a:xfrm>
            <a:off x="4500563" y="1341438"/>
            <a:ext cx="4392612" cy="4967287"/>
          </a:xfrm>
        </p:spPr>
        <p:txBody>
          <a:bodyPr/>
          <a:lstStyle/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r>
              <a:rPr lang="cs-CZ" b="1" smtClean="0">
                <a:solidFill>
                  <a:srgbClr val="002060"/>
                </a:solidFill>
              </a:rPr>
              <a:t>- tvrdost = 10</a:t>
            </a:r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r>
              <a:rPr lang="cs-CZ" b="1" smtClean="0"/>
              <a:t>- dá se rýpat pilníkem</a:t>
            </a:r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endParaRPr lang="cs-CZ" b="1" smtClean="0"/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r>
              <a:rPr lang="cs-CZ" b="1" smtClean="0"/>
              <a:t>- nejtvrdší přírodní látka, ale velmi křehký (chránit před nárazem)</a:t>
            </a:r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endParaRPr lang="cs-CZ" b="1" smtClean="0"/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r>
              <a:rPr lang="cs-CZ" b="1" smtClean="0"/>
              <a:t>- čistý prvek uhlík</a:t>
            </a:r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endParaRPr lang="cs-CZ" b="1" smtClean="0"/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r>
              <a:rPr lang="cs-CZ" b="1" smtClean="0"/>
              <a:t>- nevyskytuje se v Sepekově a okolí</a:t>
            </a:r>
          </a:p>
          <a:p>
            <a:pPr marL="0" indent="0" eaLnBrk="1" hangingPunct="1">
              <a:buFont typeface="Arial" charset="0"/>
              <a:buNone/>
            </a:pPr>
            <a:endParaRPr lang="cs-CZ" smtClean="0"/>
          </a:p>
        </p:txBody>
      </p:sp>
      <p:sp>
        <p:nvSpPr>
          <p:cNvPr id="26628" name="TextovéPole 1"/>
          <p:cNvSpPr txBox="1">
            <a:spLocks noChangeArrowheads="1"/>
          </p:cNvSpPr>
          <p:nvPr/>
        </p:nvSpPr>
        <p:spPr bwMode="auto">
          <a:xfrm>
            <a:off x="395288" y="5876925"/>
            <a:ext cx="208915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solidFill>
                  <a:schemeClr val="bg1"/>
                </a:solidFill>
              </a:rPr>
              <a:t>Obrázek č. 11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Zástupný symbol pro obsah 2"/>
          <p:cNvSpPr>
            <a:spLocks noGrp="1"/>
          </p:cNvSpPr>
          <p:nvPr>
            <p:ph sz="half" idx="1"/>
          </p:nvPr>
        </p:nvSpPr>
        <p:spPr>
          <a:xfrm>
            <a:off x="179388" y="333375"/>
            <a:ext cx="4316412" cy="6191250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cs-CZ" b="1" smtClean="0"/>
              <a:t>Závěrem:</a:t>
            </a:r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r>
              <a:rPr lang="cs-CZ" sz="2400" b="1" smtClean="0"/>
              <a:t>1) K čemu se využívá stupnice tvrdosti?</a:t>
            </a:r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endParaRPr lang="cs-CZ" sz="2400" b="1" smtClean="0"/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r>
              <a:rPr lang="cs-CZ" sz="2400" b="1" smtClean="0"/>
              <a:t>2) Jak se nazývá nejtvrdší přírodní materiál?</a:t>
            </a:r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endParaRPr lang="cs-CZ" sz="2400" b="1" smtClean="0"/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r>
              <a:rPr lang="cs-CZ" sz="2400" b="1" smtClean="0"/>
              <a:t>3) Jmenuj 2 nerosty ze stupnice, které se vyskytují v okolí.</a:t>
            </a:r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endParaRPr lang="cs-CZ" sz="2400" b="1" smtClean="0"/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r>
              <a:rPr lang="cs-CZ" sz="2400" b="1" smtClean="0"/>
              <a:t>4) Můžeme nalezený halit omýt vodou?</a:t>
            </a:r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endParaRPr lang="cs-CZ" sz="2400" b="1" smtClean="0"/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r>
              <a:rPr lang="cs-CZ" sz="2400" b="1" smtClean="0"/>
              <a:t>5) Můžeme vykřesat oheň pomocí fluoritu?</a:t>
            </a:r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endParaRPr lang="cs-CZ" sz="2400" b="1" smtClean="0"/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endParaRPr lang="cs-CZ" sz="2400" b="1" smtClean="0"/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endParaRPr lang="cs-CZ" sz="2400" b="1" smtClean="0"/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endParaRPr lang="cs-CZ" sz="2400" b="1" smtClean="0"/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endParaRPr lang="cs-CZ" sz="2400" b="1" smtClean="0"/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endParaRPr lang="cs-CZ" sz="2400" b="1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60350"/>
            <a:ext cx="4316413" cy="6264275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  <a:defRPr/>
            </a:pPr>
            <a:endParaRPr lang="cs-CZ" dirty="0" smtClean="0"/>
          </a:p>
          <a:p>
            <a:pPr marL="0" indent="0" eaLnBrk="1" hangingPunct="1">
              <a:spcBef>
                <a:spcPts val="0"/>
              </a:spcBef>
              <a:buFont typeface="Arial" charset="0"/>
              <a:buNone/>
              <a:defRPr/>
            </a:pPr>
            <a:endParaRPr lang="cs-CZ" sz="2400" b="1" dirty="0" smtClean="0">
              <a:solidFill>
                <a:srgbClr val="002060"/>
              </a:solidFill>
            </a:endParaRPr>
          </a:p>
          <a:p>
            <a:pPr marL="0" indent="0" eaLnBrk="1" hangingPunct="1">
              <a:spcBef>
                <a:spcPts val="0"/>
              </a:spcBef>
              <a:buFont typeface="Arial" charset="0"/>
              <a:buNone/>
              <a:defRPr/>
            </a:pPr>
            <a:r>
              <a:rPr lang="cs-CZ" sz="2400" b="1" dirty="0" smtClean="0">
                <a:solidFill>
                  <a:srgbClr val="002060"/>
                </a:solidFill>
              </a:rPr>
              <a:t>- k porovnání vlastností nerostů</a:t>
            </a:r>
          </a:p>
          <a:p>
            <a:pPr marL="0" indent="0" eaLnBrk="1" hangingPunct="1">
              <a:spcBef>
                <a:spcPts val="0"/>
              </a:spcBef>
              <a:buFont typeface="Arial" charset="0"/>
              <a:buNone/>
              <a:defRPr/>
            </a:pPr>
            <a:r>
              <a:rPr lang="cs-CZ" sz="2400" b="1" dirty="0" smtClean="0">
                <a:solidFill>
                  <a:srgbClr val="002060"/>
                </a:solidFill>
              </a:rPr>
              <a:t>                                                                  </a:t>
            </a:r>
          </a:p>
          <a:p>
            <a:pPr marL="0" indent="0" eaLnBrk="1" hangingPunct="1">
              <a:spcBef>
                <a:spcPts val="0"/>
              </a:spcBef>
              <a:buFont typeface="Arial" charset="0"/>
              <a:buNone/>
              <a:defRPr/>
            </a:pPr>
            <a:endParaRPr lang="cs-CZ" sz="2400" b="1" dirty="0" smtClean="0">
              <a:solidFill>
                <a:srgbClr val="002060"/>
              </a:solidFill>
            </a:endParaRPr>
          </a:p>
          <a:p>
            <a:pPr marL="0" indent="0" eaLnBrk="1" hangingPunct="1">
              <a:spcBef>
                <a:spcPts val="0"/>
              </a:spcBef>
              <a:buFont typeface="Arial" charset="0"/>
              <a:buNone/>
              <a:defRPr/>
            </a:pPr>
            <a:r>
              <a:rPr lang="cs-CZ" sz="2400" b="1" dirty="0" smtClean="0">
                <a:solidFill>
                  <a:srgbClr val="002060"/>
                </a:solidFill>
              </a:rPr>
              <a:t>- diamant</a:t>
            </a:r>
            <a:endParaRPr lang="cs-CZ" sz="2400" b="1" dirty="0">
              <a:solidFill>
                <a:srgbClr val="002060"/>
              </a:solidFill>
            </a:endParaRPr>
          </a:p>
          <a:p>
            <a:pPr marL="0" indent="0" eaLnBrk="1" hangingPunct="1">
              <a:spcBef>
                <a:spcPts val="0"/>
              </a:spcBef>
              <a:buFont typeface="Arial" charset="0"/>
              <a:buNone/>
              <a:defRPr/>
            </a:pPr>
            <a:endParaRPr lang="cs-CZ" sz="2400" b="1" dirty="0" smtClean="0">
              <a:solidFill>
                <a:srgbClr val="002060"/>
              </a:solidFill>
            </a:endParaRPr>
          </a:p>
          <a:p>
            <a:pPr marL="0" indent="0" eaLnBrk="1" hangingPunct="1">
              <a:spcBef>
                <a:spcPts val="0"/>
              </a:spcBef>
              <a:buFont typeface="Arial" charset="0"/>
              <a:buNone/>
              <a:defRPr/>
            </a:pPr>
            <a:endParaRPr lang="cs-CZ" sz="2400" b="1" dirty="0" smtClean="0">
              <a:solidFill>
                <a:srgbClr val="002060"/>
              </a:solidFill>
            </a:endParaRPr>
          </a:p>
          <a:p>
            <a:pPr marL="0" indent="0" eaLnBrk="1" hangingPunct="1">
              <a:spcBef>
                <a:spcPts val="0"/>
              </a:spcBef>
              <a:buFont typeface="Arial" charset="0"/>
              <a:buNone/>
              <a:defRPr/>
            </a:pPr>
            <a:r>
              <a:rPr lang="cs-CZ" sz="2400" b="1" dirty="0" smtClean="0">
                <a:solidFill>
                  <a:srgbClr val="002060"/>
                </a:solidFill>
              </a:rPr>
              <a:t>- křemen, živec, korund, apatit</a:t>
            </a:r>
            <a:endParaRPr lang="cs-CZ" sz="2400" b="1" dirty="0">
              <a:solidFill>
                <a:srgbClr val="002060"/>
              </a:solidFill>
            </a:endParaRPr>
          </a:p>
          <a:p>
            <a:pPr marL="0" indent="0" eaLnBrk="1" hangingPunct="1">
              <a:spcBef>
                <a:spcPts val="0"/>
              </a:spcBef>
              <a:buFont typeface="Arial" charset="0"/>
              <a:buNone/>
              <a:defRPr/>
            </a:pPr>
            <a:endParaRPr lang="cs-CZ" sz="2400" b="1" dirty="0" smtClean="0">
              <a:solidFill>
                <a:srgbClr val="002060"/>
              </a:solidFill>
            </a:endParaRPr>
          </a:p>
          <a:p>
            <a:pPr marL="0" indent="0" eaLnBrk="1" hangingPunct="1">
              <a:spcBef>
                <a:spcPts val="0"/>
              </a:spcBef>
              <a:buFont typeface="Arial" charset="0"/>
              <a:buNone/>
              <a:defRPr/>
            </a:pPr>
            <a:endParaRPr lang="cs-CZ" sz="2400" b="1" dirty="0" smtClean="0">
              <a:solidFill>
                <a:srgbClr val="002060"/>
              </a:solidFill>
            </a:endParaRPr>
          </a:p>
          <a:p>
            <a:pPr marL="0" indent="0" eaLnBrk="1" hangingPunct="1">
              <a:spcBef>
                <a:spcPts val="0"/>
              </a:spcBef>
              <a:buFont typeface="Arial" charset="0"/>
              <a:buNone/>
              <a:defRPr/>
            </a:pPr>
            <a:r>
              <a:rPr lang="cs-CZ" sz="2400" b="1" dirty="0" smtClean="0">
                <a:solidFill>
                  <a:srgbClr val="002060"/>
                </a:solidFill>
              </a:rPr>
              <a:t>- nemůžeme, rozpustil by se</a:t>
            </a:r>
            <a:endParaRPr lang="cs-CZ" sz="2400" b="1" dirty="0">
              <a:solidFill>
                <a:srgbClr val="002060"/>
              </a:solidFill>
            </a:endParaRPr>
          </a:p>
          <a:p>
            <a:pPr eaLnBrk="1" hangingPunct="1">
              <a:spcBef>
                <a:spcPts val="0"/>
              </a:spcBef>
              <a:buFontTx/>
              <a:buChar char="-"/>
              <a:defRPr/>
            </a:pPr>
            <a:endParaRPr lang="cs-CZ" sz="2400" b="1" dirty="0" smtClean="0">
              <a:solidFill>
                <a:srgbClr val="002060"/>
              </a:solidFill>
            </a:endParaRPr>
          </a:p>
          <a:p>
            <a:pPr marL="0" indent="0" eaLnBrk="1" hangingPunct="1">
              <a:spcBef>
                <a:spcPts val="0"/>
              </a:spcBef>
              <a:buFont typeface="Arial" charset="0"/>
              <a:buNone/>
              <a:defRPr/>
            </a:pPr>
            <a:r>
              <a:rPr lang="cs-CZ" sz="2400" b="1" dirty="0" smtClean="0">
                <a:solidFill>
                  <a:srgbClr val="002060"/>
                </a:solidFill>
              </a:rPr>
              <a:t>- nemůžeme, až nerosty od tvrdosti 6</a:t>
            </a:r>
            <a:endParaRPr lang="cs-CZ" sz="24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5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5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75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75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750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Nadpis 1"/>
          <p:cNvSpPr>
            <a:spLocks noGrp="1"/>
          </p:cNvSpPr>
          <p:nvPr>
            <p:ph type="ctrTitle"/>
          </p:nvPr>
        </p:nvSpPr>
        <p:spPr>
          <a:xfrm>
            <a:off x="685800" y="404664"/>
            <a:ext cx="7772400" cy="6048672"/>
          </a:xfrm>
        </p:spPr>
        <p:txBody>
          <a:bodyPr/>
          <a:lstStyle/>
          <a:p>
            <a:pPr algn="l" eaLnBrk="1" hangingPunct="1"/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/>
              <a:t/>
            </a:r>
            <a:br>
              <a:rPr lang="cs-CZ" sz="2400" b="1" dirty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/>
              <a:t/>
            </a:r>
            <a:br>
              <a:rPr lang="cs-CZ" sz="2400" b="1" dirty="0"/>
            </a:br>
            <a:r>
              <a:rPr lang="cs-CZ" sz="2400" b="1" dirty="0" smtClean="0"/>
              <a:t>Zdroje informací, snímků, citací</a:t>
            </a:r>
            <a:r>
              <a:rPr lang="cs-CZ" sz="1200" b="1" dirty="0" smtClean="0"/>
              <a:t/>
            </a:r>
            <a:br>
              <a:rPr lang="cs-CZ" sz="1200" b="1" dirty="0" smtClean="0"/>
            </a:br>
            <a:r>
              <a:rPr lang="cs-CZ" sz="1200" b="1" dirty="0" smtClean="0"/>
              <a:t/>
            </a:r>
            <a:br>
              <a:rPr lang="cs-CZ" sz="1200" b="1" dirty="0" smtClean="0"/>
            </a:br>
            <a:r>
              <a:rPr lang="cs-CZ" sz="1200" b="1" dirty="0" smtClean="0"/>
              <a:t>Obrázek č. 1</a:t>
            </a:r>
            <a:r>
              <a:rPr lang="cs-CZ" sz="1200" b="1" dirty="0"/>
              <a:t>, [cit. </a:t>
            </a:r>
            <a:r>
              <a:rPr lang="cs-CZ" sz="1200" b="1" dirty="0" smtClean="0"/>
              <a:t>2012-07-27], </a:t>
            </a:r>
            <a:r>
              <a:rPr lang="cs-CZ" sz="1200" b="1" dirty="0"/>
              <a:t>Licence </a:t>
            </a:r>
            <a:r>
              <a:rPr lang="cs-CZ" sz="1200" b="1" dirty="0" smtClean="0"/>
              <a:t>public </a:t>
            </a:r>
            <a:r>
              <a:rPr lang="cs-CZ" sz="1200" b="1" dirty="0" err="1" smtClean="0"/>
              <a:t>domain</a:t>
            </a:r>
            <a:r>
              <a:rPr lang="cs-CZ" sz="1200" b="1" dirty="0" smtClean="0"/>
              <a:t>, Josef </a:t>
            </a:r>
            <a:r>
              <a:rPr lang="cs-CZ" sz="1200" b="1" dirty="0" err="1" smtClean="0"/>
              <a:t>Kriehuber</a:t>
            </a:r>
            <a:r>
              <a:rPr lang="cs-CZ" sz="1200" b="1" dirty="0" smtClean="0"/>
              <a:t>, File:Friedrich Mohs.jpg, </a:t>
            </a:r>
            <a:br>
              <a:rPr lang="cs-CZ" sz="1200" b="1" dirty="0" smtClean="0"/>
            </a:br>
            <a:r>
              <a:rPr lang="cs-CZ" sz="1200" b="1" dirty="0" smtClean="0">
                <a:hlinkClick r:id="rId2"/>
              </a:rPr>
              <a:t>http://commons.wikimedia.org/wiki/File:Friedrich_Mohs.jpg</a:t>
            </a:r>
            <a:r>
              <a:rPr lang="cs-CZ" sz="1200" b="1" dirty="0" smtClean="0"/>
              <a:t/>
            </a:r>
            <a:br>
              <a:rPr lang="cs-CZ" sz="1200" b="1" dirty="0" smtClean="0"/>
            </a:br>
            <a:r>
              <a:rPr lang="en-US" sz="1200" b="1" dirty="0" err="1"/>
              <a:t>Obrázek</a:t>
            </a:r>
            <a:r>
              <a:rPr lang="en-US" sz="1200" b="1" dirty="0"/>
              <a:t> č. 2, [cit. 2012-07-27], </a:t>
            </a:r>
            <a:r>
              <a:rPr lang="en-US" sz="1200" b="1" dirty="0" err="1"/>
              <a:t>Licence</a:t>
            </a:r>
            <a:r>
              <a:rPr lang="en-US" sz="1200" b="1" dirty="0"/>
              <a:t> Creative Commons, </a:t>
            </a:r>
            <a:r>
              <a:rPr lang="en-US" sz="1200" b="1" dirty="0" err="1"/>
              <a:t>Ra'ike</a:t>
            </a:r>
            <a:r>
              <a:rPr lang="en-US" sz="1200" b="1" dirty="0"/>
              <a:t>, File:Talk (Speckstein).JPG</a:t>
            </a:r>
            <a:br>
              <a:rPr lang="en-US" sz="1200" b="1" dirty="0"/>
            </a:br>
            <a:r>
              <a:rPr lang="en-US" sz="1200" b="1" dirty="0">
                <a:hlinkClick r:id="rId3"/>
              </a:rPr>
              <a:t>http://commons.wikimedia.org/wiki/File:Talk_(Speckstein).</a:t>
            </a:r>
            <a:r>
              <a:rPr lang="en-US" sz="1200" b="1" dirty="0" smtClean="0">
                <a:hlinkClick r:id="rId3"/>
              </a:rPr>
              <a:t>JPG?uselang=cs</a:t>
            </a:r>
            <a:r>
              <a:rPr lang="cs-CZ" sz="1200" b="1" dirty="0" smtClean="0"/>
              <a:t/>
            </a:r>
            <a:br>
              <a:rPr lang="cs-CZ" sz="1200" b="1" dirty="0" smtClean="0"/>
            </a:br>
            <a:r>
              <a:rPr lang="cs-CZ" sz="1200" b="1" dirty="0" smtClean="0"/>
              <a:t>Obrázek č. </a:t>
            </a:r>
            <a:r>
              <a:rPr lang="cs-CZ" sz="1200" b="1" dirty="0"/>
              <a:t>3, [cit. 2012-07-27], </a:t>
            </a:r>
            <a:r>
              <a:rPr lang="cs-CZ" sz="1200" b="1" dirty="0" err="1"/>
              <a:t>icence</a:t>
            </a:r>
            <a:r>
              <a:rPr lang="cs-CZ" sz="1200" b="1" dirty="0"/>
              <a:t> </a:t>
            </a:r>
            <a:r>
              <a:rPr lang="cs-CZ" sz="1200" b="1" dirty="0" err="1" smtClean="0"/>
              <a:t>Creative</a:t>
            </a:r>
            <a:r>
              <a:rPr lang="cs-CZ" sz="1200" b="1" dirty="0" smtClean="0"/>
              <a:t> </a:t>
            </a:r>
            <a:r>
              <a:rPr lang="cs-CZ" sz="1200" b="1" dirty="0" err="1" smtClean="0"/>
              <a:t>Commons</a:t>
            </a:r>
            <a:r>
              <a:rPr lang="cs-CZ" sz="1200" b="1" dirty="0" smtClean="0"/>
              <a:t>, </a:t>
            </a:r>
            <a:r>
              <a:rPr lang="cs-CZ" sz="1200" b="1" dirty="0" err="1" smtClean="0"/>
              <a:t>Didier</a:t>
            </a:r>
            <a:r>
              <a:rPr lang="cs-CZ" sz="1200" b="1" dirty="0" smtClean="0"/>
              <a:t> </a:t>
            </a:r>
            <a:r>
              <a:rPr lang="cs-CZ" sz="1200" b="1" dirty="0" err="1" smtClean="0"/>
              <a:t>Descouens</a:t>
            </a:r>
            <a:r>
              <a:rPr lang="cs-CZ" sz="1200" b="1" dirty="0" smtClean="0"/>
              <a:t>, File:Selpologne.jpg</a:t>
            </a:r>
            <a:br>
              <a:rPr lang="cs-CZ" sz="1200" b="1" dirty="0" smtClean="0"/>
            </a:br>
            <a:r>
              <a:rPr lang="cs-CZ" sz="1200" b="1" dirty="0" smtClean="0">
                <a:hlinkClick r:id="rId4"/>
              </a:rPr>
              <a:t>http://commons.wikimedia.org/wiki/File:Selpologne.jpg</a:t>
            </a:r>
            <a:r>
              <a:rPr lang="cs-CZ" sz="1200" b="1" dirty="0" smtClean="0"/>
              <a:t/>
            </a:r>
            <a:br>
              <a:rPr lang="cs-CZ" sz="1200" b="1" dirty="0" smtClean="0"/>
            </a:br>
            <a:r>
              <a:rPr lang="cs-CZ" sz="1200" b="1" dirty="0" smtClean="0"/>
              <a:t>Obrázek </a:t>
            </a:r>
            <a:r>
              <a:rPr lang="cs-CZ" sz="1200" b="1" dirty="0"/>
              <a:t>č. 6, [cit. 2012-07-27], Licence </a:t>
            </a:r>
            <a:r>
              <a:rPr lang="cs-CZ" sz="1200" b="1" dirty="0" err="1" smtClean="0"/>
              <a:t>Creative</a:t>
            </a:r>
            <a:r>
              <a:rPr lang="cs-CZ" sz="1200" b="1" dirty="0" smtClean="0"/>
              <a:t> </a:t>
            </a:r>
            <a:r>
              <a:rPr lang="cs-CZ" sz="1200" b="1" dirty="0" err="1" smtClean="0"/>
              <a:t>Commons</a:t>
            </a:r>
            <a:r>
              <a:rPr lang="cs-CZ" sz="1200" b="1" dirty="0" smtClean="0"/>
              <a:t>, Robert </a:t>
            </a:r>
            <a:r>
              <a:rPr lang="cs-CZ" sz="1200" b="1" dirty="0" err="1" smtClean="0"/>
              <a:t>Lavinsky</a:t>
            </a:r>
            <a:r>
              <a:rPr lang="cs-CZ" sz="1200" b="1" dirty="0" smtClean="0"/>
              <a:t>, iRocks.com ,</a:t>
            </a:r>
            <a:br>
              <a:rPr lang="cs-CZ" sz="1200" b="1" dirty="0" smtClean="0"/>
            </a:br>
            <a:r>
              <a:rPr lang="cs-CZ" sz="1200" b="1" dirty="0" smtClean="0">
                <a:hlinkClick r:id="rId5"/>
              </a:rPr>
              <a:t>http://commons.wikimedia.org/wiki/File:Apatite-%28CaF%29-Orthoclase-253922.jpg</a:t>
            </a:r>
            <a:r>
              <a:rPr lang="cs-CZ" sz="1200" b="1" dirty="0" smtClean="0"/>
              <a:t/>
            </a:r>
            <a:br>
              <a:rPr lang="cs-CZ" sz="1200" b="1" dirty="0" smtClean="0"/>
            </a:br>
            <a:r>
              <a:rPr lang="cs-CZ" sz="1200" b="1" dirty="0" smtClean="0"/>
              <a:t>Obrázek č. </a:t>
            </a:r>
            <a:r>
              <a:rPr lang="cs-CZ" sz="1200" b="1" dirty="0"/>
              <a:t>7, [cit. 2012-07-27], Licence </a:t>
            </a:r>
            <a:r>
              <a:rPr lang="cs-CZ" sz="1200" b="1" dirty="0" err="1" smtClean="0"/>
              <a:t>Creative</a:t>
            </a:r>
            <a:r>
              <a:rPr lang="cs-CZ" sz="1200" b="1" dirty="0" smtClean="0"/>
              <a:t> </a:t>
            </a:r>
            <a:r>
              <a:rPr lang="cs-CZ" sz="1200" b="1" dirty="0" err="1" smtClean="0"/>
              <a:t>Commons</a:t>
            </a:r>
            <a:r>
              <a:rPr lang="cs-CZ" sz="1200" b="1" dirty="0" smtClean="0"/>
              <a:t>, Robert </a:t>
            </a:r>
            <a:r>
              <a:rPr lang="cs-CZ" sz="1200" b="1" dirty="0" err="1" smtClean="0"/>
              <a:t>Lavinsky</a:t>
            </a:r>
            <a:r>
              <a:rPr lang="cs-CZ" sz="1200" b="1" dirty="0" smtClean="0"/>
              <a:t>, iRocks.com , File:Albite-182763.jpg</a:t>
            </a:r>
            <a:br>
              <a:rPr lang="cs-CZ" sz="1200" b="1" dirty="0" smtClean="0"/>
            </a:br>
            <a:r>
              <a:rPr lang="cs-CZ" sz="1200" b="1" dirty="0" smtClean="0">
                <a:hlinkClick r:id="rId6"/>
              </a:rPr>
              <a:t>http://commons.wikimedia.org/wiki/File:Albite-182763.jpg?uselang=cs</a:t>
            </a:r>
            <a:r>
              <a:rPr lang="cs-CZ" sz="1200" b="1" dirty="0" smtClean="0"/>
              <a:t/>
            </a:r>
            <a:br>
              <a:rPr lang="cs-CZ" sz="1200" b="1" dirty="0" smtClean="0"/>
            </a:br>
            <a:r>
              <a:rPr lang="en-US" sz="1200" b="1" dirty="0" err="1"/>
              <a:t>Obrázek</a:t>
            </a:r>
            <a:r>
              <a:rPr lang="en-US" sz="1200" b="1" dirty="0"/>
              <a:t> č. 9, [cit. 2012-07-27], </a:t>
            </a:r>
            <a:r>
              <a:rPr lang="cs-CZ" sz="1200" b="1" dirty="0" smtClean="0"/>
              <a:t>L</a:t>
            </a:r>
            <a:r>
              <a:rPr lang="en-US" sz="1200" b="1" dirty="0" err="1" smtClean="0"/>
              <a:t>licence</a:t>
            </a:r>
            <a:r>
              <a:rPr lang="en-US" sz="1200" b="1" dirty="0" smtClean="0"/>
              <a:t> </a:t>
            </a:r>
            <a:r>
              <a:rPr lang="en-US" sz="1200" b="1" dirty="0"/>
              <a:t>Creative Commons, Robert </a:t>
            </a:r>
            <a:r>
              <a:rPr lang="en-US" sz="1200" b="1" dirty="0" err="1"/>
              <a:t>Lavinsky</a:t>
            </a:r>
            <a:r>
              <a:rPr lang="en-US" sz="1200" b="1" dirty="0"/>
              <a:t>, iRocks.com ,</a:t>
            </a:r>
            <a:br>
              <a:rPr lang="en-US" sz="1200" b="1" dirty="0"/>
            </a:br>
            <a:r>
              <a:rPr lang="en-US" sz="1200" b="1" dirty="0">
                <a:hlinkClick r:id="rId7"/>
              </a:rPr>
              <a:t>http://</a:t>
            </a:r>
            <a:r>
              <a:rPr lang="en-US" sz="1200" b="1" dirty="0" smtClean="0">
                <a:hlinkClick r:id="rId7"/>
              </a:rPr>
              <a:t>commons.wikimedia.org/wiki/File:Topaz-27dc.jpg</a:t>
            </a:r>
            <a:r>
              <a:rPr lang="cs-CZ" sz="1200" b="1" dirty="0" smtClean="0"/>
              <a:t/>
            </a:r>
            <a:br>
              <a:rPr lang="cs-CZ" sz="1200" b="1" dirty="0" smtClean="0"/>
            </a:br>
            <a:r>
              <a:rPr lang="cs-CZ" sz="1200" b="1" dirty="0" smtClean="0"/>
              <a:t>Obrázek </a:t>
            </a:r>
            <a:r>
              <a:rPr lang="cs-CZ" sz="1200" b="1" dirty="0"/>
              <a:t>č. </a:t>
            </a:r>
            <a:r>
              <a:rPr lang="cs-CZ" sz="1200" b="1" dirty="0" smtClean="0"/>
              <a:t>10, </a:t>
            </a:r>
            <a:r>
              <a:rPr lang="cs-CZ" sz="1200" b="1" dirty="0"/>
              <a:t>[cit. 2012-07-27], Licence </a:t>
            </a:r>
            <a:r>
              <a:rPr lang="cs-CZ" sz="1200" b="1" dirty="0" err="1" smtClean="0"/>
              <a:t>Creative</a:t>
            </a:r>
            <a:r>
              <a:rPr lang="cs-CZ" sz="1200" b="1" dirty="0" smtClean="0"/>
              <a:t> </a:t>
            </a:r>
            <a:r>
              <a:rPr lang="cs-CZ" sz="1200" b="1" dirty="0" err="1" smtClean="0"/>
              <a:t>Commons</a:t>
            </a:r>
            <a:r>
              <a:rPr lang="cs-CZ" sz="1200" b="1" dirty="0" smtClean="0"/>
              <a:t>, Lech </a:t>
            </a:r>
            <a:r>
              <a:rPr lang="cs-CZ" sz="1200" b="1" dirty="0" err="1" smtClean="0"/>
              <a:t>Darski</a:t>
            </a:r>
            <a:r>
              <a:rPr lang="cs-CZ" sz="1200" b="1" dirty="0" smtClean="0"/>
              <a:t>, File:Korund (</a:t>
            </a:r>
            <a:r>
              <a:rPr lang="cs-CZ" sz="1200" b="1" dirty="0" err="1" smtClean="0"/>
              <a:t>szafir</a:t>
            </a:r>
            <a:r>
              <a:rPr lang="cs-CZ" sz="1200" b="1" dirty="0" smtClean="0"/>
              <a:t>), </a:t>
            </a:r>
            <a:r>
              <a:rPr lang="cs-CZ" sz="1200" b="1" dirty="0" err="1" smtClean="0"/>
              <a:t>bliźniaki</a:t>
            </a:r>
            <a:r>
              <a:rPr lang="cs-CZ" sz="1200" b="1" dirty="0" smtClean="0"/>
              <a:t> - </a:t>
            </a:r>
            <a:r>
              <a:rPr lang="cs-CZ" sz="1200" b="1" dirty="0" err="1" smtClean="0"/>
              <a:t>Ratnapura</a:t>
            </a:r>
            <a:r>
              <a:rPr lang="cs-CZ" sz="1200" b="1" dirty="0" smtClean="0"/>
              <a:t>, </a:t>
            </a:r>
            <a:r>
              <a:rPr lang="cs-CZ" sz="1200" b="1" dirty="0" err="1" smtClean="0"/>
              <a:t>Sri</a:t>
            </a:r>
            <a:r>
              <a:rPr lang="cs-CZ" sz="1200" b="1" dirty="0" smtClean="0"/>
              <a:t> Lanka..</a:t>
            </a:r>
            <a:r>
              <a:rPr lang="cs-CZ" sz="1200" b="1" dirty="0" err="1" smtClean="0"/>
              <a:t>jpg</a:t>
            </a:r>
            <a:r>
              <a:rPr lang="cs-CZ" sz="1200" b="1" dirty="0" smtClean="0"/>
              <a:t/>
            </a:r>
            <a:br>
              <a:rPr lang="cs-CZ" sz="1200" b="1" dirty="0" smtClean="0"/>
            </a:br>
            <a:r>
              <a:rPr lang="cs-CZ" sz="1200" b="1" dirty="0" smtClean="0">
                <a:hlinkClick r:id="rId8"/>
              </a:rPr>
              <a:t>http://commons.wikimedia.org/wiki/</a:t>
            </a:r>
            <a:r>
              <a:rPr lang="cs-CZ" sz="1200" b="1" dirty="0" err="1" smtClean="0">
                <a:hlinkClick r:id="rId8"/>
              </a:rPr>
              <a:t>File:Korund</a:t>
            </a:r>
            <a:r>
              <a:rPr lang="cs-CZ" sz="1200" b="1" dirty="0" smtClean="0">
                <a:hlinkClick r:id="rId8"/>
              </a:rPr>
              <a:t>_(</a:t>
            </a:r>
            <a:r>
              <a:rPr lang="cs-CZ" sz="1200" b="1" dirty="0" err="1" smtClean="0">
                <a:hlinkClick r:id="rId8"/>
              </a:rPr>
              <a:t>szafir</a:t>
            </a:r>
            <a:r>
              <a:rPr lang="cs-CZ" sz="1200" b="1" dirty="0" smtClean="0">
                <a:hlinkClick r:id="rId8"/>
              </a:rPr>
              <a:t>),_bli%C5%BAniaki_-_Ratnapura,_Sri_Lanka..jpg</a:t>
            </a:r>
            <a:r>
              <a:rPr lang="cs-CZ" sz="1200" b="1" dirty="0" smtClean="0"/>
              <a:t/>
            </a:r>
            <a:br>
              <a:rPr lang="cs-CZ" sz="1200" b="1" dirty="0" smtClean="0"/>
            </a:br>
            <a:r>
              <a:rPr lang="cs-CZ" sz="1200" b="1" dirty="0" smtClean="0"/>
              <a:t/>
            </a:r>
            <a:br>
              <a:rPr lang="cs-CZ" sz="1200" b="1" dirty="0" smtClean="0"/>
            </a:br>
            <a:r>
              <a:rPr lang="cs-CZ" sz="1200" b="1" dirty="0" smtClean="0"/>
              <a:t>Obrázek č. 4, č. 5, č. 8,  č. 11, autor Josef </a:t>
            </a:r>
            <a:r>
              <a:rPr lang="cs-CZ" sz="1200" b="1" dirty="0" err="1" smtClean="0"/>
              <a:t>Himl</a:t>
            </a:r>
            <a:r>
              <a:rPr lang="cs-CZ" sz="1200" b="1" dirty="0" smtClean="0"/>
              <a:t>, ZŠ a MŠ Sepekov</a:t>
            </a:r>
            <a:br>
              <a:rPr lang="cs-CZ" sz="1200" b="1" dirty="0" smtClean="0"/>
            </a:br>
            <a:r>
              <a:rPr lang="cs-CZ" sz="1200" b="1" dirty="0" smtClean="0"/>
              <a:t/>
            </a:r>
            <a:br>
              <a:rPr lang="cs-CZ" sz="1200" b="1" dirty="0" smtClean="0"/>
            </a:br>
            <a:r>
              <a:rPr lang="cs-CZ" sz="1200" b="1" dirty="0" smtClean="0"/>
              <a:t/>
            </a:r>
            <a:br>
              <a:rPr lang="cs-CZ" sz="1200" b="1" dirty="0" smtClean="0"/>
            </a:br>
            <a:r>
              <a:rPr lang="cs-CZ" sz="1200" b="1" dirty="0" smtClean="0"/>
              <a:t/>
            </a:r>
            <a:br>
              <a:rPr lang="cs-CZ" sz="1200" b="1" dirty="0" smtClean="0"/>
            </a:br>
            <a:r>
              <a:rPr lang="cs-CZ" sz="1200" b="1" dirty="0"/>
              <a:t/>
            </a:r>
            <a:br>
              <a:rPr lang="cs-CZ" sz="1200" b="1" dirty="0"/>
            </a:br>
            <a:r>
              <a:rPr lang="cs-CZ" sz="1200" b="1" dirty="0" smtClean="0"/>
              <a:t/>
            </a:r>
            <a:br>
              <a:rPr lang="cs-CZ" sz="1200" b="1" dirty="0" smtClean="0"/>
            </a:br>
            <a:r>
              <a:rPr lang="cs-CZ" sz="1200" b="1" dirty="0"/>
              <a:t/>
            </a:r>
            <a:br>
              <a:rPr lang="cs-CZ" sz="1200" b="1" dirty="0"/>
            </a:br>
            <a:r>
              <a:rPr lang="cs-CZ" sz="1200" b="1" dirty="0" smtClean="0"/>
              <a:t/>
            </a:r>
            <a:br>
              <a:rPr lang="cs-CZ" sz="1200" b="1" dirty="0" smtClean="0"/>
            </a:br>
            <a:r>
              <a:rPr lang="cs-CZ" sz="1200" b="1" dirty="0"/>
              <a:t/>
            </a:r>
            <a:br>
              <a:rPr lang="cs-CZ" sz="1200" b="1" dirty="0"/>
            </a:br>
            <a:r>
              <a:rPr lang="cs-CZ" sz="1200" b="1" dirty="0" smtClean="0"/>
              <a:t/>
            </a:r>
            <a:br>
              <a:rPr lang="cs-CZ" sz="1200" b="1" dirty="0" smtClean="0"/>
            </a:br>
            <a:r>
              <a:rPr lang="cs-CZ" sz="1200" b="1" dirty="0"/>
              <a:t/>
            </a:r>
            <a:br>
              <a:rPr lang="cs-CZ" sz="1200" b="1" dirty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1200" b="1" dirty="0" smtClean="0"/>
              <a:t/>
            </a:r>
            <a:br>
              <a:rPr lang="cs-CZ" sz="1200" b="1" dirty="0" smtClean="0"/>
            </a:br>
            <a:endParaRPr lang="cs-CZ" sz="1200" dirty="0" smtClean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K O N E C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57952618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Základní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448</TotalTime>
  <Words>593</Words>
  <Application>Microsoft Office PowerPoint</Application>
  <PresentationFormat>Předvádění na obrazovce (4:3)</PresentationFormat>
  <Paragraphs>248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19</vt:i4>
      </vt:variant>
    </vt:vector>
  </HeadingPairs>
  <TitlesOfParts>
    <vt:vector size="21" baseType="lpstr">
      <vt:lpstr>Motiv systému Office</vt:lpstr>
      <vt:lpstr>1_Motiv systému Office</vt:lpstr>
      <vt:lpstr>Prezentace aplikace PowerPoint</vt:lpstr>
      <vt:lpstr>Prezentace aplikace PowerPoint</vt:lpstr>
      <vt:lpstr>Přírodopis 9. třída MINERALOGIE </vt:lpstr>
      <vt:lpstr>Stupnice tvrdosti:</vt:lpstr>
      <vt:lpstr>Prezentace aplikace PowerPoint</vt:lpstr>
      <vt:lpstr>Prezentace aplikace PowerPoint</vt:lpstr>
      <vt:lpstr>1. Mastek</vt:lpstr>
      <vt:lpstr>2. Halit (sůl kamenná)</vt:lpstr>
      <vt:lpstr>3. Kalcit</vt:lpstr>
      <vt:lpstr>4. Fluorit</vt:lpstr>
      <vt:lpstr>5. Apatit</vt:lpstr>
      <vt:lpstr>6. Živec</vt:lpstr>
      <vt:lpstr>7. Křemen</vt:lpstr>
      <vt:lpstr>8. Topaz</vt:lpstr>
      <vt:lpstr>9. Korund</vt:lpstr>
      <vt:lpstr>10. Diamant</vt:lpstr>
      <vt:lpstr>Prezentace aplikace PowerPoint</vt:lpstr>
      <vt:lpstr>    Zdroje informací, snímků, citací  Obrázek č. 1, [cit. 2012-07-27], Licence public domain, Josef Kriehuber, File:Friedrich Mohs.jpg,  http://commons.wikimedia.org/wiki/File:Friedrich_Mohs.jpg Obrázek č. 2, [cit. 2012-07-27], Licence Creative Commons, Ra'ike, File:Talk (Speckstein).JPG http://commons.wikimedia.org/wiki/File:Talk_(Speckstein).JPG?uselang=cs Obrázek č. 3, [cit. 2012-07-27], icence Creative Commons, Didier Descouens, File:Selpologne.jpg http://commons.wikimedia.org/wiki/File:Selpologne.jpg Obrázek č. 6, [cit. 2012-07-27], Licence Creative Commons, Robert Lavinsky, iRocks.com , http://commons.wikimedia.org/wiki/File:Apatite-%28CaF%29-Orthoclase-253922.jpg Obrázek č. 7, [cit. 2012-07-27], Licence Creative Commons, Robert Lavinsky, iRocks.com , File:Albite-182763.jpg http://commons.wikimedia.org/wiki/File:Albite-182763.jpg?uselang=cs Obrázek č. 9, [cit. 2012-07-27], Llicence Creative Commons, Robert Lavinsky, iRocks.com , http://commons.wikimedia.org/wiki/File:Topaz-27dc.jpg Obrázek č. 10, [cit. 2012-07-27], Licence Creative Commons, Lech Darski, File:Korund (szafir), bliźniaki - Ratnapura, Sri Lanka..jpg http://commons.wikimedia.org/wiki/File:Korund_(szafir),_bli%C5%BAniaki_-_Ratnapura,_Sri_Lanka..jpg  Obrázek č. 4, č. 5, č. 8,  č. 11, autor Josef Himl, ZŠ a MŠ Sepekov              </vt:lpstr>
      <vt:lpstr>K O N E C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Pepa</dc:creator>
  <cp:lastModifiedBy>Pepa</cp:lastModifiedBy>
  <cp:revision>48</cp:revision>
  <dcterms:created xsi:type="dcterms:W3CDTF">2013-11-06T17:59:25Z</dcterms:created>
  <dcterms:modified xsi:type="dcterms:W3CDTF">2015-03-12T19:52:39Z</dcterms:modified>
</cp:coreProperties>
</file>