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6" r:id="rId2"/>
    <p:sldId id="287" r:id="rId3"/>
    <p:sldId id="257" r:id="rId4"/>
    <p:sldId id="258" r:id="rId5"/>
    <p:sldId id="263" r:id="rId6"/>
    <p:sldId id="275" r:id="rId7"/>
    <p:sldId id="277" r:id="rId8"/>
    <p:sldId id="278" r:id="rId9"/>
    <p:sldId id="271" r:id="rId10"/>
    <p:sldId id="276" r:id="rId11"/>
    <p:sldId id="279" r:id="rId12"/>
    <p:sldId id="270" r:id="rId13"/>
    <p:sldId id="280" r:id="rId14"/>
    <p:sldId id="281" r:id="rId15"/>
    <p:sldId id="269" r:id="rId16"/>
    <p:sldId id="282" r:id="rId17"/>
    <p:sldId id="283" r:id="rId18"/>
    <p:sldId id="261" r:id="rId19"/>
    <p:sldId id="260" r:id="rId20"/>
    <p:sldId id="284" r:id="rId21"/>
    <p:sldId id="285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82" autoAdjust="0"/>
    <p:restoredTop sz="94660"/>
  </p:normalViewPr>
  <p:slideViewPr>
    <p:cSldViewPr>
      <p:cViewPr varScale="1">
        <p:scale>
          <a:sx n="81" d="100"/>
          <a:sy n="81" d="100"/>
        </p:scale>
        <p:origin x="-55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446763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30499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78707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9821134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882257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1713610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774265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4675538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0425559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11637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9229463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12.3.2015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7322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Malachit_hg.jpg" TargetMode="External"/><Relationship Id="rId13" Type="http://schemas.openxmlformats.org/officeDocument/2006/relationships/hyperlink" Target="http://commons.wikimedia.org/wiki/File:Azurite-MA1277730072.jpg" TargetMode="External"/><Relationship Id="rId3" Type="http://schemas.openxmlformats.org/officeDocument/2006/relationships/hyperlink" Target="http://commons.wikimedia.org/wiki/File:Calcit1000108.JPG" TargetMode="External"/><Relationship Id="rId7" Type="http://schemas.openxmlformats.org/officeDocument/2006/relationships/hyperlink" Target="http://commons.wikimedia.org/wiki/File:Aragonite-131580.jpg" TargetMode="External"/><Relationship Id="rId12" Type="http://schemas.openxmlformats.org/officeDocument/2006/relationships/hyperlink" Target="http://commons.wikimedia.org/wiki/File:Azurite,_malachite_(Maroc)_.jpg" TargetMode="External"/><Relationship Id="rId2" Type="http://schemas.openxmlformats.org/officeDocument/2006/relationships/hyperlink" Target="http://commons.wikimedia.org/wiki/File:Calcite_Elmwood_sur_sphal%C3%A9rite_(USA)_3_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Aragonite-251193.jpg" TargetMode="External"/><Relationship Id="rId11" Type="http://schemas.openxmlformats.org/officeDocument/2006/relationships/hyperlink" Target="http://commons.wikimedia.org/wiki/File:Azurite_et_malachite_4(Maroc).jpg" TargetMode="External"/><Relationship Id="rId5" Type="http://schemas.openxmlformats.org/officeDocument/2006/relationships/hyperlink" Target="http://commons.wikimedia.org/wiki/File:Aragonit_S%C5%82awniowice.jpg" TargetMode="External"/><Relationship Id="rId10" Type="http://schemas.openxmlformats.org/officeDocument/2006/relationships/hyperlink" Target="http://commons.wikimedia.org/wiki/File:Malachite-Dolomite-139569.jpg" TargetMode="External"/><Relationship Id="rId4" Type="http://schemas.openxmlformats.org/officeDocument/2006/relationships/hyperlink" Target="http://commons.wikimedia.org/wiki/File:Calcite-173520.jpg" TargetMode="External"/><Relationship Id="rId9" Type="http://schemas.openxmlformats.org/officeDocument/2006/relationships/hyperlink" Target="http://commons.wikimedia.org/wiki/File:Malachite-azmex10b.jpg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commons.wikimedia.org/wiki/File:Azurite-131561.jpg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Tabulk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1423947"/>
              </p:ext>
            </p:extLst>
          </p:nvPr>
        </p:nvGraphicFramePr>
        <p:xfrm>
          <a:off x="1716694" y="1600200"/>
          <a:ext cx="5710612" cy="4525962"/>
        </p:xfrm>
        <a:graphic>
          <a:graphicData uri="http://schemas.openxmlformats.org/drawingml/2006/table">
            <a:tbl>
              <a:tblPr firstRow="1" firstCol="1" bandRow="1"/>
              <a:tblGrid>
                <a:gridCol w="2855306"/>
                <a:gridCol w="2855306"/>
              </a:tblGrid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školy: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Základní škola a Mateřská škola Sepekov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Mgr. Alena Himlová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VY_32_INOVACE_186_Geologie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Vzdělávací oblast: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Člověk a příroda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CZ.1.07/1.4.00/21.2046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a název klíčové aktivity: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III/2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Inovace a zkvalitnění výuky prostřednictvím </a:t>
                      </a: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ICT.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Období vytvoření DUM: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Září 2012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8" name="Rectangle 19"/>
          <p:cNvSpPr>
            <a:spLocks noChangeArrowheads="1"/>
          </p:cNvSpPr>
          <p:nvPr/>
        </p:nvSpPr>
        <p:spPr bwMode="auto">
          <a:xfrm>
            <a:off x="1716088" y="1600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pic>
        <p:nvPicPr>
          <p:cNvPr id="1042" name="Obrázek 1" descr="Logolink_horizontal_zaklad_RG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5805" y="180975"/>
            <a:ext cx="5753100" cy="141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20"/>
          <p:cNvSpPr>
            <a:spLocks noChangeArrowheads="1"/>
          </p:cNvSpPr>
          <p:nvPr/>
        </p:nvSpPr>
        <p:spPr bwMode="auto">
          <a:xfrm>
            <a:off x="1716088" y="34766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altLang="cs-CZ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803494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7159077"/>
              </p:ext>
            </p:extLst>
          </p:nvPr>
        </p:nvGraphicFramePr>
        <p:xfrm>
          <a:off x="1647190" y="2043779"/>
          <a:ext cx="5849620" cy="3638804"/>
        </p:xfrm>
        <a:graphic>
          <a:graphicData uri="http://schemas.openxmlformats.org/drawingml/2006/table">
            <a:tbl>
              <a:tblPr firstRow="1" firstCol="1" bandRow="1"/>
              <a:tblGrid>
                <a:gridCol w="2924810"/>
                <a:gridCol w="2924810"/>
              </a:tblGrid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Chemické složení Země - uhličitany, nejběžnější uhličitany zemské kůry, jejich  vznik, rozšíření a význam.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Jazyk: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Český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Očekávaný výstup: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Základní </a:t>
                      </a: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znalosti o výskytu a významu uhličitanů.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9.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 učebního materiálu: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Prezentace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647825" y="20431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altLang="cs-CZ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9" name="Obrázek 2" descr="Logolink_horizontal_zaklad_RG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656" y="596369"/>
            <a:ext cx="5864671" cy="141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647825" y="39195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altLang="cs-CZ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94501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79296" cy="1210146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atin typeface="+mn-lt"/>
              </a:rPr>
              <a:t>Přírodopis 9. třída</a:t>
            </a:r>
            <a:br>
              <a:rPr lang="cs-CZ" b="1" dirty="0" smtClean="0">
                <a:latin typeface="+mn-lt"/>
              </a:rPr>
            </a:br>
            <a:r>
              <a:rPr lang="cs-CZ" b="1" dirty="0" smtClean="0">
                <a:latin typeface="+mn-lt"/>
              </a:rPr>
              <a:t>MINERALOGIE </a:t>
            </a:r>
            <a:endParaRPr lang="cs-CZ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6000" b="1" dirty="0"/>
              <a:t>MINERÁLY - PŘEHLED</a:t>
            </a:r>
            <a:endParaRPr lang="cs-CZ" sz="6000" b="1" dirty="0" smtClean="0"/>
          </a:p>
          <a:p>
            <a:pPr marL="0" indent="0" algn="ctr">
              <a:buNone/>
            </a:pPr>
            <a:r>
              <a:rPr lang="cs-CZ" sz="6000" b="1" dirty="0" smtClean="0"/>
              <a:t>„UHLIČITANY“</a:t>
            </a:r>
          </a:p>
          <a:p>
            <a:pPr marL="0" indent="0" algn="ctr">
              <a:buNone/>
            </a:pPr>
            <a:endParaRPr lang="cs-CZ" sz="6000" b="1" dirty="0"/>
          </a:p>
          <a:p>
            <a:pPr marL="0" indent="0" algn="ctr">
              <a:buNone/>
            </a:pPr>
            <a:endParaRPr lang="cs-CZ" sz="1400" b="1" dirty="0" smtClean="0"/>
          </a:p>
          <a:p>
            <a:pPr marL="0" indent="0" algn="ctr">
              <a:buNone/>
            </a:pPr>
            <a:endParaRPr lang="cs-CZ" sz="1400" b="1" dirty="0"/>
          </a:p>
          <a:p>
            <a:pPr marL="0" indent="0" algn="ctr">
              <a:buNone/>
            </a:pPr>
            <a:r>
              <a:rPr lang="cs-CZ" sz="2000" b="1" dirty="0" smtClean="0"/>
              <a:t>Základní škola a Mateřská škola Sepekov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204129022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/>
              <a:t>Uhličitany </a:t>
            </a:r>
            <a:r>
              <a:rPr lang="cs-CZ" sz="3200" b="1" dirty="0" smtClean="0"/>
              <a:t>(karbonáty</a:t>
            </a:r>
            <a:r>
              <a:rPr lang="cs-CZ" sz="3200" b="1" dirty="0"/>
              <a:t>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/>
              <a:t>- soli kyseliny uhličité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/>
              <a:t>- nekovový vzhled                                                                                    - zředěnými kyselinami </a:t>
            </a:r>
            <a:r>
              <a:rPr lang="cs-CZ" sz="2400" b="1" dirty="0"/>
              <a:t>se snadno </a:t>
            </a:r>
            <a:r>
              <a:rPr lang="cs-CZ" sz="2400" b="1" dirty="0" smtClean="0"/>
              <a:t>rozkládají, při </a:t>
            </a:r>
            <a:r>
              <a:rPr lang="cs-CZ" sz="2400" b="1" dirty="0"/>
              <a:t>reakci se uvolňuje oxid uhličitý (CO</a:t>
            </a:r>
            <a:r>
              <a:rPr lang="cs-CZ" sz="2400" b="1" baseline="-25000" dirty="0"/>
              <a:t>2</a:t>
            </a:r>
            <a:r>
              <a:rPr lang="cs-CZ" sz="2400" b="1" dirty="0" smtClean="0"/>
              <a:t>) </a:t>
            </a: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212976"/>
            <a:ext cx="3828939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Zástupný symbol pro obsah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216494"/>
            <a:ext cx="3744416" cy="287680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ovéPole 3"/>
          <p:cNvSpPr txBox="1"/>
          <p:nvPr/>
        </p:nvSpPr>
        <p:spPr>
          <a:xfrm>
            <a:off x="611560" y="5810796"/>
            <a:ext cx="79208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>
                <a:solidFill>
                  <a:schemeClr val="bg1"/>
                </a:solidFill>
              </a:rPr>
              <a:t>Obrázek č. 1 				              </a:t>
            </a:r>
            <a:r>
              <a:rPr lang="cs-CZ" sz="1200" b="1" dirty="0" smtClean="0">
                <a:solidFill>
                  <a:prstClr val="white"/>
                </a:solidFill>
              </a:rPr>
              <a:t>Obrázek </a:t>
            </a:r>
            <a:r>
              <a:rPr lang="cs-CZ" sz="1200" b="1" dirty="0">
                <a:solidFill>
                  <a:prstClr val="white"/>
                </a:solidFill>
              </a:rPr>
              <a:t>č</a:t>
            </a:r>
            <a:r>
              <a:rPr lang="cs-CZ" sz="1200" b="1" dirty="0" smtClean="0">
                <a:solidFill>
                  <a:prstClr val="white"/>
                </a:solidFill>
              </a:rPr>
              <a:t>. 2</a:t>
            </a:r>
            <a:r>
              <a:rPr lang="cs-CZ" sz="1200" b="1" dirty="0" smtClean="0">
                <a:solidFill>
                  <a:schemeClr val="bg1"/>
                </a:solidFill>
              </a:rPr>
              <a:t> </a:t>
            </a:r>
            <a:endParaRPr lang="cs-CZ" sz="1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884551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Kalcit</a:t>
            </a:r>
            <a:endParaRPr lang="cs-CZ" sz="3200" b="1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349064"/>
              </p:ext>
            </p:extLst>
          </p:nvPr>
        </p:nvGraphicFramePr>
        <p:xfrm>
          <a:off x="539552" y="1052736"/>
          <a:ext cx="3636010" cy="3404870"/>
        </p:xfrm>
        <a:graphic>
          <a:graphicData uri="http://schemas.openxmlformats.org/drawingml/2006/table">
            <a:tbl>
              <a:tblPr firstRow="1" firstCol="1" bandRow="1"/>
              <a:tblGrid>
                <a:gridCol w="1818005"/>
                <a:gridCol w="1818005"/>
              </a:tblGrid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Tvrdost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3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 err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Kryst</a:t>
                      </a: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 soust.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klencová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410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Times New Roman"/>
                        </a:rPr>
                        <a:t>Hustota </a:t>
                      </a:r>
                      <a:r>
                        <a:rPr kumimoji="0" lang="cs-CZ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Times New Roman"/>
                        </a:rPr>
                        <a:t>(g/cm</a:t>
                      </a:r>
                      <a:r>
                        <a:rPr kumimoji="0" lang="cs-CZ" sz="1400" b="1" i="0" u="none" strike="noStrike" kern="1200" cap="none" spc="0" normalizeH="0" baseline="3000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Times New Roman"/>
                        </a:rPr>
                        <a:t>3</a:t>
                      </a:r>
                      <a:r>
                        <a:rPr kumimoji="0" lang="cs-CZ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Times New Roman"/>
                        </a:rPr>
                        <a:t>)</a:t>
                      </a:r>
                      <a:endParaRPr kumimoji="0" lang="cs-CZ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2,6 – 2,8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Barva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čirá, bílá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Barva vrypu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bílá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Chem. slož.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CaCO</a:t>
                      </a:r>
                      <a:r>
                        <a:rPr lang="cs-CZ" sz="2400" b="1" baseline="-250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3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576261"/>
            <a:ext cx="3790950" cy="570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95536" y="4509120"/>
            <a:ext cx="43204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400" b="1" dirty="0" smtClean="0"/>
          </a:p>
          <a:p>
            <a:r>
              <a:rPr lang="cs-CZ" sz="2400" b="1" dirty="0" smtClean="0"/>
              <a:t>- výborná štěpnost (na klence)</a:t>
            </a:r>
          </a:p>
          <a:p>
            <a:r>
              <a:rPr lang="cs-CZ" sz="2400" b="1" dirty="0" smtClean="0"/>
              <a:t>- křehký</a:t>
            </a:r>
            <a:endParaRPr lang="cs-CZ" sz="2400" b="1" dirty="0"/>
          </a:p>
          <a:p>
            <a:r>
              <a:rPr lang="cs-CZ" sz="2400" b="1" dirty="0" smtClean="0"/>
              <a:t>- název z </a:t>
            </a:r>
            <a:r>
              <a:rPr lang="cs-CZ" sz="2400" b="1" dirty="0"/>
              <a:t>latinského slova </a:t>
            </a:r>
            <a:r>
              <a:rPr lang="cs-CZ" sz="2400" b="1" dirty="0" smtClean="0"/>
              <a:t>„</a:t>
            </a:r>
            <a:r>
              <a:rPr lang="cs-CZ" sz="2400" b="1" dirty="0" err="1" smtClean="0"/>
              <a:t>calx</a:t>
            </a:r>
            <a:r>
              <a:rPr lang="cs-CZ" sz="2400" b="1" dirty="0" smtClean="0"/>
              <a:t>“ = vápno</a:t>
            </a:r>
            <a:endParaRPr lang="cs-CZ" sz="2400" b="1" dirty="0"/>
          </a:p>
          <a:p>
            <a:endParaRPr lang="cs-CZ" sz="2400" b="1" dirty="0" smtClean="0"/>
          </a:p>
          <a:p>
            <a:pPr marL="342900" indent="-342900">
              <a:buFontTx/>
              <a:buChar char="-"/>
            </a:pPr>
            <a:endParaRPr lang="cs-CZ" sz="2400" b="1" dirty="0"/>
          </a:p>
          <a:p>
            <a:pPr marL="342900" indent="-342900">
              <a:buFontTx/>
              <a:buChar char="-"/>
            </a:pP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16016" y="6032614"/>
            <a:ext cx="23762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>
                <a:solidFill>
                  <a:schemeClr val="bg1"/>
                </a:solidFill>
              </a:rPr>
              <a:t>Obrázek č. 3</a:t>
            </a:r>
            <a:endParaRPr lang="cs-CZ" sz="1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380789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Kalcit</a:t>
            </a:r>
            <a:endParaRPr lang="cs-CZ" sz="32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3613" y="2944007"/>
            <a:ext cx="3933991" cy="342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980729"/>
            <a:ext cx="8229600" cy="1800200"/>
          </a:xfrm>
        </p:spPr>
        <p:txBody>
          <a:bodyPr>
            <a:normAutofit/>
          </a:bodyPr>
          <a:lstStyle/>
          <a:p>
            <a:pPr marL="0" indent="0">
              <a:spcBef>
                <a:spcPts val="576"/>
              </a:spcBef>
              <a:buNone/>
            </a:pPr>
            <a:r>
              <a:rPr lang="cs-CZ" sz="2400" b="1" dirty="0" smtClean="0"/>
              <a:t>- při </a:t>
            </a:r>
            <a:r>
              <a:rPr lang="cs-CZ" sz="2400" b="1" dirty="0"/>
              <a:t>styku s kyselinou </a:t>
            </a:r>
            <a:r>
              <a:rPr lang="cs-CZ" sz="2400" b="1" dirty="0" smtClean="0"/>
              <a:t>šumí (stačí ocet, uvolňuje se </a:t>
            </a:r>
            <a:r>
              <a:rPr lang="cs-CZ" sz="2400" b="1" dirty="0"/>
              <a:t>CO</a:t>
            </a:r>
            <a:r>
              <a:rPr lang="cs-CZ" sz="2400" b="1" baseline="-25000" dirty="0"/>
              <a:t>2</a:t>
            </a:r>
            <a:r>
              <a:rPr lang="cs-CZ" sz="2400" b="1" dirty="0"/>
              <a:t> </a:t>
            </a:r>
            <a:r>
              <a:rPr lang="cs-CZ" sz="2400" b="1" dirty="0" smtClean="0"/>
              <a:t>)</a:t>
            </a:r>
          </a:p>
          <a:p>
            <a:pPr marL="0" indent="0">
              <a:spcBef>
                <a:spcPts val="576"/>
              </a:spcBef>
              <a:buNone/>
            </a:pPr>
            <a:r>
              <a:rPr lang="cs-CZ" sz="2400" b="1" dirty="0" smtClean="0"/>
              <a:t>- „islandský vápenec“ </a:t>
            </a:r>
            <a:r>
              <a:rPr lang="cs-CZ" sz="2400" b="1" dirty="0"/>
              <a:t>– čirý, chemicky čistý kalcit, při průchodu </a:t>
            </a:r>
            <a:r>
              <a:rPr lang="cs-CZ" sz="2400" b="1" dirty="0" smtClean="0"/>
              <a:t>světelného </a:t>
            </a:r>
            <a:r>
              <a:rPr lang="cs-CZ" sz="2400" b="1" dirty="0"/>
              <a:t>paprsku dochází k </a:t>
            </a:r>
            <a:r>
              <a:rPr lang="cs-CZ" sz="2400" b="1" dirty="0" smtClean="0"/>
              <a:t>dvojlomu</a:t>
            </a:r>
          </a:p>
          <a:p>
            <a:pPr marL="0" indent="0">
              <a:spcBef>
                <a:spcPts val="576"/>
              </a:spcBef>
              <a:buNone/>
            </a:pPr>
            <a:r>
              <a:rPr lang="cs-CZ" sz="2400" b="1" dirty="0" smtClean="0"/>
              <a:t>- podle </a:t>
            </a:r>
            <a:r>
              <a:rPr lang="cs-CZ" sz="2400" b="1" dirty="0"/>
              <a:t>odhadů tvoří kalcit 2 % objemu celé zemské </a:t>
            </a:r>
            <a:r>
              <a:rPr lang="cs-CZ" sz="2400" b="1" dirty="0" smtClean="0"/>
              <a:t>kůry</a:t>
            </a:r>
            <a:endParaRPr lang="cs-CZ" sz="2400" b="1" dirty="0"/>
          </a:p>
          <a:p>
            <a:pPr>
              <a:spcBef>
                <a:spcPts val="576"/>
              </a:spcBef>
            </a:pPr>
            <a:endParaRPr lang="cs-CZ" sz="24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944007"/>
            <a:ext cx="3593288" cy="342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11560" y="6093296"/>
            <a:ext cx="81060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Obrázek č. </a:t>
            </a:r>
            <a:r>
              <a:rPr lang="cs-CZ" sz="1200" b="1" dirty="0" smtClean="0">
                <a:solidFill>
                  <a:prstClr val="white"/>
                </a:solidFill>
              </a:rPr>
              <a:t>4                                                                                                Obrázek </a:t>
            </a:r>
            <a:r>
              <a:rPr lang="cs-CZ" sz="1200" b="1" dirty="0">
                <a:solidFill>
                  <a:prstClr val="white"/>
                </a:solidFill>
              </a:rPr>
              <a:t>č</a:t>
            </a:r>
            <a:r>
              <a:rPr lang="cs-CZ" sz="1200" b="1" dirty="0" smtClean="0">
                <a:solidFill>
                  <a:prstClr val="white"/>
                </a:solidFill>
              </a:rPr>
              <a:t>. 5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2416275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Kalcit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9"/>
            <a:ext cx="8229600" cy="2664296"/>
          </a:xfrm>
        </p:spPr>
        <p:txBody>
          <a:bodyPr/>
          <a:lstStyle/>
          <a:p>
            <a:pPr marL="0" indent="0">
              <a:buNone/>
            </a:pPr>
            <a:r>
              <a:rPr lang="cs-CZ" sz="2400" b="1" dirty="0" smtClean="0"/>
              <a:t>- průmysl </a:t>
            </a:r>
            <a:r>
              <a:rPr lang="cs-CZ" sz="2400" b="1" dirty="0"/>
              <a:t>stavebních hmot (vápence, mramory), dekorační kámen, sochařství, potravinářský </a:t>
            </a:r>
            <a:r>
              <a:rPr lang="cs-CZ" sz="2400" b="1" dirty="0" smtClean="0"/>
              <a:t>průmysl</a:t>
            </a:r>
          </a:p>
          <a:p>
            <a:pPr marL="0" indent="0">
              <a:buNone/>
            </a:pPr>
            <a:r>
              <a:rPr lang="cs-CZ" sz="2400" b="1" dirty="0" smtClean="0"/>
              <a:t>- dvojlom </a:t>
            </a:r>
            <a:r>
              <a:rPr lang="cs-CZ" sz="2400" b="1" dirty="0"/>
              <a:t>byl využíván v některých optických přístrojích.</a:t>
            </a:r>
          </a:p>
          <a:p>
            <a:endParaRPr lang="cs-CZ" dirty="0"/>
          </a:p>
        </p:txBody>
      </p:sp>
      <p:pic>
        <p:nvPicPr>
          <p:cNvPr id="4100" name="Picture 4" descr="File:Calcite-1735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76873"/>
            <a:ext cx="3329266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:\DCIM\100CANON\IMG_264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341984"/>
            <a:ext cx="3707798" cy="3138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2993" y="5718010"/>
            <a:ext cx="8143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- tvoří nejvíce tvarových modifikací ze všech nerostů (přes 100)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5229200"/>
            <a:ext cx="78122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Obrázek č. 6                                                                                              </a:t>
            </a:r>
            <a:r>
              <a:rPr lang="cs-CZ" sz="1200" b="1" dirty="0" smtClean="0">
                <a:solidFill>
                  <a:prstClr val="black"/>
                </a:solidFill>
              </a:rPr>
              <a:t>Obrázek </a:t>
            </a:r>
            <a:r>
              <a:rPr lang="cs-CZ" sz="1200" b="1" dirty="0">
                <a:solidFill>
                  <a:prstClr val="black"/>
                </a:solidFill>
              </a:rPr>
              <a:t>č</a:t>
            </a:r>
            <a:r>
              <a:rPr lang="cs-CZ" sz="1200" b="1" dirty="0" smtClean="0">
                <a:solidFill>
                  <a:prstClr val="black"/>
                </a:solidFill>
              </a:rPr>
              <a:t>. 7</a:t>
            </a:r>
            <a:r>
              <a:rPr lang="cs-CZ" sz="1200" b="1" dirty="0" smtClean="0"/>
              <a:t>   </a:t>
            </a: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val="129685878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Kalcit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93203" y="890661"/>
            <a:ext cx="8229600" cy="138621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b="1" dirty="0" smtClean="0"/>
              <a:t>- výskyt – Příbram, Praha – Radotín, Štramberk, Prachovice, Stříbro, Měděnec             </a:t>
            </a:r>
            <a:endParaRPr lang="cs-CZ" sz="2400" b="1" dirty="0"/>
          </a:p>
          <a:p>
            <a:pPr marL="0" indent="0">
              <a:buNone/>
            </a:pPr>
            <a:r>
              <a:rPr lang="cs-CZ" sz="2400" b="1" dirty="0" smtClean="0"/>
              <a:t>- Anglie, </a:t>
            </a:r>
            <a:r>
              <a:rPr lang="cs-CZ" sz="2400" b="1" dirty="0"/>
              <a:t>USA (až 1 m </a:t>
            </a:r>
            <a:r>
              <a:rPr lang="cs-CZ" sz="2400" b="1" dirty="0" smtClean="0"/>
              <a:t>velké krystaly), Island, Německo</a:t>
            </a:r>
            <a:endParaRPr lang="cs-CZ" sz="24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2276872"/>
            <a:ext cx="3831151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F:\DCIM\100CANON\IMG_265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279306"/>
            <a:ext cx="3528392" cy="3165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11559" y="5639883"/>
            <a:ext cx="79928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- v Sepekově a okolí nebyla popsána žádná  ložiska                        - vyskytuje se ve formě krápníků na železničním mostě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59" y="5157192"/>
            <a:ext cx="792088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schemeClr val="bg1"/>
                </a:solidFill>
              </a:rPr>
              <a:t>Obrázek č</a:t>
            </a:r>
            <a:r>
              <a:rPr lang="cs-CZ" sz="1200" b="1" dirty="0" smtClean="0">
                <a:solidFill>
                  <a:schemeClr val="bg1"/>
                </a:solidFill>
              </a:rPr>
              <a:t>. 8                                                                                                      </a:t>
            </a:r>
            <a:r>
              <a:rPr lang="cs-CZ" sz="1200" b="1" dirty="0">
                <a:solidFill>
                  <a:prstClr val="white"/>
                </a:solidFill>
              </a:rPr>
              <a:t>Obrázek č</a:t>
            </a:r>
            <a:r>
              <a:rPr lang="cs-CZ" sz="1200" b="1" dirty="0" smtClean="0">
                <a:solidFill>
                  <a:prstClr val="white"/>
                </a:solidFill>
              </a:rPr>
              <a:t>. 9</a:t>
            </a:r>
            <a:r>
              <a:rPr lang="cs-CZ" sz="1200" b="1" dirty="0" smtClean="0">
                <a:solidFill>
                  <a:schemeClr val="bg1"/>
                </a:solidFill>
              </a:rPr>
              <a:t>          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25036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Aragonit</a:t>
            </a:r>
            <a:endParaRPr lang="cs-CZ" sz="3200" b="1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0382005"/>
              </p:ext>
            </p:extLst>
          </p:nvPr>
        </p:nvGraphicFramePr>
        <p:xfrm>
          <a:off x="467544" y="1124744"/>
          <a:ext cx="3744416" cy="3404870"/>
        </p:xfrm>
        <a:graphic>
          <a:graphicData uri="http://schemas.openxmlformats.org/drawingml/2006/table">
            <a:tbl>
              <a:tblPr firstRow="1" firstCol="1" bandRow="1"/>
              <a:tblGrid>
                <a:gridCol w="1818005"/>
                <a:gridCol w="1926411"/>
              </a:tblGrid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Tvrdost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3,5 - 4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 err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Kryst</a:t>
                      </a: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 soust.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2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kosočtverečná</a:t>
                      </a:r>
                      <a:endParaRPr lang="cs-CZ" sz="2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410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Times New Roman"/>
                        </a:rPr>
                        <a:t>Hustota </a:t>
                      </a:r>
                      <a:r>
                        <a:rPr kumimoji="0" lang="cs-CZ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Times New Roman"/>
                        </a:rPr>
                        <a:t>(g/cm</a:t>
                      </a:r>
                      <a:r>
                        <a:rPr kumimoji="0" lang="cs-CZ" sz="1400" b="1" i="0" u="none" strike="noStrike" kern="1200" cap="none" spc="0" normalizeH="0" baseline="3000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Times New Roman"/>
                        </a:rPr>
                        <a:t>3</a:t>
                      </a:r>
                      <a:r>
                        <a:rPr kumimoji="0" lang="cs-CZ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Times New Roman"/>
                        </a:rPr>
                        <a:t>)</a:t>
                      </a:r>
                      <a:endParaRPr kumimoji="0" lang="cs-CZ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2,94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Barva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bílá, šedá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Barva vrypu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bílá 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Chem. slož.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CaCO</a:t>
                      </a:r>
                      <a:r>
                        <a:rPr lang="cs-CZ" sz="2400" b="1" baseline="-250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3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Zástupný symbol pro obsah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975492" y="1577236"/>
            <a:ext cx="5513501" cy="374441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ovéPole 2"/>
          <p:cNvSpPr txBox="1"/>
          <p:nvPr/>
        </p:nvSpPr>
        <p:spPr>
          <a:xfrm>
            <a:off x="467544" y="4725144"/>
            <a:ext cx="42484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Polymorfie:</a:t>
            </a:r>
          </a:p>
          <a:p>
            <a:r>
              <a:rPr lang="cs-CZ" sz="2400" b="1" dirty="0" smtClean="0"/>
              <a:t>- nerosty stejného chemického složení krystalují v různých soustavách (kalcit, aragonit)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932040" y="5949280"/>
            <a:ext cx="24482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Obrázek č. </a:t>
            </a:r>
            <a:r>
              <a:rPr lang="cs-CZ" sz="1200" b="1" dirty="0" smtClean="0">
                <a:solidFill>
                  <a:prstClr val="white"/>
                </a:solidFill>
              </a:rPr>
              <a:t>10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40333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Aragonit</a:t>
            </a:r>
            <a:endParaRPr lang="cs-CZ" sz="32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193198"/>
            <a:ext cx="3394602" cy="3669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9"/>
            <a:ext cx="8229600" cy="11521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400" b="1" dirty="0" smtClean="0"/>
              <a:t>- název podle </a:t>
            </a:r>
            <a:r>
              <a:rPr lang="pl-PL" sz="2400" b="1" dirty="0"/>
              <a:t>místa </a:t>
            </a:r>
            <a:r>
              <a:rPr lang="pl-PL" sz="2400" b="1" dirty="0" smtClean="0"/>
              <a:t>výskytu </a:t>
            </a:r>
            <a:r>
              <a:rPr lang="pl-PL" sz="2400" b="1" dirty="0" smtClean="0">
                <a:solidFill>
                  <a:srgbClr val="002060"/>
                </a:solidFill>
              </a:rPr>
              <a:t>Molina </a:t>
            </a:r>
            <a:r>
              <a:rPr lang="pl-PL" sz="2400" b="1" dirty="0">
                <a:solidFill>
                  <a:srgbClr val="002060"/>
                </a:solidFill>
              </a:rPr>
              <a:t>de Aragon </a:t>
            </a:r>
            <a:r>
              <a:rPr lang="pl-PL" sz="2400" b="1" dirty="0" smtClean="0"/>
              <a:t>ve Španělsku  </a:t>
            </a:r>
          </a:p>
          <a:p>
            <a:pPr marL="0" indent="0">
              <a:buNone/>
            </a:pPr>
            <a:r>
              <a:rPr lang="pl-PL" sz="2400" b="1" dirty="0" smtClean="0"/>
              <a:t>- hojný v okolí </a:t>
            </a:r>
            <a:r>
              <a:rPr lang="pl-PL" sz="2400" b="1" dirty="0"/>
              <a:t>termálních </a:t>
            </a:r>
            <a:r>
              <a:rPr lang="pl-PL" sz="2400" b="1" dirty="0" smtClean="0"/>
              <a:t>pramenů </a:t>
            </a:r>
            <a:r>
              <a:rPr lang="pl-PL" sz="2400" b="1" dirty="0"/>
              <a:t>a </a:t>
            </a:r>
            <a:r>
              <a:rPr lang="pl-PL" sz="2400" b="1" dirty="0" smtClean="0"/>
              <a:t>gejzírů</a:t>
            </a:r>
          </a:p>
          <a:p>
            <a:pPr marL="0" indent="0">
              <a:buNone/>
            </a:pPr>
            <a:endParaRPr lang="pl-PL" sz="2400" b="1" dirty="0"/>
          </a:p>
          <a:p>
            <a:pPr marL="0" indent="0">
              <a:buNone/>
            </a:pPr>
            <a:endParaRPr lang="pl-PL" sz="2400" b="1" dirty="0" smtClean="0"/>
          </a:p>
          <a:p>
            <a:pPr marL="0" indent="0">
              <a:buNone/>
            </a:pPr>
            <a:endParaRPr lang="pl-PL" sz="2400" b="1" dirty="0"/>
          </a:p>
          <a:p>
            <a:pPr marL="0" indent="0">
              <a:buNone/>
            </a:pPr>
            <a:endParaRPr lang="cs-CZ" sz="2400" b="1" dirty="0"/>
          </a:p>
        </p:txBody>
      </p:sp>
      <p:pic>
        <p:nvPicPr>
          <p:cNvPr id="4098" name="Picture 2" descr="File:Aragonit Sławniowic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193198"/>
            <a:ext cx="3972839" cy="3657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83568" y="5585771"/>
            <a:ext cx="786127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Obrázek č. </a:t>
            </a:r>
            <a:r>
              <a:rPr lang="cs-CZ" sz="1200" b="1" dirty="0" smtClean="0">
                <a:solidFill>
                  <a:prstClr val="white"/>
                </a:solidFill>
              </a:rPr>
              <a:t>11                                                                                       Obrázek </a:t>
            </a:r>
            <a:r>
              <a:rPr lang="cs-CZ" sz="1200" b="1" dirty="0">
                <a:solidFill>
                  <a:prstClr val="white"/>
                </a:solidFill>
              </a:rPr>
              <a:t>č</a:t>
            </a:r>
            <a:r>
              <a:rPr lang="cs-CZ" sz="1200" b="1" dirty="0" smtClean="0">
                <a:solidFill>
                  <a:prstClr val="white"/>
                </a:solidFill>
              </a:rPr>
              <a:t>. 12 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5949280"/>
            <a:ext cx="7861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2060"/>
                </a:solidFill>
              </a:rPr>
              <a:t>Hrachovec			     Vřídlovec</a:t>
            </a:r>
            <a:endParaRPr lang="cs-CZ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828895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Aragonit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1741581"/>
          </a:xfrm>
        </p:spPr>
        <p:txBody>
          <a:bodyPr>
            <a:normAutofit/>
          </a:bodyPr>
          <a:lstStyle/>
          <a:p>
            <a:pPr marL="0" indent="0">
              <a:spcBef>
                <a:spcPts val="576"/>
              </a:spcBef>
              <a:buNone/>
            </a:pPr>
            <a:r>
              <a:rPr lang="cs-CZ" sz="2400" b="1" dirty="0" smtClean="0"/>
              <a:t>- </a:t>
            </a:r>
            <a:r>
              <a:rPr lang="cs-CZ" sz="2400" b="1" dirty="0" err="1" smtClean="0"/>
              <a:t>Zbrašovské</a:t>
            </a:r>
            <a:r>
              <a:rPr lang="cs-CZ" sz="2400" b="1" dirty="0" smtClean="0"/>
              <a:t> </a:t>
            </a:r>
            <a:r>
              <a:rPr lang="cs-CZ" sz="2400" b="1" dirty="0"/>
              <a:t>aragonitové </a:t>
            </a:r>
            <a:r>
              <a:rPr lang="cs-CZ" sz="2400" b="1" dirty="0" smtClean="0"/>
              <a:t>jeskyně, Karlovy, Příbram, Valeč, </a:t>
            </a:r>
            <a:endParaRPr lang="cs-CZ" sz="2400" b="1" dirty="0"/>
          </a:p>
          <a:p>
            <a:pPr marL="0" indent="0">
              <a:spcBef>
                <a:spcPts val="576"/>
              </a:spcBef>
              <a:buNone/>
            </a:pPr>
            <a:r>
              <a:rPr lang="cs-CZ" sz="2400" b="1" dirty="0" smtClean="0"/>
              <a:t>- Slovensko, Skotsko, Anglie, Německo, Francie, Turecko, Itálie, Japonsko, Polsko, Norsko, </a:t>
            </a:r>
            <a:r>
              <a:rPr lang="cs-CZ" sz="2400" b="1" dirty="0" err="1" smtClean="0"/>
              <a:t>Tsumeb</a:t>
            </a:r>
            <a:r>
              <a:rPr lang="cs-CZ" sz="2400" b="1" dirty="0" smtClean="0"/>
              <a:t> – Namibie, Maroko, </a:t>
            </a:r>
            <a:r>
              <a:rPr lang="cs-CZ" sz="2400" b="1" dirty="0"/>
              <a:t>Chile</a:t>
            </a:r>
            <a:r>
              <a:rPr lang="cs-CZ" sz="2400" b="1" dirty="0" smtClean="0"/>
              <a:t>, o, Mexiko, USA, Bolívie, Austrálie</a:t>
            </a:r>
            <a:endParaRPr lang="cs-CZ" sz="2400" b="1" dirty="0"/>
          </a:p>
        </p:txBody>
      </p:sp>
      <p:pic>
        <p:nvPicPr>
          <p:cNvPr id="5124" name="Picture 4" descr="File:Aragonite-1315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794317"/>
            <a:ext cx="3432503" cy="3438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File:Aragonite-25119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809259"/>
            <a:ext cx="2853646" cy="3438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83568" y="6021288"/>
            <a:ext cx="73209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/>
              <a:t>Obrázek č</a:t>
            </a:r>
            <a:r>
              <a:rPr lang="cs-CZ" sz="1200" b="1" dirty="0" smtClean="0"/>
              <a:t>. 13                                                                                     Obrázek </a:t>
            </a:r>
            <a:r>
              <a:rPr lang="cs-CZ" sz="1200" b="1" dirty="0"/>
              <a:t>č</a:t>
            </a:r>
            <a:r>
              <a:rPr lang="cs-CZ" sz="1200" b="1" dirty="0" smtClean="0"/>
              <a:t>. 14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966245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Malachit (skalní zeleň)</a:t>
            </a:r>
            <a:endParaRPr lang="cs-CZ" sz="3200" b="1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7153551"/>
              </p:ext>
            </p:extLst>
          </p:nvPr>
        </p:nvGraphicFramePr>
        <p:xfrm>
          <a:off x="467544" y="1196752"/>
          <a:ext cx="3744416" cy="3404870"/>
        </p:xfrm>
        <a:graphic>
          <a:graphicData uri="http://schemas.openxmlformats.org/drawingml/2006/table">
            <a:tbl>
              <a:tblPr firstRow="1" firstCol="1" bandRow="1"/>
              <a:tblGrid>
                <a:gridCol w="1800200"/>
                <a:gridCol w="1944216"/>
              </a:tblGrid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Tvrdost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3,5 - 4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 err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Kryst</a:t>
                      </a: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 soust.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jednoklonná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410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Times New Roman"/>
                        </a:rPr>
                        <a:t>Hustota </a:t>
                      </a:r>
                      <a:r>
                        <a:rPr kumimoji="0" lang="cs-CZ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Times New Roman"/>
                        </a:rPr>
                        <a:t>(g/cm</a:t>
                      </a:r>
                      <a:r>
                        <a:rPr kumimoji="0" lang="cs-CZ" sz="1400" b="1" i="0" u="none" strike="noStrike" kern="1200" cap="none" spc="0" normalizeH="0" baseline="3000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Times New Roman"/>
                        </a:rPr>
                        <a:t>3</a:t>
                      </a:r>
                      <a:r>
                        <a:rPr kumimoji="0" lang="cs-CZ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Times New Roman"/>
                        </a:rPr>
                        <a:t>)</a:t>
                      </a:r>
                      <a:endParaRPr kumimoji="0" lang="cs-CZ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3,9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Barva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zelená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Barva vrypu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zelená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Chem. slož.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Cu</a:t>
                      </a:r>
                      <a:r>
                        <a:rPr lang="cs-CZ" sz="2400" b="1" baseline="-250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</a:t>
                      </a:r>
                      <a:r>
                        <a:rPr lang="cs-CZ" sz="2400" b="1" baseline="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(OH)</a:t>
                      </a:r>
                      <a:r>
                        <a:rPr kumimoji="0" lang="cs-CZ" sz="2400" b="1" i="0" u="none" strike="noStrike" kern="1200" cap="none" spc="0" normalizeH="0" baseline="-2500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Times New Roman"/>
                        </a:rPr>
                        <a:t> 2</a:t>
                      </a:r>
                      <a:r>
                        <a:rPr lang="cs-CZ" sz="2400" b="1" baseline="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CO</a:t>
                      </a:r>
                      <a:r>
                        <a:rPr lang="cs-CZ" sz="2400" b="1" baseline="-250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3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765489" y="1381701"/>
            <a:ext cx="5717481" cy="410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79512" y="5062660"/>
            <a:ext cx="417646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/>
              <a:t>- název z </a:t>
            </a:r>
            <a:r>
              <a:rPr lang="cs-CZ" sz="2400" b="1" dirty="0"/>
              <a:t>řeckého slova </a:t>
            </a:r>
            <a:r>
              <a:rPr lang="cs-CZ" sz="2400" b="1" dirty="0" smtClean="0"/>
              <a:t>„</a:t>
            </a:r>
            <a:r>
              <a:rPr lang="cs-CZ" sz="2400" b="1" dirty="0" err="1" smtClean="0"/>
              <a:t>malache</a:t>
            </a:r>
            <a:r>
              <a:rPr lang="cs-CZ" sz="2400" b="1" dirty="0" smtClean="0"/>
              <a:t>“ </a:t>
            </a:r>
            <a:r>
              <a:rPr lang="cs-CZ" sz="2400" b="1" dirty="0"/>
              <a:t>označující sléz a sytě zelenou barvu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644008" y="6021288"/>
            <a:ext cx="28803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Obrázek č</a:t>
            </a:r>
            <a:r>
              <a:rPr lang="cs-CZ" sz="1200" b="1" dirty="0" smtClean="0">
                <a:solidFill>
                  <a:prstClr val="white"/>
                </a:solidFill>
              </a:rPr>
              <a:t>. 15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061737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Malachit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/>
              <a:t>- méně významná </a:t>
            </a:r>
            <a:r>
              <a:rPr lang="cs-CZ" sz="2400" b="1" dirty="0"/>
              <a:t>ruda </a:t>
            </a:r>
            <a:r>
              <a:rPr lang="cs-CZ" sz="2400" b="1" dirty="0" smtClean="0"/>
              <a:t>mědi</a:t>
            </a:r>
          </a:p>
          <a:p>
            <a:pPr marL="0" indent="0">
              <a:buNone/>
            </a:pPr>
            <a:r>
              <a:rPr lang="cs-CZ" sz="2400" b="1" dirty="0"/>
              <a:t>- </a:t>
            </a:r>
            <a:r>
              <a:rPr lang="cs-CZ" sz="2400" b="1" dirty="0" smtClean="0"/>
              <a:t>odedávna se zpracovává (vyřezávání ozdobných předmětů) </a:t>
            </a:r>
          </a:p>
          <a:p>
            <a:pPr marL="0" indent="0">
              <a:buNone/>
            </a:pPr>
            <a:r>
              <a:rPr lang="cs-CZ" sz="2400" b="1" dirty="0" smtClean="0"/>
              <a:t>- používal se </a:t>
            </a:r>
            <a:r>
              <a:rPr lang="cs-CZ" sz="2400" b="1" dirty="0"/>
              <a:t>jako barvivo v </a:t>
            </a:r>
            <a:r>
              <a:rPr lang="cs-CZ" sz="2400" b="1" dirty="0" smtClean="0"/>
              <a:t>malířství </a:t>
            </a:r>
            <a:r>
              <a:rPr lang="cs-CZ" sz="2400" b="1" dirty="0"/>
              <a:t>nebo jako </a:t>
            </a:r>
            <a:r>
              <a:rPr lang="cs-CZ" sz="2400" b="1" dirty="0" smtClean="0"/>
              <a:t>líčidlo</a:t>
            </a:r>
          </a:p>
          <a:p>
            <a:pPr marL="0" indent="0">
              <a:buNone/>
            </a:pPr>
            <a:r>
              <a:rPr lang="cs-CZ" sz="2400" b="1" dirty="0" smtClean="0"/>
              <a:t>- v </a:t>
            </a:r>
            <a:r>
              <a:rPr lang="cs-CZ" sz="2400" b="1" dirty="0"/>
              <a:t>16. století se </a:t>
            </a:r>
            <a:r>
              <a:rPr lang="cs-CZ" sz="2400" b="1" dirty="0" smtClean="0"/>
              <a:t>používal </a:t>
            </a:r>
            <a:r>
              <a:rPr lang="cs-CZ" sz="2400" b="1" dirty="0"/>
              <a:t>k podpoře růstu </a:t>
            </a:r>
            <a:r>
              <a:rPr lang="cs-CZ" sz="2400" b="1" dirty="0" smtClean="0"/>
              <a:t>dětí </a:t>
            </a:r>
            <a:endParaRPr lang="cs-CZ" sz="2400" b="1" dirty="0"/>
          </a:p>
        </p:txBody>
      </p:sp>
      <p:pic>
        <p:nvPicPr>
          <p:cNvPr id="7170" name="Picture 2" descr="File:Malachit h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068960"/>
            <a:ext cx="432048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File:Malachite-azmex10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9259" y="3068960"/>
            <a:ext cx="2997333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544" y="6093296"/>
            <a:ext cx="78690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/>
              <a:t>Obrázek č. </a:t>
            </a:r>
            <a:r>
              <a:rPr lang="cs-CZ" sz="1200" b="1" dirty="0" smtClean="0"/>
              <a:t>16                                                                                                                  </a:t>
            </a:r>
            <a:r>
              <a:rPr lang="cs-CZ" sz="1200" b="1" dirty="0">
                <a:solidFill>
                  <a:prstClr val="white"/>
                </a:solidFill>
              </a:rPr>
              <a:t>Obrázek č</a:t>
            </a:r>
            <a:r>
              <a:rPr lang="cs-CZ" sz="1200" b="1" dirty="0" smtClean="0">
                <a:solidFill>
                  <a:prstClr val="white"/>
                </a:solidFill>
              </a:rPr>
              <a:t>. 17</a:t>
            </a:r>
            <a:r>
              <a:rPr lang="cs-CZ" sz="1200" b="1" dirty="0" smtClean="0"/>
              <a:t>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806460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Malachit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54461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b="1" dirty="0" smtClean="0"/>
              <a:t>- výskyt – Příbram, Podkrkonoší, Měděnec</a:t>
            </a:r>
            <a:endParaRPr lang="cs-CZ" sz="2400" b="1" dirty="0"/>
          </a:p>
          <a:p>
            <a:pPr marL="0" indent="0">
              <a:buNone/>
            </a:pPr>
            <a:r>
              <a:rPr lang="cs-CZ" sz="2400" b="1" dirty="0" smtClean="0"/>
              <a:t>- Rusko </a:t>
            </a:r>
            <a:r>
              <a:rPr lang="cs-CZ" sz="2400" b="1" dirty="0"/>
              <a:t>(Ural), </a:t>
            </a:r>
            <a:r>
              <a:rPr lang="cs-CZ" sz="2400" b="1" dirty="0" smtClean="0"/>
              <a:t>Kongo, </a:t>
            </a:r>
            <a:r>
              <a:rPr lang="cs-CZ" sz="2400" b="1" dirty="0"/>
              <a:t>Namibie, Mexiko, Wales, </a:t>
            </a:r>
            <a:r>
              <a:rPr lang="cs-CZ" sz="2400" b="1" dirty="0" smtClean="0"/>
              <a:t>USA</a:t>
            </a:r>
            <a:endParaRPr lang="cs-CZ" sz="2400" b="1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r>
              <a:rPr lang="cs-CZ" sz="2400" b="1" dirty="0" smtClean="0"/>
              <a:t>- v Sepekově a okolí nebyl popsán</a:t>
            </a:r>
            <a:endParaRPr lang="cs-CZ" sz="2400" b="1" dirty="0"/>
          </a:p>
          <a:p>
            <a:pPr marL="0" indent="0">
              <a:buNone/>
            </a:pPr>
            <a:r>
              <a:rPr lang="cs-CZ" sz="2400" b="1" dirty="0" smtClean="0"/>
              <a:t>- vyskytuje se u Svatého Jana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76872"/>
            <a:ext cx="3960440" cy="2919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164435" y="2044477"/>
            <a:ext cx="2919585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11560" y="4941168"/>
            <a:ext cx="77048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Obrázek č. </a:t>
            </a:r>
            <a:r>
              <a:rPr lang="cs-CZ" sz="1200" b="1" dirty="0" smtClean="0">
                <a:solidFill>
                  <a:prstClr val="white"/>
                </a:solidFill>
              </a:rPr>
              <a:t>18	                                                                                                 Obrázek </a:t>
            </a:r>
            <a:r>
              <a:rPr lang="cs-CZ" sz="1200" b="1" dirty="0">
                <a:solidFill>
                  <a:prstClr val="white"/>
                </a:solidFill>
              </a:rPr>
              <a:t>č</a:t>
            </a:r>
            <a:r>
              <a:rPr lang="cs-CZ" sz="1200" b="1" dirty="0" smtClean="0">
                <a:solidFill>
                  <a:prstClr val="white"/>
                </a:solidFill>
              </a:rPr>
              <a:t>. 19    																												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6469997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Azurit</a:t>
            </a:r>
            <a:endParaRPr lang="cs-CZ" sz="3200" b="1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9011619"/>
              </p:ext>
            </p:extLst>
          </p:nvPr>
        </p:nvGraphicFramePr>
        <p:xfrm>
          <a:off x="539552" y="1268760"/>
          <a:ext cx="3744416" cy="3404870"/>
        </p:xfrm>
        <a:graphic>
          <a:graphicData uri="http://schemas.openxmlformats.org/drawingml/2006/table">
            <a:tbl>
              <a:tblPr firstRow="1" firstCol="1" bandRow="1"/>
              <a:tblGrid>
                <a:gridCol w="1800200"/>
                <a:gridCol w="1944216"/>
              </a:tblGrid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Tvrdost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3,5 - 4</a:t>
                      </a: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 err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Kryst</a:t>
                      </a: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 soust.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jednoklonná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410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Times New Roman"/>
                        </a:rPr>
                        <a:t>Hustota </a:t>
                      </a:r>
                      <a:r>
                        <a:rPr kumimoji="0" lang="cs-CZ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Times New Roman"/>
                        </a:rPr>
                        <a:t>(g/cm</a:t>
                      </a:r>
                      <a:r>
                        <a:rPr kumimoji="0" lang="cs-CZ" sz="1400" b="1" i="0" u="none" strike="noStrike" kern="1200" cap="none" spc="0" normalizeH="0" baseline="3000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Times New Roman"/>
                        </a:rPr>
                        <a:t>3</a:t>
                      </a:r>
                      <a:r>
                        <a:rPr kumimoji="0" lang="cs-CZ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Times New Roman"/>
                        </a:rPr>
                        <a:t>)</a:t>
                      </a:r>
                      <a:endParaRPr kumimoji="0" lang="cs-CZ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3,77 -3,89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Barva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modrá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Barva vrypu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400" b="1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světle modrá</a:t>
                      </a:r>
                      <a:endParaRPr lang="cs-CZ" sz="11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727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Chem. slož.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2200" b="1" dirty="0" smtClean="0">
                          <a:effectLst/>
                        </a:rPr>
                        <a:t>Cu</a:t>
                      </a:r>
                      <a:r>
                        <a:rPr lang="cs-CZ" sz="2200" b="1" baseline="-25000" dirty="0" smtClean="0">
                          <a:effectLst/>
                        </a:rPr>
                        <a:t>3</a:t>
                      </a:r>
                      <a:r>
                        <a:rPr lang="cs-CZ" sz="2200" b="1" dirty="0" smtClean="0">
                          <a:effectLst/>
                        </a:rPr>
                        <a:t>(CO</a:t>
                      </a:r>
                      <a:r>
                        <a:rPr lang="cs-CZ" sz="2200" b="1" baseline="-25000" dirty="0" smtClean="0">
                          <a:effectLst/>
                        </a:rPr>
                        <a:t>3</a:t>
                      </a:r>
                      <a:r>
                        <a:rPr lang="cs-CZ" sz="2200" b="1" dirty="0" smtClean="0">
                          <a:effectLst/>
                        </a:rPr>
                        <a:t>)</a:t>
                      </a:r>
                      <a:r>
                        <a:rPr lang="cs-CZ" sz="2200" b="1" baseline="-25000" dirty="0" smtClean="0">
                          <a:effectLst/>
                        </a:rPr>
                        <a:t>2</a:t>
                      </a:r>
                      <a:r>
                        <a:rPr lang="cs-CZ" sz="2200" b="1" dirty="0" smtClean="0">
                          <a:effectLst/>
                        </a:rPr>
                        <a:t>(OH)</a:t>
                      </a:r>
                      <a:r>
                        <a:rPr lang="cs-CZ" sz="2200" b="1" baseline="-25000" dirty="0" smtClean="0">
                          <a:effectLst/>
                        </a:rPr>
                        <a:t>2</a:t>
                      </a:r>
                      <a:endParaRPr lang="cs-CZ" sz="22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 descr="File:Azurite et malachite 4(Maroc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92696"/>
            <a:ext cx="4032448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39552" y="4941168"/>
            <a:ext cx="3744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400" b="1" dirty="0" smtClean="0"/>
          </a:p>
          <a:p>
            <a:r>
              <a:rPr lang="cs-CZ" sz="2400" b="1" dirty="0" smtClean="0"/>
              <a:t>- název podle typické modré barvy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44008" y="6021288"/>
            <a:ext cx="20162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Obrázek č. </a:t>
            </a:r>
            <a:r>
              <a:rPr lang="cs-CZ" sz="1200" b="1" dirty="0" smtClean="0">
                <a:solidFill>
                  <a:prstClr val="white"/>
                </a:solidFill>
              </a:rPr>
              <a:t> 20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204171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Azurit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pPr marL="0" indent="0">
              <a:spcBef>
                <a:spcPts val="576"/>
              </a:spcBef>
              <a:buNone/>
            </a:pPr>
            <a:r>
              <a:rPr lang="cs-CZ" sz="2400" b="1" dirty="0" smtClean="0">
                <a:solidFill>
                  <a:prstClr val="black"/>
                </a:solidFill>
              </a:rPr>
              <a:t>- využívá se jako </a:t>
            </a:r>
            <a:r>
              <a:rPr lang="cs-CZ" sz="2400" b="1" dirty="0">
                <a:solidFill>
                  <a:prstClr val="black"/>
                </a:solidFill>
              </a:rPr>
              <a:t>šperkový </a:t>
            </a:r>
            <a:r>
              <a:rPr lang="cs-CZ" sz="2400" b="1" dirty="0" smtClean="0">
                <a:solidFill>
                  <a:prstClr val="black"/>
                </a:solidFill>
              </a:rPr>
              <a:t>kámen</a:t>
            </a:r>
          </a:p>
          <a:p>
            <a:pPr marL="0" indent="0">
              <a:spcBef>
                <a:spcPts val="576"/>
              </a:spcBef>
              <a:buNone/>
            </a:pPr>
            <a:r>
              <a:rPr lang="cs-CZ" sz="2400" b="1" dirty="0" smtClean="0">
                <a:solidFill>
                  <a:prstClr val="black"/>
                </a:solidFill>
              </a:rPr>
              <a:t>- méně </a:t>
            </a:r>
            <a:r>
              <a:rPr lang="cs-CZ" sz="2400" b="1" dirty="0">
                <a:solidFill>
                  <a:prstClr val="black"/>
                </a:solidFill>
              </a:rPr>
              <a:t>významná ruda </a:t>
            </a:r>
            <a:r>
              <a:rPr lang="cs-CZ" sz="2400" b="1" dirty="0" smtClean="0">
                <a:solidFill>
                  <a:prstClr val="black"/>
                </a:solidFill>
              </a:rPr>
              <a:t>mědi</a:t>
            </a:r>
          </a:p>
          <a:p>
            <a:pPr marL="0" indent="0">
              <a:spcBef>
                <a:spcPts val="576"/>
              </a:spcBef>
              <a:buNone/>
            </a:pPr>
            <a:r>
              <a:rPr lang="cs-CZ" sz="2400" b="1" dirty="0" smtClean="0">
                <a:solidFill>
                  <a:prstClr val="black"/>
                </a:solidFill>
              </a:rPr>
              <a:t>- prášek </a:t>
            </a:r>
            <a:r>
              <a:rPr lang="cs-CZ" sz="2400" b="1" dirty="0">
                <a:solidFill>
                  <a:prstClr val="black"/>
                </a:solidFill>
              </a:rPr>
              <a:t>se používal jako modrá </a:t>
            </a:r>
            <a:r>
              <a:rPr lang="cs-CZ" sz="2400" b="1" dirty="0" smtClean="0">
                <a:solidFill>
                  <a:prstClr val="black"/>
                </a:solidFill>
              </a:rPr>
              <a:t>barva (časem zezelená – mění se na malachit)</a:t>
            </a:r>
            <a:endParaRPr lang="cs-CZ" sz="2400" b="1" dirty="0"/>
          </a:p>
        </p:txBody>
      </p:sp>
      <p:pic>
        <p:nvPicPr>
          <p:cNvPr id="5" name="Obrázek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852936"/>
            <a:ext cx="3552825" cy="317373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 descr="File:Azurite, malachite (Maroc) 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852936"/>
            <a:ext cx="4150751" cy="3173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11560" y="5805264"/>
            <a:ext cx="80648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Obrázek č. </a:t>
            </a:r>
            <a:r>
              <a:rPr lang="cs-CZ" sz="1200" b="1" dirty="0" smtClean="0">
                <a:solidFill>
                  <a:prstClr val="white"/>
                </a:solidFill>
              </a:rPr>
              <a:t>21                                                                                    Obrázek </a:t>
            </a:r>
            <a:r>
              <a:rPr lang="cs-CZ" sz="1200" b="1" dirty="0">
                <a:solidFill>
                  <a:prstClr val="white"/>
                </a:solidFill>
              </a:rPr>
              <a:t>č</a:t>
            </a:r>
            <a:r>
              <a:rPr lang="cs-CZ" sz="1200" b="1" dirty="0" smtClean="0">
                <a:solidFill>
                  <a:prstClr val="white"/>
                </a:solidFill>
              </a:rPr>
              <a:t>. 22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167779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Azurit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/>
          </a:bodyPr>
          <a:lstStyle/>
          <a:p>
            <a:pPr marL="0" indent="0">
              <a:spcBef>
                <a:spcPts val="576"/>
              </a:spcBef>
              <a:buNone/>
            </a:pPr>
            <a:r>
              <a:rPr lang="cs-CZ" sz="2400" b="1" dirty="0" smtClean="0"/>
              <a:t>- výskyt - Cínovec</a:t>
            </a:r>
            <a:r>
              <a:rPr lang="cs-CZ" sz="2400" b="1" dirty="0"/>
              <a:t>, Český Brod, </a:t>
            </a:r>
            <a:r>
              <a:rPr lang="cs-CZ" sz="2400" b="1" dirty="0" smtClean="0"/>
              <a:t>Podkrkonoší, Štěpánov</a:t>
            </a:r>
            <a:endParaRPr lang="cs-CZ" sz="2400" b="1" dirty="0"/>
          </a:p>
          <a:p>
            <a:pPr marL="0" indent="0">
              <a:spcBef>
                <a:spcPts val="576"/>
              </a:spcBef>
              <a:buNone/>
            </a:pPr>
            <a:r>
              <a:rPr lang="cs-CZ" sz="2400" b="1" dirty="0" smtClean="0"/>
              <a:t>- Rumunsko, Francie, Sardinie, Velká Británie</a:t>
            </a:r>
            <a:r>
              <a:rPr lang="cs-CZ" sz="2400" b="1" dirty="0"/>
              <a:t>, Maroko, </a:t>
            </a:r>
            <a:r>
              <a:rPr lang="cs-CZ" sz="2400" b="1" dirty="0" smtClean="0"/>
              <a:t>Mexiko,</a:t>
            </a:r>
            <a:endParaRPr lang="cs-CZ" sz="2400" b="1" dirty="0"/>
          </a:p>
          <a:p>
            <a:pPr marL="0" indent="0">
              <a:spcBef>
                <a:spcPts val="576"/>
              </a:spcBef>
              <a:buNone/>
            </a:pPr>
            <a:r>
              <a:rPr lang="cs-CZ" sz="2400" b="1" dirty="0" smtClean="0"/>
              <a:t>Namibie</a:t>
            </a:r>
            <a:r>
              <a:rPr lang="cs-CZ" sz="2400" b="1" dirty="0"/>
              <a:t>, Zambie</a:t>
            </a:r>
            <a:r>
              <a:rPr lang="cs-CZ" sz="2400" b="1" dirty="0" smtClean="0"/>
              <a:t>, Austrálie, USA, Čína </a:t>
            </a:r>
            <a:endParaRPr lang="cs-CZ" dirty="0"/>
          </a:p>
        </p:txBody>
      </p:sp>
      <p:pic>
        <p:nvPicPr>
          <p:cNvPr id="4098" name="Picture 2" descr="File:Azurite-1315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526297"/>
            <a:ext cx="3096344" cy="2933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File:Azurite-MA127773007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506271"/>
            <a:ext cx="3170692" cy="2953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9552" y="5589240"/>
            <a:ext cx="8280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- v okolí Sepekova se nevyskytuje</a:t>
            </a:r>
          </a:p>
          <a:p>
            <a:r>
              <a:rPr lang="cs-CZ" sz="2400" b="1" dirty="0" smtClean="0"/>
              <a:t>- drobné nálezy od Svatého Jana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5245249"/>
            <a:ext cx="72728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/>
              <a:t>Obrázek č</a:t>
            </a:r>
            <a:r>
              <a:rPr lang="cs-CZ" sz="1200" b="1" dirty="0" smtClean="0"/>
              <a:t>. 23 				              </a:t>
            </a:r>
            <a:r>
              <a:rPr lang="cs-CZ" sz="1200" b="1" dirty="0" smtClean="0">
                <a:solidFill>
                  <a:prstClr val="white"/>
                </a:solidFill>
              </a:rPr>
              <a:t>Obrázek </a:t>
            </a:r>
            <a:r>
              <a:rPr lang="cs-CZ" sz="1200" b="1" dirty="0">
                <a:solidFill>
                  <a:prstClr val="white"/>
                </a:solidFill>
              </a:rPr>
              <a:t>č</a:t>
            </a:r>
            <a:r>
              <a:rPr lang="cs-CZ" sz="1200" b="1" dirty="0" smtClean="0">
                <a:solidFill>
                  <a:prstClr val="white"/>
                </a:solidFill>
              </a:rPr>
              <a:t>. 24</a:t>
            </a:r>
            <a:r>
              <a:rPr lang="cs-CZ" sz="1200" b="1" dirty="0" smtClean="0"/>
              <a:t>       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6159454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Závěrem</a:t>
            </a:r>
            <a:endParaRPr lang="cs-CZ" sz="32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57200" y="1052736"/>
            <a:ext cx="4038600" cy="5073427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/>
              <a:t>1) Co jsou uhličitany?</a:t>
            </a:r>
          </a:p>
          <a:p>
            <a:pPr marL="0" indent="0">
              <a:spcBef>
                <a:spcPts val="0"/>
              </a:spcBef>
              <a:buNone/>
            </a:pPr>
            <a:endParaRPr lang="cs-CZ" sz="2400" b="1" dirty="0" smtClean="0">
              <a:solidFill>
                <a:srgbClr val="00206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2) Který z uhličitanů je na Zemi nejvíce rozšířen?</a:t>
            </a:r>
          </a:p>
          <a:p>
            <a:pPr marL="0" indent="0">
              <a:spcBef>
                <a:spcPts val="0"/>
              </a:spcBef>
              <a:buNone/>
            </a:pPr>
            <a:endParaRPr lang="cs-CZ" sz="2400" b="1" dirty="0" smtClean="0">
              <a:solidFill>
                <a:srgbClr val="00206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/>
              <a:t>3) Co je to polymorfie?</a:t>
            </a:r>
            <a:endParaRPr lang="cs-CZ" sz="2400" b="1" dirty="0"/>
          </a:p>
          <a:p>
            <a:pPr marL="0" indent="0">
              <a:spcBef>
                <a:spcPts val="0"/>
              </a:spcBef>
              <a:buNone/>
            </a:pPr>
            <a:endParaRPr lang="cs-CZ" sz="2400" b="1" dirty="0" smtClean="0">
              <a:solidFill>
                <a:srgbClr val="00206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cs-CZ" sz="2400" b="1" dirty="0" smtClean="0">
              <a:solidFill>
                <a:srgbClr val="00206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4) Jaký kov lze získat z azuritu a malachitu?</a:t>
            </a:r>
          </a:p>
          <a:p>
            <a:pPr marL="0" indent="0">
              <a:spcBef>
                <a:spcPts val="0"/>
              </a:spcBef>
              <a:buNone/>
            </a:pPr>
            <a:endParaRPr lang="cs-CZ" sz="2400" b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/>
              <a:t>5) Co se stane, když na kalcit kápneme ocet?</a:t>
            </a:r>
          </a:p>
          <a:p>
            <a:pPr marL="0" indent="0">
              <a:spcBef>
                <a:spcPts val="0"/>
              </a:spcBef>
              <a:buNone/>
            </a:pPr>
            <a:endParaRPr lang="cs-CZ" sz="2400" b="1" dirty="0" smtClean="0"/>
          </a:p>
          <a:p>
            <a:pPr marL="457200" indent="-457200">
              <a:spcBef>
                <a:spcPts val="0"/>
              </a:spcBef>
              <a:buAutoNum type="arabicParenR"/>
            </a:pPr>
            <a:endParaRPr lang="cs-CZ" sz="2400" b="1" dirty="0"/>
          </a:p>
          <a:p>
            <a:pPr marL="457200" indent="-457200">
              <a:spcBef>
                <a:spcPts val="0"/>
              </a:spcBef>
              <a:buAutoNum type="arabicParenR"/>
            </a:pPr>
            <a:endParaRPr lang="cs-CZ" sz="2400" b="1" dirty="0" smtClean="0"/>
          </a:p>
          <a:p>
            <a:pPr marL="457200" indent="-457200">
              <a:spcBef>
                <a:spcPts val="0"/>
              </a:spcBef>
              <a:buAutoNum type="arabicParenR"/>
            </a:pPr>
            <a:endParaRPr lang="cs-CZ" sz="2400" b="1" dirty="0"/>
          </a:p>
          <a:p>
            <a:pPr marL="457200" indent="-457200">
              <a:spcBef>
                <a:spcPts val="0"/>
              </a:spcBef>
              <a:buAutoNum type="arabicParenR"/>
            </a:pPr>
            <a:endParaRPr lang="cs-CZ" sz="2400" b="1" dirty="0" smtClean="0"/>
          </a:p>
          <a:p>
            <a:pPr marL="457200" indent="-457200">
              <a:spcBef>
                <a:spcPts val="0"/>
              </a:spcBef>
              <a:buAutoNum type="arabicParenR"/>
            </a:pPr>
            <a:endParaRPr lang="cs-CZ" sz="2400" b="1" dirty="0"/>
          </a:p>
          <a:p>
            <a:pPr marL="457200" indent="-457200">
              <a:spcBef>
                <a:spcPts val="0"/>
              </a:spcBef>
              <a:buAutoNum type="arabicParenR"/>
            </a:pPr>
            <a:endParaRPr lang="cs-CZ" sz="2400" b="1" dirty="0" smtClean="0"/>
          </a:p>
          <a:p>
            <a:pPr marL="457200" indent="-457200">
              <a:buAutoNum type="arabicParenR"/>
            </a:pPr>
            <a:endParaRPr lang="cs-CZ" sz="2400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48200" y="1052736"/>
            <a:ext cx="4038600" cy="5073427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- soli kyseliny uhličité</a:t>
            </a:r>
          </a:p>
          <a:p>
            <a:pPr marL="0" indent="0">
              <a:spcBef>
                <a:spcPts val="0"/>
              </a:spcBef>
              <a:buNone/>
            </a:pPr>
            <a:endParaRPr lang="cs-CZ" sz="2400" b="1" dirty="0" smtClean="0"/>
          </a:p>
          <a:p>
            <a:pPr marL="0" indent="0">
              <a:spcBef>
                <a:spcPts val="0"/>
              </a:spcBef>
              <a:buNone/>
            </a:pPr>
            <a:endParaRPr lang="cs-CZ" sz="2400" b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/>
              <a:t>- kalcit</a:t>
            </a:r>
          </a:p>
          <a:p>
            <a:pPr marL="0" indent="0">
              <a:spcBef>
                <a:spcPts val="0"/>
              </a:spcBef>
              <a:buNone/>
            </a:pPr>
            <a:endParaRPr lang="cs-CZ" sz="2400" b="1" dirty="0" smtClean="0">
              <a:solidFill>
                <a:srgbClr val="00206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- stejné chemické složení, různé krystal. soustavy</a:t>
            </a:r>
          </a:p>
          <a:p>
            <a:pPr marL="0" indent="0">
              <a:spcBef>
                <a:spcPts val="0"/>
              </a:spcBef>
              <a:buNone/>
            </a:pPr>
            <a:endParaRPr lang="cs-CZ" sz="2400" b="1" dirty="0">
              <a:solidFill>
                <a:srgbClr val="00206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cs-CZ" sz="2400" b="1" dirty="0" smtClean="0">
              <a:solidFill>
                <a:srgbClr val="00206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/>
              <a:t>- měď</a:t>
            </a:r>
          </a:p>
          <a:p>
            <a:pPr marL="0" indent="0">
              <a:spcBef>
                <a:spcPts val="0"/>
              </a:spcBef>
              <a:buNone/>
            </a:pPr>
            <a:endParaRPr lang="cs-CZ" sz="2400" b="1" dirty="0">
              <a:solidFill>
                <a:srgbClr val="00206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- šumí, uvolňuje se CO</a:t>
            </a:r>
            <a:r>
              <a:rPr lang="cs-CZ" sz="2400" b="1" baseline="-25000" dirty="0" smtClean="0">
                <a:solidFill>
                  <a:srgbClr val="002060"/>
                </a:solidFill>
              </a:rPr>
              <a:t>2</a:t>
            </a:r>
            <a:endParaRPr lang="cs-CZ" sz="2400" b="1" dirty="0" smtClean="0">
              <a:solidFill>
                <a:srgbClr val="00206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cs-CZ" sz="2400" b="1" dirty="0">
              <a:solidFill>
                <a:srgbClr val="00206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cs-CZ" sz="2400" b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24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2400" b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968174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04867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prstClr val="black"/>
                </a:solidFill>
              </a:rPr>
              <a:t>Zdroje </a:t>
            </a:r>
            <a:r>
              <a:rPr lang="cs-CZ" sz="2400" b="1" dirty="0">
                <a:solidFill>
                  <a:prstClr val="black"/>
                </a:solidFill>
              </a:rPr>
              <a:t>informací, snímků, citací</a:t>
            </a:r>
            <a:endParaRPr lang="cs-CZ" sz="1400" b="1" dirty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1200" b="1" dirty="0" smtClean="0"/>
              <a:t>Obrázek </a:t>
            </a:r>
            <a:r>
              <a:rPr lang="cs-CZ" sz="1200" b="1" dirty="0"/>
              <a:t>č. 3</a:t>
            </a:r>
            <a:r>
              <a:rPr lang="cs-CZ" sz="1200" b="1" dirty="0" smtClean="0"/>
              <a:t>, </a:t>
            </a:r>
            <a:r>
              <a:rPr lang="cs-CZ" sz="1200" b="1" dirty="0"/>
              <a:t>[cit. </a:t>
            </a:r>
            <a:r>
              <a:rPr lang="cs-CZ" sz="1200" b="1" dirty="0" smtClean="0"/>
              <a:t>2012-09-04</a:t>
            </a:r>
            <a:r>
              <a:rPr lang="cs-CZ" sz="1200" b="1" dirty="0"/>
              <a:t>], Licence </a:t>
            </a:r>
            <a:r>
              <a:rPr lang="cs-CZ" sz="1200" b="1" dirty="0" smtClean="0"/>
              <a:t>public </a:t>
            </a:r>
            <a:r>
              <a:rPr lang="cs-CZ" sz="1200" b="1" dirty="0" err="1" smtClean="0"/>
              <a:t>domain</a:t>
            </a:r>
            <a:r>
              <a:rPr lang="cs-CZ" sz="1200" b="1" dirty="0" smtClean="0"/>
              <a:t>, </a:t>
            </a:r>
            <a:r>
              <a:rPr lang="cs-CZ" sz="1200" b="1" dirty="0" err="1"/>
              <a:t>Parent</a:t>
            </a:r>
            <a:r>
              <a:rPr lang="cs-CZ" sz="1200" b="1" dirty="0"/>
              <a:t> </a:t>
            </a:r>
            <a:r>
              <a:rPr lang="cs-CZ" sz="1200" b="1" dirty="0" err="1" smtClean="0"/>
              <a:t>Géry</a:t>
            </a:r>
            <a:r>
              <a:rPr lang="cs-CZ" sz="1200" b="1" dirty="0" smtClean="0"/>
              <a:t>, </a:t>
            </a:r>
            <a:r>
              <a:rPr lang="fr-FR" sz="1200" b="1" dirty="0"/>
              <a:t>File:Calcite Elmwood sur sphalérite (USA) 3 .jpg</a:t>
            </a:r>
            <a:endParaRPr lang="cs-CZ" sz="1200" b="1" dirty="0"/>
          </a:p>
          <a:p>
            <a:pPr marL="0" indent="0">
              <a:spcBef>
                <a:spcPts val="0"/>
              </a:spcBef>
              <a:buNone/>
            </a:pPr>
            <a:r>
              <a:rPr lang="cs-CZ" sz="1200" b="1" dirty="0">
                <a:hlinkClick r:id="rId2"/>
              </a:rPr>
              <a:t>http://commons.wikimedia.org/wiki/File:Calcite_Elmwood_sur_sphal%C3%A9rite_(USA)_3_.</a:t>
            </a:r>
            <a:r>
              <a:rPr lang="cs-CZ" sz="1200" b="1" dirty="0" smtClean="0">
                <a:hlinkClick r:id="rId2"/>
              </a:rPr>
              <a:t>jpg</a:t>
            </a:r>
            <a:endParaRPr lang="cs-CZ" sz="1200" b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1200" b="1" dirty="0" smtClean="0"/>
              <a:t>Obrázek </a:t>
            </a:r>
            <a:r>
              <a:rPr lang="cs-CZ" sz="1200" b="1" dirty="0"/>
              <a:t>č. </a:t>
            </a:r>
            <a:r>
              <a:rPr lang="cs-CZ" sz="1200" b="1" dirty="0" smtClean="0"/>
              <a:t>4, </a:t>
            </a:r>
            <a:r>
              <a:rPr lang="cs-CZ" sz="1200" b="1" dirty="0"/>
              <a:t>[cit. 2012-09-04], Licence Island </a:t>
            </a:r>
            <a:r>
              <a:rPr lang="cs-CZ" sz="1200" b="1" dirty="0" err="1" smtClean="0"/>
              <a:t>Creative</a:t>
            </a:r>
            <a:r>
              <a:rPr lang="cs-CZ" sz="1200" b="1" dirty="0" smtClean="0"/>
              <a:t> </a:t>
            </a:r>
            <a:r>
              <a:rPr lang="cs-CZ" sz="1200" b="1" dirty="0" err="1"/>
              <a:t>Commons</a:t>
            </a:r>
            <a:r>
              <a:rPr lang="cs-CZ" sz="1200" b="1" dirty="0"/>
              <a:t> , </a:t>
            </a:r>
            <a:r>
              <a:rPr lang="cs-CZ" sz="1200" b="1" dirty="0" err="1"/>
              <a:t>Own</a:t>
            </a:r>
            <a:r>
              <a:rPr lang="cs-CZ" sz="1200" b="1" dirty="0"/>
              <a:t> </a:t>
            </a:r>
            <a:r>
              <a:rPr lang="cs-CZ" sz="1200" b="1" dirty="0" err="1"/>
              <a:t>work</a:t>
            </a:r>
            <a:r>
              <a:rPr lang="cs-CZ" sz="1200" b="1" dirty="0"/>
              <a:t> (</a:t>
            </a:r>
            <a:r>
              <a:rPr lang="cs-CZ" sz="1200" b="1" dirty="0" err="1"/>
              <a:t>own</a:t>
            </a:r>
            <a:r>
              <a:rPr lang="cs-CZ" sz="1200" b="1" dirty="0"/>
              <a:t> </a:t>
            </a:r>
            <a:r>
              <a:rPr lang="cs-CZ" sz="1200" b="1" dirty="0" err="1" smtClean="0"/>
              <a:t>photo</a:t>
            </a:r>
            <a:r>
              <a:rPr lang="cs-CZ" sz="1200" b="1" dirty="0" smtClean="0"/>
              <a:t>), File:Calcit1000108.JPG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200" b="1" dirty="0">
                <a:hlinkClick r:id="rId3"/>
              </a:rPr>
              <a:t>http://</a:t>
            </a:r>
            <a:r>
              <a:rPr lang="cs-CZ" sz="1200" b="1" dirty="0" smtClean="0">
                <a:hlinkClick r:id="rId3"/>
              </a:rPr>
              <a:t>commons.wikimedia.org/wiki/File:Calcit1000108.JPG</a:t>
            </a:r>
            <a:endParaRPr lang="cs-CZ" sz="1200" b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1200" b="1" dirty="0"/>
              <a:t>Obrázek č. </a:t>
            </a:r>
            <a:r>
              <a:rPr lang="cs-CZ" sz="1200" b="1" dirty="0" smtClean="0"/>
              <a:t>6, </a:t>
            </a:r>
            <a:r>
              <a:rPr lang="cs-CZ" sz="1200" b="1" dirty="0"/>
              <a:t>[cit. 2012-09-04], Licence </a:t>
            </a:r>
            <a:r>
              <a:rPr lang="cs-CZ" sz="1200" b="1" dirty="0" err="1"/>
              <a:t>Creative</a:t>
            </a:r>
            <a:r>
              <a:rPr lang="cs-CZ" sz="1200" b="1" dirty="0"/>
              <a:t> </a:t>
            </a:r>
            <a:r>
              <a:rPr lang="cs-CZ" sz="1200" b="1" dirty="0" err="1" smtClean="0"/>
              <a:t>Commons</a:t>
            </a:r>
            <a:r>
              <a:rPr lang="cs-CZ" sz="1200" b="1" dirty="0"/>
              <a:t>, Rob </a:t>
            </a:r>
            <a:r>
              <a:rPr lang="cs-CZ" sz="1200" b="1" dirty="0" err="1"/>
              <a:t>Lavinsky</a:t>
            </a:r>
            <a:r>
              <a:rPr lang="cs-CZ" sz="1200" b="1" dirty="0"/>
              <a:t>, iRocks.com, </a:t>
            </a:r>
            <a:r>
              <a:rPr lang="cs-CZ" sz="1200" b="1" dirty="0" smtClean="0"/>
              <a:t>File:Calcite-173520.jpg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200" b="1" dirty="0">
                <a:hlinkClick r:id="rId4"/>
              </a:rPr>
              <a:t>http://</a:t>
            </a:r>
            <a:r>
              <a:rPr lang="cs-CZ" sz="1200" b="1" dirty="0" smtClean="0">
                <a:hlinkClick r:id="rId4"/>
              </a:rPr>
              <a:t>commons.wikimedia.org/wiki/File:Calcite-173520.jpg</a:t>
            </a:r>
            <a:endParaRPr lang="cs-CZ" sz="1200" b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1200" b="1" dirty="0"/>
              <a:t>Obrázek č. </a:t>
            </a:r>
            <a:r>
              <a:rPr lang="cs-CZ" sz="1200" b="1" dirty="0" smtClean="0"/>
              <a:t>12</a:t>
            </a:r>
            <a:r>
              <a:rPr lang="cs-CZ" sz="1200" b="1" dirty="0"/>
              <a:t>, [cit. 2012-09-04], Licence </a:t>
            </a:r>
            <a:r>
              <a:rPr lang="cs-CZ" sz="1200" b="1" dirty="0" err="1"/>
              <a:t>Creative</a:t>
            </a:r>
            <a:r>
              <a:rPr lang="cs-CZ" sz="1200" b="1" dirty="0"/>
              <a:t> </a:t>
            </a:r>
            <a:r>
              <a:rPr lang="cs-CZ" sz="1200" b="1" dirty="0" err="1" smtClean="0"/>
              <a:t>Commons</a:t>
            </a:r>
            <a:r>
              <a:rPr lang="cs-CZ" sz="1200" b="1" dirty="0"/>
              <a:t>, Adam </a:t>
            </a:r>
            <a:r>
              <a:rPr lang="cs-CZ" sz="1200" b="1" dirty="0" err="1" smtClean="0"/>
              <a:t>Ognisty</a:t>
            </a:r>
            <a:r>
              <a:rPr lang="cs-CZ" sz="1200" b="1" dirty="0"/>
              <a:t>, File:Aragonit </a:t>
            </a:r>
            <a:r>
              <a:rPr lang="cs-CZ" sz="1200" b="1" dirty="0" smtClean="0"/>
              <a:t>Sławniowice.jpg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200" b="1" dirty="0">
                <a:hlinkClick r:id="rId5"/>
              </a:rPr>
              <a:t>http://</a:t>
            </a:r>
            <a:r>
              <a:rPr lang="cs-CZ" sz="1200" b="1" dirty="0" smtClean="0">
                <a:hlinkClick r:id="rId5"/>
              </a:rPr>
              <a:t>commons.wikimedia.org/wiki/File:Aragonit_S%C5%82awniowice.jpg</a:t>
            </a:r>
            <a:endParaRPr lang="cs-CZ" sz="1200" b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1200" b="1" dirty="0"/>
              <a:t>Obrázek č. </a:t>
            </a:r>
            <a:r>
              <a:rPr lang="cs-CZ" sz="1200" b="1" dirty="0" smtClean="0"/>
              <a:t>13, </a:t>
            </a:r>
            <a:r>
              <a:rPr lang="cs-CZ" sz="1200" b="1" dirty="0"/>
              <a:t>[cit. 2012-09-04], Licence </a:t>
            </a:r>
            <a:r>
              <a:rPr lang="en-US" sz="1200" b="1" dirty="0" smtClean="0"/>
              <a:t>Creative </a:t>
            </a:r>
            <a:r>
              <a:rPr lang="en-US" sz="1200" b="1" dirty="0"/>
              <a:t>Commons, Rob </a:t>
            </a:r>
            <a:r>
              <a:rPr lang="en-US" sz="1200" b="1" dirty="0" err="1"/>
              <a:t>Lavinsky</a:t>
            </a:r>
            <a:r>
              <a:rPr lang="en-US" sz="1200" b="1" dirty="0"/>
              <a:t>, iRocks.com, </a:t>
            </a:r>
            <a:r>
              <a:rPr lang="cs-CZ" sz="1200" b="1" dirty="0" smtClean="0"/>
              <a:t>File:Aragonite-251193.jpg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200" b="1" dirty="0">
                <a:hlinkClick r:id="rId6"/>
              </a:rPr>
              <a:t>http://</a:t>
            </a:r>
            <a:r>
              <a:rPr lang="cs-CZ" sz="1200" b="1" dirty="0" smtClean="0">
                <a:hlinkClick r:id="rId6"/>
              </a:rPr>
              <a:t>commons.wikimedia.org/wiki/File:Aragonite-251193.jpg</a:t>
            </a:r>
            <a:endParaRPr lang="cs-CZ" sz="1200" b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1200" b="1" dirty="0"/>
              <a:t>Obrázek č. </a:t>
            </a:r>
            <a:r>
              <a:rPr lang="cs-CZ" sz="1200" b="1" dirty="0" smtClean="0"/>
              <a:t>14, </a:t>
            </a:r>
            <a:r>
              <a:rPr lang="cs-CZ" sz="1200" b="1" dirty="0"/>
              <a:t>[cit. 2012-09-04], Licence </a:t>
            </a:r>
            <a:r>
              <a:rPr lang="en-US" sz="1200" b="1" dirty="0" smtClean="0"/>
              <a:t>Creative </a:t>
            </a:r>
            <a:r>
              <a:rPr lang="en-US" sz="1200" b="1" dirty="0"/>
              <a:t>Commons, Rob </a:t>
            </a:r>
            <a:r>
              <a:rPr lang="en-US" sz="1200" b="1" dirty="0" err="1"/>
              <a:t>Lavinsky</a:t>
            </a:r>
            <a:r>
              <a:rPr lang="en-US" sz="1200" b="1" dirty="0"/>
              <a:t>, iRocks.com, </a:t>
            </a:r>
            <a:r>
              <a:rPr lang="cs-CZ" sz="1200" b="1" dirty="0" smtClean="0"/>
              <a:t>File:Aragonite-131580.jpg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200" b="1" dirty="0">
                <a:hlinkClick r:id="rId7"/>
              </a:rPr>
              <a:t>http://</a:t>
            </a:r>
            <a:r>
              <a:rPr lang="cs-CZ" sz="1200" b="1" dirty="0" smtClean="0">
                <a:hlinkClick r:id="rId7"/>
              </a:rPr>
              <a:t>commons.wikimedia.org/wiki/File:Aragonite-131580.jpg</a:t>
            </a:r>
            <a:endParaRPr lang="cs-CZ" sz="1200" b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1200" b="1" dirty="0" smtClean="0"/>
              <a:t>Obrázek </a:t>
            </a:r>
            <a:r>
              <a:rPr lang="cs-CZ" sz="1200" b="1" dirty="0"/>
              <a:t>č. </a:t>
            </a:r>
            <a:r>
              <a:rPr lang="cs-CZ" sz="1200" b="1" dirty="0" smtClean="0"/>
              <a:t>16</a:t>
            </a:r>
            <a:r>
              <a:rPr lang="cs-CZ" sz="1200" b="1" dirty="0"/>
              <a:t>, [cit. 2012-09-04], Licence </a:t>
            </a:r>
            <a:r>
              <a:rPr lang="cs-CZ" sz="1200" b="1" dirty="0" err="1"/>
              <a:t>Creative</a:t>
            </a:r>
            <a:r>
              <a:rPr lang="cs-CZ" sz="1200" b="1" dirty="0"/>
              <a:t> </a:t>
            </a:r>
            <a:r>
              <a:rPr lang="cs-CZ" sz="1200" b="1" dirty="0" err="1" smtClean="0"/>
              <a:t>Commons</a:t>
            </a:r>
            <a:r>
              <a:rPr lang="cs-CZ" sz="1200" b="1" dirty="0"/>
              <a:t>, </a:t>
            </a:r>
            <a:r>
              <a:rPr lang="cs-CZ" sz="1200" b="1" dirty="0" err="1"/>
              <a:t>Hannes</a:t>
            </a:r>
            <a:r>
              <a:rPr lang="cs-CZ" sz="1200" b="1" dirty="0"/>
              <a:t> </a:t>
            </a:r>
            <a:r>
              <a:rPr lang="cs-CZ" sz="1200" b="1" dirty="0" err="1" smtClean="0"/>
              <a:t>Grobe</a:t>
            </a:r>
            <a:r>
              <a:rPr lang="cs-CZ" sz="1200" b="1" dirty="0"/>
              <a:t>, File:Malachit </a:t>
            </a:r>
            <a:r>
              <a:rPr lang="cs-CZ" sz="1200" b="1" dirty="0" smtClean="0"/>
              <a:t>hg.jpg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200" b="1" dirty="0">
                <a:hlinkClick r:id="rId8"/>
              </a:rPr>
              <a:t>http://</a:t>
            </a:r>
            <a:r>
              <a:rPr lang="cs-CZ" sz="1200" b="1" dirty="0" smtClean="0">
                <a:hlinkClick r:id="rId8"/>
              </a:rPr>
              <a:t>commons.wikimedia.org/wiki/File:Malachit_hg.jpg</a:t>
            </a:r>
            <a:endParaRPr lang="cs-CZ" sz="1200" b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1200" b="1" dirty="0"/>
              <a:t>Obrázek č. </a:t>
            </a:r>
            <a:r>
              <a:rPr lang="cs-CZ" sz="1200" b="1" dirty="0" smtClean="0"/>
              <a:t>17, </a:t>
            </a:r>
            <a:r>
              <a:rPr lang="cs-CZ" sz="1200" b="1" dirty="0"/>
              <a:t>[cit. 2012-09-04], Licence </a:t>
            </a:r>
            <a:r>
              <a:rPr lang="en-US" sz="1200" b="1" dirty="0" smtClean="0"/>
              <a:t>Creative </a:t>
            </a:r>
            <a:r>
              <a:rPr lang="en-US" sz="1200" b="1" dirty="0"/>
              <a:t>Commons, Rob </a:t>
            </a:r>
            <a:r>
              <a:rPr lang="en-US" sz="1200" b="1" dirty="0" err="1"/>
              <a:t>Lavinsky</a:t>
            </a:r>
            <a:r>
              <a:rPr lang="en-US" sz="1200" b="1" dirty="0"/>
              <a:t>, iRocks.com, </a:t>
            </a:r>
            <a:r>
              <a:rPr lang="cs-CZ" sz="1200" b="1" dirty="0" smtClean="0"/>
              <a:t>File:Malachite-azmex10b.jpg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200" b="1" dirty="0">
                <a:hlinkClick r:id="rId9"/>
              </a:rPr>
              <a:t>http://</a:t>
            </a:r>
            <a:r>
              <a:rPr lang="cs-CZ" sz="1200" b="1" dirty="0" smtClean="0">
                <a:hlinkClick r:id="rId9"/>
              </a:rPr>
              <a:t>commons.wikimedia.org/wiki/File:Malachite-azmex10b.jpg</a:t>
            </a:r>
            <a:endParaRPr lang="cs-CZ" sz="1200" b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1200" b="1" dirty="0"/>
              <a:t>Obrázek č. </a:t>
            </a:r>
            <a:r>
              <a:rPr lang="cs-CZ" sz="1200" b="1" dirty="0" smtClean="0"/>
              <a:t>18, </a:t>
            </a:r>
            <a:r>
              <a:rPr lang="cs-CZ" sz="1200" b="1" dirty="0"/>
              <a:t>[cit. 2012-09-04], Licence </a:t>
            </a:r>
            <a:r>
              <a:rPr lang="en-US" sz="1200" b="1" dirty="0" smtClean="0"/>
              <a:t>Creative </a:t>
            </a:r>
            <a:r>
              <a:rPr lang="en-US" sz="1200" b="1" dirty="0"/>
              <a:t>Commons, Rob </a:t>
            </a:r>
            <a:r>
              <a:rPr lang="en-US" sz="1200" b="1" dirty="0" err="1"/>
              <a:t>Lavinsky</a:t>
            </a:r>
            <a:r>
              <a:rPr lang="en-US" sz="1200" b="1" dirty="0"/>
              <a:t>, iRocks.com, </a:t>
            </a:r>
            <a:r>
              <a:rPr lang="cs-CZ" sz="1200" b="1" dirty="0" smtClean="0"/>
              <a:t>File:Malachite-Dolomite-139569.jpg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200" b="1" dirty="0">
                <a:hlinkClick r:id="rId10"/>
              </a:rPr>
              <a:t>http://</a:t>
            </a:r>
            <a:r>
              <a:rPr lang="cs-CZ" sz="1200" b="1" dirty="0" smtClean="0">
                <a:hlinkClick r:id="rId10"/>
              </a:rPr>
              <a:t>commons.wikimedia.org/wiki/File:Malachite-Dolomite-139569.jpg</a:t>
            </a:r>
            <a:endParaRPr lang="cs-CZ" sz="1200" b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fr-FR" sz="1200" b="1" dirty="0"/>
              <a:t>Obrázek č. 20, [cit. 2012-09-04], Licence </a:t>
            </a:r>
            <a:r>
              <a:rPr lang="fr-FR" sz="1200" b="1" dirty="0" smtClean="0"/>
              <a:t>public </a:t>
            </a:r>
            <a:r>
              <a:rPr lang="fr-FR" sz="1200" b="1" dirty="0"/>
              <a:t>domain, Parent Géry, File:Azurite et malachite 4(Maroc).jpg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200" b="1" dirty="0">
                <a:hlinkClick r:id="rId11"/>
              </a:rPr>
              <a:t>http://commons.wikimedia.org/wiki/File:Azurite_et_malachite_4(Maroc).</a:t>
            </a:r>
            <a:r>
              <a:rPr lang="fr-FR" sz="1200" b="1" dirty="0" smtClean="0">
                <a:hlinkClick r:id="rId11"/>
              </a:rPr>
              <a:t>jpg</a:t>
            </a:r>
            <a:endParaRPr lang="cs-CZ" sz="1200" b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1200" b="1" dirty="0"/>
              <a:t>Obrázek č. 22, [cit. 2012-09-04], Licence </a:t>
            </a:r>
            <a:r>
              <a:rPr lang="cs-CZ" sz="1200" b="1" dirty="0" smtClean="0"/>
              <a:t>public </a:t>
            </a:r>
            <a:r>
              <a:rPr lang="cs-CZ" sz="1200" b="1" dirty="0" err="1"/>
              <a:t>domain</a:t>
            </a:r>
            <a:r>
              <a:rPr lang="cs-CZ" sz="1200" b="1" dirty="0"/>
              <a:t>, </a:t>
            </a:r>
            <a:r>
              <a:rPr lang="cs-CZ" sz="1200" b="1" dirty="0" err="1"/>
              <a:t>Parent</a:t>
            </a:r>
            <a:r>
              <a:rPr lang="cs-CZ" sz="1200" b="1" dirty="0"/>
              <a:t> </a:t>
            </a:r>
            <a:r>
              <a:rPr lang="cs-CZ" sz="1200" b="1" dirty="0" err="1"/>
              <a:t>Géry</a:t>
            </a:r>
            <a:r>
              <a:rPr lang="cs-CZ" sz="1200" b="1" dirty="0"/>
              <a:t>, File:Azurite, malachite (</a:t>
            </a:r>
            <a:r>
              <a:rPr lang="cs-CZ" sz="1200" b="1" dirty="0" err="1"/>
              <a:t>Maroc</a:t>
            </a:r>
            <a:r>
              <a:rPr lang="cs-CZ" sz="1200" b="1" dirty="0"/>
              <a:t>) .</a:t>
            </a:r>
            <a:r>
              <a:rPr lang="cs-CZ" sz="1200" b="1" dirty="0" err="1"/>
              <a:t>jpg</a:t>
            </a:r>
            <a:endParaRPr lang="cs-CZ" sz="1200" b="1" dirty="0"/>
          </a:p>
          <a:p>
            <a:pPr marL="0" indent="0">
              <a:spcBef>
                <a:spcPts val="0"/>
              </a:spcBef>
              <a:buNone/>
            </a:pPr>
            <a:r>
              <a:rPr lang="cs-CZ" sz="1200" b="1" dirty="0">
                <a:hlinkClick r:id="rId12"/>
              </a:rPr>
              <a:t>http://commons.wikimedia.org/wiki/File:Azurite,_malachite_(Maroc)_.jpg</a:t>
            </a:r>
            <a:endParaRPr lang="cs-CZ" sz="1200" b="1" dirty="0"/>
          </a:p>
          <a:p>
            <a:pPr marL="0" indent="0">
              <a:spcBef>
                <a:spcPts val="0"/>
              </a:spcBef>
              <a:buNone/>
            </a:pPr>
            <a:r>
              <a:rPr lang="en-US" sz="1200" b="1" dirty="0" err="1"/>
              <a:t>Obrázek</a:t>
            </a:r>
            <a:r>
              <a:rPr lang="en-US" sz="1200" b="1" dirty="0"/>
              <a:t> č. 23, [cit. 2012-09-04], </a:t>
            </a:r>
            <a:r>
              <a:rPr lang="en-US" sz="1200" b="1" dirty="0" err="1"/>
              <a:t>Licence</a:t>
            </a:r>
            <a:r>
              <a:rPr lang="en-US" sz="1200" b="1" dirty="0"/>
              <a:t> Creative Commons , Leon </a:t>
            </a:r>
            <a:r>
              <a:rPr lang="en-US" sz="1200" b="1" dirty="0" err="1"/>
              <a:t>Hupperichs</a:t>
            </a:r>
            <a:r>
              <a:rPr lang="en-US" sz="1200" b="1" dirty="0"/>
              <a:t>, File:Azurite-MA1277730072.jpg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200" b="1" dirty="0">
                <a:hlinkClick r:id="rId13"/>
              </a:rPr>
              <a:t>http://commons.wikimedia.org/wiki/File:Azurite-MA1277730072.jpg</a:t>
            </a:r>
            <a:endParaRPr lang="cs-CZ" sz="1200" b="1" dirty="0"/>
          </a:p>
          <a:p>
            <a:pPr marL="0" indent="0">
              <a:buNone/>
            </a:pPr>
            <a:endParaRPr lang="fr-FR" sz="1400" b="1" dirty="0"/>
          </a:p>
          <a:p>
            <a:pPr marL="0" indent="0">
              <a:buNone/>
            </a:pPr>
            <a:endParaRPr lang="cs-CZ" sz="1400" b="1" dirty="0"/>
          </a:p>
          <a:p>
            <a:pPr marL="0" indent="0">
              <a:buNone/>
            </a:pPr>
            <a:endParaRPr lang="cs-CZ" sz="1400" b="1" dirty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/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endParaRPr lang="cs-CZ" sz="1400" b="1" dirty="0"/>
          </a:p>
        </p:txBody>
      </p:sp>
    </p:spTree>
    <p:extLst>
      <p:ext uri="{BB962C8B-B14F-4D97-AF65-F5344CB8AC3E}">
        <p14:creationId xmlns:p14="http://schemas.microsoft.com/office/powerpoint/2010/main" val="334200068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400" b="1" dirty="0">
                <a:solidFill>
                  <a:prstClr val="black"/>
                </a:solidFill>
              </a:rPr>
              <a:t>Zdroje informací, snímků, citací</a:t>
            </a:r>
            <a:endParaRPr lang="cs-CZ" sz="1400" b="1" dirty="0">
              <a:solidFill>
                <a:prstClr val="black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cs-CZ" sz="1200" b="1" dirty="0" smtClean="0"/>
          </a:p>
          <a:p>
            <a:pPr marL="0" indent="0">
              <a:spcBef>
                <a:spcPts val="0"/>
              </a:spcBef>
              <a:buNone/>
            </a:pPr>
            <a:endParaRPr lang="cs-CZ" sz="1200" b="1" dirty="0"/>
          </a:p>
          <a:p>
            <a:pPr marL="0" indent="0">
              <a:spcBef>
                <a:spcPts val="0"/>
              </a:spcBef>
              <a:buNone/>
            </a:pPr>
            <a:r>
              <a:rPr lang="cs-CZ" sz="1200" b="1" dirty="0" smtClean="0"/>
              <a:t>Obrázek </a:t>
            </a:r>
            <a:r>
              <a:rPr lang="cs-CZ" sz="1200" b="1" dirty="0"/>
              <a:t>č. </a:t>
            </a:r>
            <a:r>
              <a:rPr lang="cs-CZ" sz="1200" b="1" dirty="0" smtClean="0"/>
              <a:t>24, </a:t>
            </a:r>
            <a:r>
              <a:rPr lang="cs-CZ" sz="1200" b="1" dirty="0"/>
              <a:t>Licence </a:t>
            </a:r>
            <a:r>
              <a:rPr lang="en-US" sz="1200" b="1" dirty="0" smtClean="0"/>
              <a:t>Creative </a:t>
            </a:r>
            <a:r>
              <a:rPr lang="en-US" sz="1200" b="1" dirty="0"/>
              <a:t>Commons, Rob </a:t>
            </a:r>
            <a:r>
              <a:rPr lang="en-US" sz="1200" b="1" dirty="0" err="1"/>
              <a:t>Lavinsky</a:t>
            </a:r>
            <a:r>
              <a:rPr lang="en-US" sz="1200" b="1" dirty="0"/>
              <a:t>, iRocks.com, </a:t>
            </a:r>
            <a:r>
              <a:rPr lang="cs-CZ" sz="1200" b="1" dirty="0" smtClean="0"/>
              <a:t> File:Azurite-131561.jpg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1200" b="1" dirty="0">
                <a:hlinkClick r:id="rId2"/>
              </a:rPr>
              <a:t>http://</a:t>
            </a:r>
            <a:r>
              <a:rPr lang="cs-CZ" sz="1200" b="1" dirty="0" smtClean="0">
                <a:hlinkClick r:id="rId2"/>
              </a:rPr>
              <a:t>commons.wikimedia.org/wiki/File:Azurite-131561.jpg</a:t>
            </a:r>
            <a:endParaRPr lang="cs-CZ" sz="1200" b="1" dirty="0" smtClean="0"/>
          </a:p>
          <a:p>
            <a:pPr marL="0" indent="0">
              <a:spcBef>
                <a:spcPts val="0"/>
              </a:spcBef>
              <a:buNone/>
            </a:pPr>
            <a:endParaRPr lang="cs-CZ" sz="1400" dirty="0" smtClean="0"/>
          </a:p>
          <a:p>
            <a:pPr marL="0" indent="0">
              <a:spcBef>
                <a:spcPts val="0"/>
              </a:spcBef>
              <a:buNone/>
            </a:pPr>
            <a:endParaRPr lang="cs-CZ" sz="1400" dirty="0"/>
          </a:p>
          <a:p>
            <a:pPr marL="0" indent="0">
              <a:spcBef>
                <a:spcPts val="0"/>
              </a:spcBef>
              <a:buNone/>
            </a:pPr>
            <a:r>
              <a:rPr lang="cs-CZ" sz="1200" b="1" dirty="0" smtClean="0"/>
              <a:t>Obrázky 1</a:t>
            </a:r>
            <a:r>
              <a:rPr lang="cs-CZ" sz="1200" b="1" dirty="0"/>
              <a:t>, 2, </a:t>
            </a:r>
            <a:r>
              <a:rPr lang="cs-CZ" sz="1200" b="1" dirty="0" smtClean="0"/>
              <a:t>5, 7, 8, 9, 10, 11, 15, 19, 21, Mgr. Josef </a:t>
            </a:r>
            <a:r>
              <a:rPr lang="cs-CZ" sz="1200" b="1" dirty="0" err="1" smtClean="0"/>
              <a:t>Himl</a:t>
            </a:r>
            <a:endParaRPr lang="cs-CZ" sz="1200" b="1" dirty="0"/>
          </a:p>
          <a:p>
            <a:pPr marL="0" indent="0">
              <a:spcBef>
                <a:spcPts val="0"/>
              </a:spcBef>
              <a:buNone/>
            </a:pPr>
            <a:endParaRPr lang="cs-CZ" sz="1400" dirty="0" smtClean="0"/>
          </a:p>
          <a:p>
            <a:pPr marL="0" indent="0">
              <a:spcBef>
                <a:spcPts val="0"/>
              </a:spcBef>
              <a:buNone/>
            </a:pPr>
            <a:endParaRPr lang="cs-CZ" sz="1400" dirty="0"/>
          </a:p>
          <a:p>
            <a:pPr marL="0" indent="0">
              <a:spcBef>
                <a:spcPts val="0"/>
              </a:spcBef>
              <a:buNone/>
            </a:pPr>
            <a:endParaRPr lang="cs-CZ" sz="1400" dirty="0" smtClean="0"/>
          </a:p>
          <a:p>
            <a:pPr marL="0" indent="0">
              <a:spcBef>
                <a:spcPts val="0"/>
              </a:spcBef>
              <a:buNone/>
            </a:pPr>
            <a:endParaRPr lang="cs-CZ" sz="1400" dirty="0"/>
          </a:p>
          <a:p>
            <a:pPr marL="0" indent="0">
              <a:spcBef>
                <a:spcPts val="0"/>
              </a:spcBef>
              <a:buNone/>
            </a:pPr>
            <a:endParaRPr lang="cs-CZ" sz="1400" dirty="0" smtClean="0"/>
          </a:p>
          <a:p>
            <a:pPr marL="0" indent="0">
              <a:spcBef>
                <a:spcPts val="0"/>
              </a:spcBef>
              <a:buNone/>
            </a:pPr>
            <a:endParaRPr lang="cs-CZ" sz="1400" dirty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88180119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K O N E C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852821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427</TotalTime>
  <Words>1042</Words>
  <Application>Microsoft Office PowerPoint</Application>
  <PresentationFormat>Předvádění na obrazovce (4:3)</PresentationFormat>
  <Paragraphs>289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1_Motiv systému Office</vt:lpstr>
      <vt:lpstr>Prezentace aplikace PowerPoint</vt:lpstr>
      <vt:lpstr>Prezentace aplikace PowerPoint</vt:lpstr>
      <vt:lpstr>Přírodopis 9. třída MINERALOGIE </vt:lpstr>
      <vt:lpstr>Uhličitany (karbonáty)</vt:lpstr>
      <vt:lpstr>Kalcit</vt:lpstr>
      <vt:lpstr>Kalcit</vt:lpstr>
      <vt:lpstr>Kalcit</vt:lpstr>
      <vt:lpstr>Kalcit</vt:lpstr>
      <vt:lpstr>Aragonit</vt:lpstr>
      <vt:lpstr>Aragonit</vt:lpstr>
      <vt:lpstr>Aragonit</vt:lpstr>
      <vt:lpstr>Malachit (skalní zeleň)</vt:lpstr>
      <vt:lpstr>Malachit</vt:lpstr>
      <vt:lpstr>Malachit</vt:lpstr>
      <vt:lpstr>Azurit</vt:lpstr>
      <vt:lpstr>Azurit</vt:lpstr>
      <vt:lpstr>Azurit</vt:lpstr>
      <vt:lpstr>Závěrem</vt:lpstr>
      <vt:lpstr>Prezentace aplikace PowerPoint</vt:lpstr>
      <vt:lpstr>Prezentace aplikace PowerPoint</vt:lpstr>
      <vt:lpstr>K O N E C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Přírodopis 9. třída MINERALOGIE </dc:title>
  <dc:creator>Pepa</dc:creator>
  <cp:lastModifiedBy>Pepa</cp:lastModifiedBy>
  <cp:revision>40</cp:revision>
  <dcterms:created xsi:type="dcterms:W3CDTF">2013-11-08T17:03:04Z</dcterms:created>
  <dcterms:modified xsi:type="dcterms:W3CDTF">2015-03-12T19:54:33Z</dcterms:modified>
</cp:coreProperties>
</file>