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2"/>
  </p:notesMasterIdLst>
  <p:sldIdLst>
    <p:sldId id="306" r:id="rId2"/>
    <p:sldId id="307" r:id="rId3"/>
    <p:sldId id="257" r:id="rId4"/>
    <p:sldId id="258" r:id="rId5"/>
    <p:sldId id="263" r:id="rId6"/>
    <p:sldId id="259" r:id="rId7"/>
    <p:sldId id="269" r:id="rId8"/>
    <p:sldId id="270" r:id="rId9"/>
    <p:sldId id="271" r:id="rId10"/>
    <p:sldId id="262" r:id="rId11"/>
    <p:sldId id="273" r:id="rId12"/>
    <p:sldId id="274" r:id="rId13"/>
    <p:sldId id="272" r:id="rId14"/>
    <p:sldId id="275" r:id="rId15"/>
    <p:sldId id="276" r:id="rId16"/>
    <p:sldId id="277" r:id="rId17"/>
    <p:sldId id="278" r:id="rId18"/>
    <p:sldId id="279" r:id="rId19"/>
    <p:sldId id="265" r:id="rId20"/>
    <p:sldId id="282" r:id="rId21"/>
    <p:sldId id="281" r:id="rId22"/>
    <p:sldId id="283" r:id="rId23"/>
    <p:sldId id="266" r:id="rId24"/>
    <p:sldId id="285" r:id="rId25"/>
    <p:sldId id="286" r:id="rId26"/>
    <p:sldId id="287" r:id="rId27"/>
    <p:sldId id="288" r:id="rId28"/>
    <p:sldId id="290" r:id="rId29"/>
    <p:sldId id="268" r:id="rId30"/>
    <p:sldId id="291" r:id="rId31"/>
    <p:sldId id="292" r:id="rId32"/>
    <p:sldId id="293" r:id="rId33"/>
    <p:sldId id="267" r:id="rId34"/>
    <p:sldId id="261" r:id="rId35"/>
    <p:sldId id="295" r:id="rId36"/>
    <p:sldId id="296" r:id="rId37"/>
    <p:sldId id="298" r:id="rId38"/>
    <p:sldId id="297" r:id="rId39"/>
    <p:sldId id="299" r:id="rId40"/>
    <p:sldId id="300" r:id="rId41"/>
    <p:sldId id="301" r:id="rId42"/>
    <p:sldId id="302" r:id="rId43"/>
    <p:sldId id="303" r:id="rId44"/>
    <p:sldId id="304" r:id="rId45"/>
    <p:sldId id="260" r:id="rId46"/>
    <p:sldId id="264" r:id="rId47"/>
    <p:sldId id="284" r:id="rId48"/>
    <p:sldId id="289" r:id="rId49"/>
    <p:sldId id="294" r:id="rId50"/>
    <p:sldId id="305" r:id="rId5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 autoAdjust="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F36FCB-893F-4310-848E-5C717DD13E2B}" type="datetimeFigureOut">
              <a:rPr lang="cs-CZ" smtClean="0"/>
              <a:t>12.3.2015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862CE-3C2D-4027-9069-B6A88F3EF7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756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2862CE-3C2D-4027-9069-B6A88F3EF7F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5574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2862CE-3C2D-4027-9069-B6A88F3EF7F2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5574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630122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6288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22064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759467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59592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08646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055857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384855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461354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059096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878598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7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renat_pyrope_.jpg" TargetMode="External"/><Relationship Id="rId3" Type="http://schemas.openxmlformats.org/officeDocument/2006/relationships/hyperlink" Target="http://commons.wikimedia.org/wiki/File:Olivine-213076.jpg" TargetMode="External"/><Relationship Id="rId7" Type="http://schemas.openxmlformats.org/officeDocument/2006/relationships/hyperlink" Target="http://commons.wikimedia.org/wiki/File:Grenat_almandin2.jpg?uselang=cs" TargetMode="External"/><Relationship Id="rId12" Type="http://schemas.openxmlformats.org/officeDocument/2006/relationships/hyperlink" Target="http://commons.wikimedia.org/wiki/File:Andradite-121929.jpg" TargetMode="External"/><Relationship Id="rId2" Type="http://schemas.openxmlformats.org/officeDocument/2006/relationships/hyperlink" Target="http://commons.wikimedia.org/wiki/File:P%C3%A9ridot_(Pakistan)_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lmandin.jpg" TargetMode="External"/><Relationship Id="rId11" Type="http://schemas.openxmlformats.org/officeDocument/2006/relationships/hyperlink" Target="http://commons.wikimedia.org/wiki/File:Grenats_pyropes_et_mica_muscovite_(Italie)_.jpg" TargetMode="External"/><Relationship Id="rId5" Type="http://schemas.openxmlformats.org/officeDocument/2006/relationships/hyperlink" Target="http://commons.wikimedia.org/wiki/File:Almandine-22575.jpg" TargetMode="External"/><Relationship Id="rId10" Type="http://schemas.openxmlformats.org/officeDocument/2006/relationships/hyperlink" Target="http://commons.wikimedia.org/wiki/File:Garnet_Group-Pyrope_Iron_aluminum_silicate_Barton_Mines,_Gore_Mountain,_Warren_County,_New_York_2861.jpg" TargetMode="External"/><Relationship Id="rId4" Type="http://schemas.openxmlformats.org/officeDocument/2006/relationships/hyperlink" Target="http://commons.wikimedia.org/wiki/File:Almandine-rw02b.jpg" TargetMode="External"/><Relationship Id="rId9" Type="http://schemas.openxmlformats.org/officeDocument/2006/relationships/hyperlink" Target="http://commons.wikimedia.org/wiki/File:Granat,_pirop_w_matrixie_-_Ratbor,_Czechy..jpg" TargetMode="Externa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eryl-Fluorite-k-167a.jpg" TargetMode="External"/><Relationship Id="rId13" Type="http://schemas.openxmlformats.org/officeDocument/2006/relationships/hyperlink" Target="http://commons.wikimedia.org/wiki/File:Beryl-230535.jpg" TargetMode="External"/><Relationship Id="rId3" Type="http://schemas.openxmlformats.org/officeDocument/2006/relationships/hyperlink" Target="http://commons.wikimedia.org/wiki/File:Andradite-40722.jpg" TargetMode="External"/><Relationship Id="rId7" Type="http://schemas.openxmlformats.org/officeDocument/2006/relationships/hyperlink" Target="http://commons.wikimedia.org/wiki/File:Beryl-k-175a.jpg" TargetMode="External"/><Relationship Id="rId12" Type="http://schemas.openxmlformats.org/officeDocument/2006/relationships/hyperlink" Target="http://commons.wikimedia.org/wiki/File:Beryl-t5071b.jpg" TargetMode="External"/><Relationship Id="rId2" Type="http://schemas.openxmlformats.org/officeDocument/2006/relationships/hyperlink" Target="http://commons.wikimedia.org/wiki/File:Andradite-16809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illimanite-199678.jpg" TargetMode="External"/><Relationship Id="rId11" Type="http://schemas.openxmlformats.org/officeDocument/2006/relationships/hyperlink" Target="http://commons.wikimedia.org/wiki/File:Beryl-118278.jpg" TargetMode="External"/><Relationship Id="rId5" Type="http://schemas.openxmlformats.org/officeDocument/2006/relationships/hyperlink" Target="http://commons.wikimedia.org/wiki/File:Vesuvianite-196065.jpg" TargetMode="External"/><Relationship Id="rId10" Type="http://schemas.openxmlformats.org/officeDocument/2006/relationships/hyperlink" Target="http://commons.wikimedia.org/wiki/File:Beryl-213222.jpg" TargetMode="External"/><Relationship Id="rId4" Type="http://schemas.openxmlformats.org/officeDocument/2006/relationships/hyperlink" Target="http://commons.wikimedia.org/wiki/File:Andradite-dem44d.jpg" TargetMode="External"/><Relationship Id="rId9" Type="http://schemas.openxmlformats.org/officeDocument/2006/relationships/hyperlink" Target="http://commons.wikimedia.org/wiki/File:Beryl-166737.jpg" TargetMode="Externa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ourmalines_var._dravites_et_schorls_(Br%C3%A9sil)_.jpg" TargetMode="External"/><Relationship Id="rId13" Type="http://schemas.openxmlformats.org/officeDocument/2006/relationships/hyperlink" Target="http://commons.wikimedia.org/wiki/File:Actinolite-247712.jpg" TargetMode="External"/><Relationship Id="rId3" Type="http://schemas.openxmlformats.org/officeDocument/2006/relationships/hyperlink" Target="http://commons.wikimedia.org/wiki/File:Albite-Quartz-Schorl-palasd-10b.jpg" TargetMode="External"/><Relationship Id="rId7" Type="http://schemas.openxmlformats.org/officeDocument/2006/relationships/hyperlink" Target="http://commons.wikimedia.org/wiki/File:Schorl-118149.jpg" TargetMode="External"/><Relationship Id="rId12" Type="http://schemas.openxmlformats.org/officeDocument/2006/relationships/hyperlink" Target="http://commons.wikimedia.org/wiki/File:Tourmaline_var._verd%C3%A9lite_sur_quartz_(Br%C3%A9sil)_.jpg" TargetMode="External"/><Relationship Id="rId2" Type="http://schemas.openxmlformats.org/officeDocument/2006/relationships/hyperlink" Target="http://commons.wikimedia.org/wiki/File:Beryl-tuc09113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ourmaline-62814.jpg" TargetMode="External"/><Relationship Id="rId11" Type="http://schemas.openxmlformats.org/officeDocument/2006/relationships/hyperlink" Target="http://commons.wikimedia.org/wiki/File:Tourmaline_rose_sur_quartz_7(Br%C3%A9sil).jpg" TargetMode="External"/><Relationship Id="rId5" Type="http://schemas.openxmlformats.org/officeDocument/2006/relationships/hyperlink" Target="http://commons.wikimedia.org/wiki/File:Tourmaline-Lepidolite-23643.jpg" TargetMode="External"/><Relationship Id="rId10" Type="http://schemas.openxmlformats.org/officeDocument/2006/relationships/hyperlink" Target="http://commons.wikimedia.org/wiki/File:Tourmaline_achro%C3%AFte_1(Pakistan).jpg" TargetMode="External"/><Relationship Id="rId4" Type="http://schemas.openxmlformats.org/officeDocument/2006/relationships/hyperlink" Target="http://commons.wikimedia.org/wiki/File:Tourmaline-59257.jpg" TargetMode="External"/><Relationship Id="rId9" Type="http://schemas.openxmlformats.org/officeDocument/2006/relationships/hyperlink" Target="http://commons.wikimedia.org/wiki/File:Elbaite_(Afghanistan)_5_.JPG" TargetMode="External"/><Relationship Id="rId14" Type="http://schemas.openxmlformats.org/officeDocument/2006/relationships/hyperlink" Target="http://commons.wikimedia.org/wiki/File:Actinolite-k-160b.jpg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iotite-201328.jpg" TargetMode="External"/><Relationship Id="rId13" Type="http://schemas.openxmlformats.org/officeDocument/2006/relationships/hyperlink" Target="http://commons.wikimedia.org/wiki/File:Microcline-187726.jpg" TargetMode="External"/><Relationship Id="rId3" Type="http://schemas.openxmlformats.org/officeDocument/2006/relationships/hyperlink" Target="http://commons.wikimedia.org/wiki/File:Tremolite-249316.jpg" TargetMode="External"/><Relationship Id="rId7" Type="http://schemas.openxmlformats.org/officeDocument/2006/relationships/hyperlink" Target="http://commons.wikimedia.org/wiki/File:MeroxeneSomma.png" TargetMode="External"/><Relationship Id="rId12" Type="http://schemas.openxmlformats.org/officeDocument/2006/relationships/hyperlink" Target="http://commons.wikimedia.org/wiki/File:Kaolinite-Orthoclase-173719.jpg" TargetMode="External"/><Relationship Id="rId2" Type="http://schemas.openxmlformats.org/officeDocument/2006/relationships/hyperlink" Target="http://commons.wikimedia.org/wiki/File:Actinolite-24771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iotite-Orthoclase-229808.jpg" TargetMode="External"/><Relationship Id="rId11" Type="http://schemas.openxmlformats.org/officeDocument/2006/relationships/hyperlink" Target="http://commons.wikimedia.org/wiki/File:Muscovite-4aa51a.jpg" TargetMode="External"/><Relationship Id="rId5" Type="http://schemas.openxmlformats.org/officeDocument/2006/relationships/hyperlink" Target="http://commons.wikimedia.org/wiki/File:Meroxene.png" TargetMode="External"/><Relationship Id="rId10" Type="http://schemas.openxmlformats.org/officeDocument/2006/relationships/hyperlink" Target="http://commons.wikimedia.org/wiki/File:Muscovite-70800.jpg" TargetMode="External"/><Relationship Id="rId4" Type="http://schemas.openxmlformats.org/officeDocument/2006/relationships/hyperlink" Target="http://commons.wikimedia.org/wiki/File:Palygorskite-mrz286a.jpg" TargetMode="External"/><Relationship Id="rId9" Type="http://schemas.openxmlformats.org/officeDocument/2006/relationships/hyperlink" Target="http://commons.wikimedia.org/wiki/File:Muscovite-62298.jpg" TargetMode="External"/><Relationship Id="rId14" Type="http://schemas.openxmlformats.org/officeDocument/2006/relationships/hyperlink" Target="http://commons.wikimedia.org/wiki/File:Ortoklaz_1.jpg" TargetMode="Externa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Oligoclase-pas-147a.jpg" TargetMode="External"/><Relationship Id="rId3" Type="http://schemas.openxmlformats.org/officeDocument/2006/relationships/hyperlink" Target="http://commons.wikimedia.org/wiki/File:Anorthoclase-tn23a.jpg" TargetMode="External"/><Relationship Id="rId7" Type="http://schemas.openxmlformats.org/officeDocument/2006/relationships/hyperlink" Target="http://commons.wikimedia.org/wiki/File:Albite-182763.jpg" TargetMode="External"/><Relationship Id="rId2" Type="http://schemas.openxmlformats.org/officeDocument/2006/relationships/hyperlink" Target="http://commons.wikimedia.org/wiki/File:Bytownite-mrz296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abradorit_(poliert)_aus_Madagaskar.JPG" TargetMode="External"/><Relationship Id="rId5" Type="http://schemas.openxmlformats.org/officeDocument/2006/relationships/hyperlink" Target="http://commons.wikimedia.org/wiki/File:Sanidine-227686.jpg" TargetMode="External"/><Relationship Id="rId4" Type="http://schemas.openxmlformats.org/officeDocument/2006/relationships/hyperlink" Target="http://commons.wikimedia.org/wiki/File:Microcline-Quartz-227542.jpg" TargetMode="External"/><Relationship Id="rId9" Type="http://schemas.openxmlformats.org/officeDocument/2006/relationships/hyperlink" Target="http://commons.wikimedia.org/wiki/File:Orthoclase-36872.jpg" TargetMode="Externa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1382861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VY_32_INOVACE_187_Geologie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Srpen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71914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433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5889920"/>
              </p:ext>
            </p:extLst>
          </p:nvPr>
        </p:nvGraphicFramePr>
        <p:xfrm>
          <a:off x="1647190" y="2043779"/>
          <a:ext cx="5849620" cy="3638804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Chemické složení Země - křemičitany, nejběžnější křemičitany zemské kůry, jejich  vznik, rozšíření a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znalosti o výskytu a významu křemičitanů.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548680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97476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/>
              <a:t>KŘEMIČITANY</a:t>
            </a:r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516330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Křemičitany (silikáty)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2304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kyslíkaté </a:t>
            </a:r>
            <a:r>
              <a:rPr lang="cs-CZ" sz="2400" b="1" dirty="0"/>
              <a:t>sloučeniny křemíku</a:t>
            </a:r>
          </a:p>
          <a:p>
            <a:pPr marL="0" indent="0">
              <a:buNone/>
            </a:pPr>
            <a:r>
              <a:rPr lang="cs-CZ" sz="2400" b="1" dirty="0" smtClean="0"/>
              <a:t>- tvoří asi třetinu </a:t>
            </a:r>
            <a:r>
              <a:rPr lang="cs-CZ" sz="2400" b="1" dirty="0"/>
              <a:t>všech </a:t>
            </a:r>
            <a:r>
              <a:rPr lang="cs-CZ" sz="2400" b="1" dirty="0" smtClean="0"/>
              <a:t>minerálů zemské </a:t>
            </a:r>
            <a:r>
              <a:rPr lang="cs-CZ" sz="2400" b="1" dirty="0"/>
              <a:t>kůry </a:t>
            </a:r>
            <a:r>
              <a:rPr lang="cs-CZ" sz="2400" b="1" dirty="0" smtClean="0"/>
              <a:t>(popsáno cca čtyři tisíce nerostů)</a:t>
            </a:r>
          </a:p>
          <a:p>
            <a:pPr marL="0" indent="0">
              <a:buNone/>
            </a:pPr>
            <a:r>
              <a:rPr lang="cs-CZ" sz="2400" b="1" dirty="0" smtClean="0"/>
              <a:t>- cca </a:t>
            </a:r>
            <a:r>
              <a:rPr lang="cs-CZ" sz="2400" b="1" dirty="0"/>
              <a:t>75 </a:t>
            </a:r>
            <a:r>
              <a:rPr lang="cs-CZ" sz="2400" b="1" dirty="0" smtClean="0"/>
              <a:t>% hmotnosti zemské kůry</a:t>
            </a:r>
          </a:p>
          <a:p>
            <a:pPr marL="0" indent="0">
              <a:buNone/>
            </a:pPr>
            <a:r>
              <a:rPr lang="cs-CZ" sz="2400" b="1" dirty="0" smtClean="0"/>
              <a:t>- silikáty </a:t>
            </a:r>
            <a:r>
              <a:rPr lang="cs-CZ" sz="2400" b="1" dirty="0"/>
              <a:t>jsou </a:t>
            </a:r>
            <a:r>
              <a:rPr lang="cs-CZ" sz="2400" b="1" dirty="0" smtClean="0"/>
              <a:t>důležitými </a:t>
            </a:r>
            <a:r>
              <a:rPr lang="cs-CZ" sz="2400" b="1" dirty="0"/>
              <a:t>horninotvornými </a:t>
            </a:r>
            <a:r>
              <a:rPr lang="cs-CZ" sz="2400" b="1" dirty="0" smtClean="0"/>
              <a:t>minerály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29000"/>
            <a:ext cx="3816424" cy="28803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C:\Users\Pepa\Desktop\Mineralogie\Nová složka\100CANON\IMG_229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831" y="3429000"/>
            <a:ext cx="387061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6015771"/>
            <a:ext cx="79928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	                                                                Granát	              Obrázek č. 2		                      Muskovit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1515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Křemičitany (silikáty)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2520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cenné užitkové minerály jako </a:t>
            </a:r>
            <a:r>
              <a:rPr lang="cs-CZ" sz="2400" b="1" dirty="0"/>
              <a:t>surovina pro ohnivzdorné výrobky a keramiku, různé stavební hmoty </a:t>
            </a:r>
            <a:r>
              <a:rPr lang="cs-CZ" sz="2400" b="1" dirty="0" smtClean="0"/>
              <a:t>(azbest</a:t>
            </a:r>
            <a:r>
              <a:rPr lang="cs-CZ" sz="2400" b="1" dirty="0"/>
              <a:t>, kaolín, hlinky, </a:t>
            </a:r>
            <a:r>
              <a:rPr lang="cs-CZ" sz="2400" b="1" dirty="0" smtClean="0"/>
              <a:t>živce) </a:t>
            </a:r>
          </a:p>
          <a:p>
            <a:pPr marL="0" indent="0">
              <a:buNone/>
            </a:pPr>
            <a:r>
              <a:rPr lang="cs-CZ" sz="2400" b="1" dirty="0" smtClean="0"/>
              <a:t>- drahé </a:t>
            </a:r>
            <a:r>
              <a:rPr lang="cs-CZ" sz="2400" b="1" dirty="0"/>
              <a:t>a ozdobné kameny - smaragd, akvamarín, turmalín, topaz, rodonit, nefrit, </a:t>
            </a:r>
            <a:r>
              <a:rPr lang="cs-CZ" sz="2400" b="1" dirty="0" smtClean="0"/>
              <a:t>granáty</a:t>
            </a:r>
          </a:p>
          <a:p>
            <a:pPr marL="0" indent="0">
              <a:buNone/>
            </a:pPr>
            <a:r>
              <a:rPr lang="cs-CZ" sz="2400" b="1" dirty="0" smtClean="0"/>
              <a:t>- velmi složité třídění (6 oddělení)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17032"/>
            <a:ext cx="3923632" cy="2773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17032"/>
            <a:ext cx="3887616" cy="2773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237312"/>
            <a:ext cx="8028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                                                           Smaragdy	              Obrázek č. 4		                         Skoryl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9541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Křemičitany (I. oddělení - </a:t>
            </a:r>
            <a:r>
              <a:rPr lang="cs-CZ" sz="3200" b="1" dirty="0" err="1" smtClean="0"/>
              <a:t>nesosilikáty</a:t>
            </a:r>
            <a:r>
              <a:rPr lang="cs-CZ" sz="3200" b="1" dirty="0" smtClean="0"/>
              <a:t> </a:t>
            </a:r>
            <a:r>
              <a:rPr lang="cs-CZ" sz="3200" b="1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krystaly izometrické </a:t>
            </a:r>
          </a:p>
          <a:p>
            <a:pPr marL="0" indent="0">
              <a:buNone/>
            </a:pPr>
            <a:r>
              <a:rPr lang="cs-CZ" sz="2400" b="1" dirty="0" smtClean="0"/>
              <a:t>- vysoká tvrdost, zvýšená </a:t>
            </a:r>
            <a:r>
              <a:rPr lang="cs-CZ" sz="2400" b="1" dirty="0"/>
              <a:t>hustota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zástupci - zirkon</a:t>
            </a:r>
            <a:r>
              <a:rPr lang="cs-CZ" sz="2400" b="1" dirty="0"/>
              <a:t>, olivín, topaz, kyanit, andalusit, sillimanit, staurolit, granáty, </a:t>
            </a:r>
            <a:r>
              <a:rPr lang="cs-CZ" sz="2400" b="1" dirty="0" smtClean="0"/>
              <a:t>vesuvian </a:t>
            </a:r>
            <a:r>
              <a:rPr lang="cs-CZ" sz="2400" b="1" dirty="0"/>
              <a:t>a </a:t>
            </a:r>
            <a:r>
              <a:rPr lang="cs-CZ" sz="2400" b="1" dirty="0" smtClean="0"/>
              <a:t>titanit</a:t>
            </a:r>
            <a:endParaRPr lang="cs-CZ" sz="24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390264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716015" y="3304682"/>
            <a:ext cx="3832145" cy="3076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093296"/>
            <a:ext cx="81369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5                                                                    Kyanit                    Obrázek č. 6                                                                Staurolit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5177093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Olivín (peridot)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9424673"/>
              </p:ext>
            </p:extLst>
          </p:nvPr>
        </p:nvGraphicFramePr>
        <p:xfrm>
          <a:off x="467544" y="1124744"/>
          <a:ext cx="3816424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998419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6,5 - 7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kosočtverečná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3,27 – 4,2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žlutozelená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bílá, nažloutlá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(</a:t>
                      </a:r>
                      <a:r>
                        <a:rPr lang="cs-CZ" sz="2400" b="1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Mg,Fe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)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24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SiO</a:t>
                      </a:r>
                      <a:r>
                        <a:rPr lang="cs-CZ" sz="2400" b="1" baseline="-25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4869160"/>
            <a:ext cx="35283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- název podle olivové barvy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drahokamová varieta</a:t>
            </a:r>
            <a:endParaRPr lang="cs-CZ" sz="2400" b="1" dirty="0">
              <a:solidFill>
                <a:prstClr val="black"/>
              </a:solidFill>
            </a:endParaRPr>
          </a:p>
          <a:p>
            <a:r>
              <a:rPr lang="cs-CZ" sz="2400" b="1" dirty="0" smtClean="0">
                <a:solidFill>
                  <a:prstClr val="black"/>
                </a:solidFill>
              </a:rPr>
              <a:t>chryzolit</a:t>
            </a:r>
          </a:p>
          <a:p>
            <a:pPr marL="342900" indent="-342900">
              <a:buFontTx/>
              <a:buChar char="-"/>
            </a:pP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4098" name="Picture 2" descr="File:Péridot (Pakistan) 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375" y="1124744"/>
            <a:ext cx="4145090" cy="4516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03375" y="5373216"/>
            <a:ext cx="17688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7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191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Olivín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hornina </a:t>
            </a:r>
            <a:r>
              <a:rPr lang="cs-CZ" sz="2400" b="1" dirty="0"/>
              <a:t>tvořená převážně olivínem se nazývá olivínovec (</a:t>
            </a:r>
            <a:r>
              <a:rPr lang="cs-CZ" sz="2400" b="1" dirty="0" smtClean="0"/>
              <a:t>peridotit</a:t>
            </a:r>
          </a:p>
          <a:p>
            <a:pPr marL="0" indent="0">
              <a:buNone/>
            </a:pPr>
            <a:r>
              <a:rPr lang="cs-CZ" sz="2400" b="1" dirty="0" smtClean="0"/>
              <a:t>- olivíny </a:t>
            </a:r>
            <a:r>
              <a:rPr lang="cs-CZ" sz="2400" b="1" dirty="0"/>
              <a:t>nejvyšší šperkařské kvality se vyskytují </a:t>
            </a:r>
            <a:r>
              <a:rPr lang="cs-CZ" sz="2400" b="1" dirty="0" smtClean="0"/>
              <a:t>na </a:t>
            </a:r>
            <a:r>
              <a:rPr lang="cs-CZ" sz="2400" b="1" dirty="0"/>
              <a:t>dně Rudého </a:t>
            </a:r>
            <a:r>
              <a:rPr lang="cs-CZ" sz="2400" b="1" dirty="0" smtClean="0"/>
              <a:t>moře (v místech vytékání </a:t>
            </a:r>
            <a:r>
              <a:rPr lang="cs-CZ" sz="2400" b="1" dirty="0"/>
              <a:t>magmatu do mořské </a:t>
            </a:r>
            <a:r>
              <a:rPr lang="cs-CZ" sz="2400" b="1" dirty="0" smtClean="0"/>
              <a:t>vody) </a:t>
            </a:r>
          </a:p>
          <a:p>
            <a:pPr marL="0" indent="0">
              <a:buNone/>
            </a:pPr>
            <a:r>
              <a:rPr lang="cs-CZ" sz="2400" b="1" dirty="0" smtClean="0"/>
              <a:t>- popsán i </a:t>
            </a:r>
            <a:r>
              <a:rPr lang="cs-CZ" sz="2400" b="1" dirty="0"/>
              <a:t>v </a:t>
            </a:r>
            <a:r>
              <a:rPr lang="cs-CZ" sz="2400" b="1" dirty="0" smtClean="0"/>
              <a:t>meteoritech a na Marsu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výskyt - Slovensko, Norsko, Brazílie, Pákistán, Nový Zéland,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Egypt, Barma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err="1" smtClean="0"/>
              <a:t>Kozákov</a:t>
            </a:r>
            <a:r>
              <a:rPr lang="cs-CZ" sz="2400" b="1" dirty="0" smtClean="0"/>
              <a:t>, v okolí Sepekova nebyl popsán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3142575" cy="217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36145"/>
            <a:ext cx="3855299" cy="217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013176"/>
            <a:ext cx="77437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8				       Obrázek č. 9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3325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Granáty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skupina </a:t>
            </a:r>
            <a:r>
              <a:rPr lang="cs-CZ" sz="2400" b="1" dirty="0"/>
              <a:t>krychlových </a:t>
            </a:r>
            <a:r>
              <a:rPr lang="cs-CZ" sz="2400" b="1" dirty="0" smtClean="0"/>
              <a:t>minerálů</a:t>
            </a:r>
          </a:p>
          <a:p>
            <a:pPr marL="0" indent="0">
              <a:buNone/>
            </a:pPr>
            <a:r>
              <a:rPr lang="cs-CZ" sz="2400" b="1" dirty="0" smtClean="0"/>
              <a:t>- 2 řady	- almandinová - pyrop, almandin, spessartin </a:t>
            </a:r>
          </a:p>
          <a:p>
            <a:pPr marL="0" indent="0">
              <a:buNone/>
            </a:pPr>
            <a:r>
              <a:rPr lang="cs-CZ" sz="2400" b="1" dirty="0" smtClean="0"/>
              <a:t>		- andraditová - grosulár, andradit, uvarovit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s</a:t>
            </a:r>
            <a:r>
              <a:rPr lang="cs-CZ" sz="2400" b="1" dirty="0" smtClean="0"/>
              <a:t>ložení variabilní, </a:t>
            </a:r>
            <a:r>
              <a:rPr lang="cs-CZ" sz="2400" b="1" dirty="0"/>
              <a:t>příměsi </a:t>
            </a:r>
            <a:r>
              <a:rPr lang="cs-CZ" sz="2400" b="1" dirty="0" err="1"/>
              <a:t>Fe</a:t>
            </a:r>
            <a:r>
              <a:rPr lang="cs-CZ" sz="2400" b="1" dirty="0"/>
              <a:t>, Mg, </a:t>
            </a:r>
            <a:r>
              <a:rPr lang="cs-CZ" sz="2400" b="1" dirty="0" err="1"/>
              <a:t>Mn</a:t>
            </a:r>
            <a:r>
              <a:rPr lang="cs-CZ" sz="2400" b="1" dirty="0"/>
              <a:t>, Ca, Al, Ti, </a:t>
            </a:r>
            <a:r>
              <a:rPr lang="cs-CZ" sz="2400" b="1" dirty="0" err="1"/>
              <a:t>Cr</a:t>
            </a:r>
            <a:r>
              <a:rPr lang="cs-CZ" sz="2400" b="1" dirty="0"/>
              <a:t>, V, </a:t>
            </a:r>
            <a:r>
              <a:rPr lang="cs-CZ" sz="2400" b="1" dirty="0" err="1"/>
              <a:t>Zr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43673"/>
            <a:ext cx="3373851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019467"/>
            <a:ext cx="3304579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971100"/>
            <a:ext cx="73448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10                         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Grossulár</a:t>
            </a:r>
            <a:r>
              <a:rPr lang="cs-CZ" sz="1200" b="1" dirty="0" smtClean="0">
                <a:solidFill>
                  <a:schemeClr val="bg1"/>
                </a:solidFill>
              </a:rPr>
              <a:t>	                Obrázek č. 11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4381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Granáty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5779580"/>
              </p:ext>
            </p:extLst>
          </p:nvPr>
        </p:nvGraphicFramePr>
        <p:xfrm>
          <a:off x="467544" y="1530425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6,5 – 7,5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krychlová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3,4 – 4,6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různá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</a:t>
                      </a:r>
                      <a:r>
                        <a:rPr lang="cs-CZ" sz="24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(nádech)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slož.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variabilní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105273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obecné vlastnosti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467544" y="5301208"/>
            <a:ext cx="36724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z </a:t>
            </a:r>
            <a:r>
              <a:rPr lang="cs-CZ" sz="2400" b="1" dirty="0"/>
              <a:t>latinského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granatum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malum</a:t>
            </a:r>
            <a:r>
              <a:rPr lang="cs-CZ" sz="2400" b="1" dirty="0" smtClean="0"/>
              <a:t>“ = </a:t>
            </a:r>
            <a:r>
              <a:rPr lang="cs-CZ" sz="2400" b="1" dirty="0"/>
              <a:t>granátové jablko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98263"/>
            <a:ext cx="4338036" cy="5561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55976" y="5882848"/>
            <a:ext cx="43380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12			                   Almandin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19234328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Almandin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jeden </a:t>
            </a:r>
            <a:r>
              <a:rPr lang="cs-CZ" sz="2400" b="1" dirty="0"/>
              <a:t>z nejčastějších </a:t>
            </a:r>
            <a:r>
              <a:rPr lang="cs-CZ" sz="2400" b="1" dirty="0" smtClean="0"/>
              <a:t>granátů </a:t>
            </a:r>
          </a:p>
          <a:p>
            <a:pPr marL="0" indent="0">
              <a:buNone/>
            </a:pPr>
            <a:r>
              <a:rPr lang="cs-CZ" sz="2400" b="1" dirty="0" smtClean="0"/>
              <a:t>- zbarvený </a:t>
            </a:r>
            <a:r>
              <a:rPr lang="cs-CZ" sz="2400" b="1" dirty="0"/>
              <a:t>do </a:t>
            </a:r>
            <a:r>
              <a:rPr lang="cs-CZ" sz="2400" b="1" dirty="0" smtClean="0"/>
              <a:t>červena až fialova </a:t>
            </a:r>
          </a:p>
          <a:p>
            <a:pPr marL="0" indent="0">
              <a:buNone/>
            </a:pPr>
            <a:r>
              <a:rPr lang="cs-CZ" sz="2400" b="1" dirty="0" smtClean="0"/>
              <a:t>- podle lokality „</a:t>
            </a:r>
            <a:r>
              <a:rPr lang="cs-CZ" sz="2400" b="1" dirty="0" err="1" smtClean="0"/>
              <a:t>Alabanda</a:t>
            </a:r>
            <a:r>
              <a:rPr lang="cs-CZ" sz="2400" b="1" dirty="0" smtClean="0"/>
              <a:t>“ v Malé Asii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4904"/>
            <a:ext cx="3805425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564904"/>
            <a:ext cx="4359822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3956" y="5888305"/>
            <a:ext cx="82509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13			</a:t>
            </a:r>
            <a:r>
              <a:rPr lang="cs-CZ" sz="1200" b="1" dirty="0">
                <a:solidFill>
                  <a:schemeClr val="bg1"/>
                </a:solidFill>
              </a:rPr>
              <a:t>              </a:t>
            </a:r>
            <a:r>
              <a:rPr lang="cs-CZ" sz="1200" b="1" dirty="0" smtClean="0">
                <a:solidFill>
                  <a:schemeClr val="bg1"/>
                </a:solidFill>
              </a:rPr>
              <a:t>	           Obrázek </a:t>
            </a:r>
            <a:r>
              <a:rPr lang="cs-CZ" sz="1200" b="1" dirty="0">
                <a:solidFill>
                  <a:schemeClr val="bg1"/>
                </a:solidFill>
              </a:rPr>
              <a:t>č. 14                                                       </a:t>
            </a:r>
            <a:r>
              <a:rPr lang="cs-CZ" sz="1200" b="1" dirty="0"/>
              <a:t>Granát, Sepekov</a:t>
            </a:r>
          </a:p>
        </p:txBody>
      </p:sp>
    </p:spTree>
    <p:extLst>
      <p:ext uri="{BB962C8B-B14F-4D97-AF65-F5344CB8AC3E}">
        <p14:creationId xmlns:p14="http://schemas.microsoft.com/office/powerpoint/2010/main" val="38438731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Almandin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ve šperkařství, brusné materiály</a:t>
            </a:r>
          </a:p>
          <a:p>
            <a:pPr marL="0" indent="0">
              <a:buNone/>
            </a:pPr>
            <a:r>
              <a:rPr lang="cs-CZ" sz="2400" b="1" dirty="0" smtClean="0"/>
              <a:t>- výskyt - v </a:t>
            </a:r>
            <a:r>
              <a:rPr lang="cs-CZ" sz="2400" b="1" dirty="0"/>
              <a:t>Indii, </a:t>
            </a:r>
            <a:r>
              <a:rPr lang="cs-CZ" sz="2400" b="1" dirty="0" smtClean="0"/>
              <a:t>Brazílii, na Madagaskaru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„Granátová skála“ v Táboře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okolí Sepekova se granáty nacházejí, vzhledem k výskytu nerostů s obsahem hliníku by mohly patřit do této řady</a:t>
            </a:r>
            <a:endParaRPr lang="cs-CZ" sz="2400" b="1" dirty="0"/>
          </a:p>
        </p:txBody>
      </p:sp>
      <p:pic>
        <p:nvPicPr>
          <p:cNvPr id="3075" name="Picture 3" descr="E:\Granát - Pepík\Granát - Pepík-0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015" y="2564904"/>
            <a:ext cx="4093896" cy="307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72" y="2564904"/>
            <a:ext cx="4046411" cy="3070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43761" y="5341225"/>
            <a:ext cx="84771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15	</a:t>
            </a:r>
            <a:r>
              <a:rPr lang="cs-CZ" sz="1200" b="1" dirty="0" smtClean="0"/>
              <a:t>			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16                                                          Granát, Sepekov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0722184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Pyrop (český granát, kapský rubín, </a:t>
            </a:r>
            <a:r>
              <a:rPr lang="cs-CZ" sz="3200" b="1" dirty="0" err="1" smtClean="0"/>
              <a:t>rodolit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400" b="1" dirty="0" smtClean="0"/>
              <a:t>- z </a:t>
            </a:r>
            <a:r>
              <a:rPr lang="pl-PL" sz="2400" b="1" dirty="0"/>
              <a:t>řeckého </a:t>
            </a:r>
            <a:r>
              <a:rPr lang="pl-PL" sz="2400" b="1" dirty="0" smtClean="0"/>
              <a:t>„pyropos” = </a:t>
            </a:r>
            <a:r>
              <a:rPr lang="pl-PL" sz="2400" b="1" dirty="0"/>
              <a:t>podobný ohni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tmavé </a:t>
            </a:r>
            <a:r>
              <a:rPr lang="cs-CZ" sz="2400" b="1" dirty="0"/>
              <a:t>odstíny červené </a:t>
            </a:r>
            <a:r>
              <a:rPr lang="cs-CZ" sz="2400" b="1" dirty="0" smtClean="0"/>
              <a:t>barvy (fialovočervená</a:t>
            </a:r>
            <a:r>
              <a:rPr lang="cs-CZ" sz="2400" b="1" dirty="0"/>
              <a:t>, purpurová, </a:t>
            </a:r>
            <a:r>
              <a:rPr lang="cs-CZ" sz="2400" b="1" dirty="0" smtClean="0"/>
              <a:t>černočervená)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nejvíce </a:t>
            </a:r>
            <a:r>
              <a:rPr lang="cs-CZ" sz="2400" b="1" dirty="0"/>
              <a:t>ceněné granáty z </a:t>
            </a:r>
            <a:r>
              <a:rPr lang="cs-CZ" sz="2400" b="1" dirty="0" smtClean="0"/>
              <a:t>Čech (malé rozměry, průměr 5 – 8 mm </a:t>
            </a:r>
            <a:r>
              <a:rPr lang="cs-CZ" sz="2400" b="1" dirty="0"/>
              <a:t>výjimečný </a:t>
            </a:r>
            <a:r>
              <a:rPr lang="cs-CZ" sz="2400" b="1" dirty="0" smtClean="0"/>
              <a:t>až raritní)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85255"/>
            <a:ext cx="4032448" cy="3031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693" y="3385255"/>
            <a:ext cx="4134238" cy="3031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165304"/>
            <a:ext cx="85084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17</a:t>
            </a:r>
            <a:r>
              <a:rPr lang="cs-CZ" sz="1200" b="1" dirty="0" smtClean="0">
                <a:solidFill>
                  <a:schemeClr val="bg1"/>
                </a:solidFill>
              </a:rPr>
              <a:t>				                       Obrázek č. 18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1114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Pyrop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24936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400" b="1" dirty="0" smtClean="0"/>
              <a:t>- pro </a:t>
            </a:r>
            <a:r>
              <a:rPr lang="pl-PL" sz="2400" b="1" dirty="0"/>
              <a:t>svou tvrdost </a:t>
            </a:r>
            <a:r>
              <a:rPr lang="pl-PL" sz="2400" b="1" dirty="0" smtClean="0"/>
              <a:t>se používají do </a:t>
            </a:r>
            <a:r>
              <a:rPr lang="pl-PL" sz="2400" b="1" dirty="0"/>
              <a:t>ložisek jemných </a:t>
            </a:r>
            <a:r>
              <a:rPr lang="pl-PL" sz="2400" b="1" dirty="0" smtClean="0"/>
              <a:t>přístrojů</a:t>
            </a:r>
          </a:p>
          <a:p>
            <a:pPr marL="0" indent="0">
              <a:buNone/>
            </a:pPr>
            <a:r>
              <a:rPr lang="pl-PL" sz="2400" b="1" dirty="0" smtClean="0"/>
              <a:t>(např. hodiny)</a:t>
            </a:r>
          </a:p>
          <a:p>
            <a:pPr marL="0" indent="0">
              <a:buNone/>
            </a:pPr>
            <a:r>
              <a:rPr lang="pl-PL" sz="2400" b="1" dirty="0" smtClean="0"/>
              <a:t>- výhodné </a:t>
            </a:r>
            <a:r>
              <a:rPr lang="pl-PL" sz="2400" b="1" dirty="0"/>
              <a:t>fyzikální </a:t>
            </a:r>
            <a:r>
              <a:rPr lang="pl-PL" sz="2400" b="1" dirty="0" smtClean="0"/>
              <a:t>vlastnosti (tepelná </a:t>
            </a:r>
            <a:r>
              <a:rPr lang="pl-PL" sz="2400" b="1" dirty="0"/>
              <a:t>vodivost a </a:t>
            </a:r>
            <a:r>
              <a:rPr lang="pl-PL" sz="2400" b="1" dirty="0" smtClean="0"/>
              <a:t>elasticita) </a:t>
            </a:r>
          </a:p>
          <a:p>
            <a:pPr marL="0" indent="0">
              <a:buNone/>
            </a:pPr>
            <a:r>
              <a:rPr lang="pl-PL" sz="2400" b="1" dirty="0" smtClean="0"/>
              <a:t>- vynikající </a:t>
            </a:r>
            <a:r>
              <a:rPr lang="pl-PL" sz="2400" b="1" dirty="0"/>
              <a:t>brusný a lešticí </a:t>
            </a:r>
            <a:r>
              <a:rPr lang="pl-PL" sz="2400" b="1" dirty="0" smtClean="0"/>
              <a:t>materiál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výskyt - okolí </a:t>
            </a:r>
            <a:r>
              <a:rPr lang="cs-CZ" sz="2400" b="1" dirty="0"/>
              <a:t>Třebívlic, Třebenic, Podsedic, </a:t>
            </a:r>
            <a:r>
              <a:rPr lang="cs-CZ" sz="2400" b="1" dirty="0" smtClean="0"/>
              <a:t>Dlažkovic a Měrunic</a:t>
            </a:r>
          </a:p>
          <a:p>
            <a:pPr marL="0" indent="0">
              <a:buNone/>
            </a:pPr>
            <a:r>
              <a:rPr lang="cs-CZ" sz="2400" b="1" dirty="0" smtClean="0"/>
              <a:t>- Jihoafrická republika, </a:t>
            </a:r>
            <a:r>
              <a:rPr lang="cs-CZ" sz="2400" b="1" dirty="0" err="1" smtClean="0"/>
              <a:t>Tanzánie</a:t>
            </a:r>
            <a:r>
              <a:rPr lang="cs-CZ" sz="2400" b="1" dirty="0" smtClean="0"/>
              <a:t>, USA , Rusko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39" y="2852936"/>
            <a:ext cx="3024336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852936"/>
            <a:ext cx="4028075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139" y="5085184"/>
            <a:ext cx="7772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19			                              Obrázek č.20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1674182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Andradit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568952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400" b="1" dirty="0" smtClean="0"/>
              <a:t>- po </a:t>
            </a:r>
            <a:r>
              <a:rPr lang="pl-PL" sz="2400" b="1" dirty="0"/>
              <a:t>brazilském </a:t>
            </a:r>
            <a:r>
              <a:rPr lang="pl-PL" sz="2400" b="1" dirty="0" smtClean="0"/>
              <a:t>mineralogovi J. B. de </a:t>
            </a:r>
            <a:r>
              <a:rPr lang="pl-PL" sz="2400" b="1" dirty="0"/>
              <a:t>Andrade e </a:t>
            </a:r>
            <a:r>
              <a:rPr lang="pl-PL" sz="2400" b="1" dirty="0" smtClean="0"/>
              <a:t>Silva</a:t>
            </a:r>
          </a:p>
          <a:p>
            <a:pPr marL="0" indent="0">
              <a:buNone/>
            </a:pPr>
            <a:r>
              <a:rPr lang="pl-PL" sz="2400" b="1" dirty="0" smtClean="0"/>
              <a:t>- žlutozelený, zelený, červený, hnědý, černý</a:t>
            </a:r>
          </a:p>
          <a:p>
            <a:pPr marL="0" indent="0">
              <a:buNone/>
            </a:pPr>
            <a:r>
              <a:rPr lang="pl-PL" sz="2400" b="1" dirty="0" smtClean="0"/>
              <a:t>- variety - topazolit ( žlutozelený), démantoid (sytě zelený),  melanit (černý)</a:t>
            </a:r>
            <a:endParaRPr lang="pl-PL" sz="2400" b="1" dirty="0"/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01098"/>
            <a:ext cx="3981950" cy="3192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01100"/>
            <a:ext cx="3910440" cy="3192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22424" y="5798644"/>
            <a:ext cx="7772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21			                                                Obrázek č.22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3662340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Andradit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568952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400" b="1" dirty="0"/>
              <a:t>- </a:t>
            </a:r>
            <a:r>
              <a:rPr lang="pl-PL" sz="2400" b="1" dirty="0" smtClean="0"/>
              <a:t>brusný </a:t>
            </a:r>
            <a:r>
              <a:rPr lang="pl-PL" sz="2400" b="1" dirty="0"/>
              <a:t>a lešticí </a:t>
            </a:r>
            <a:r>
              <a:rPr lang="pl-PL" sz="2400" b="1" dirty="0" smtClean="0"/>
              <a:t>materiál, šperkařství</a:t>
            </a:r>
            <a:endParaRPr lang="pl-PL" sz="2400" b="1" dirty="0"/>
          </a:p>
          <a:p>
            <a:pPr marL="0" indent="0">
              <a:buNone/>
            </a:pPr>
            <a:r>
              <a:rPr lang="pl-PL" sz="2400" b="1" dirty="0"/>
              <a:t>- </a:t>
            </a:r>
            <a:r>
              <a:rPr lang="pl-PL" sz="2400" b="1" dirty="0" smtClean="0"/>
              <a:t>výskyt -  Malešov, Vlastějovice, Bludov, </a:t>
            </a:r>
            <a:r>
              <a:rPr lang="pl-PL" sz="2400" b="1" dirty="0"/>
              <a:t>Mariánská hora (</a:t>
            </a:r>
            <a:r>
              <a:rPr lang="pl-PL" sz="2400" b="1" dirty="0" smtClean="0"/>
              <a:t>melanit) </a:t>
            </a:r>
          </a:p>
          <a:p>
            <a:pPr marL="0" indent="0">
              <a:buNone/>
            </a:pPr>
            <a:r>
              <a:rPr lang="pl-PL" sz="2400" b="1" dirty="0" smtClean="0"/>
              <a:t>- Německo</a:t>
            </a:r>
            <a:r>
              <a:rPr lang="pl-PL" sz="2400" b="1" dirty="0"/>
              <a:t>, Rakousko, Rusko, USA, Mexiko, Švýcarsko, Namibie</a:t>
            </a:r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64" y="2504306"/>
            <a:ext cx="4297660" cy="364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215" y="2504306"/>
            <a:ext cx="3935472" cy="364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8090" y="5868758"/>
            <a:ext cx="7772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23	                                                                                                             Obrázek č.24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4674390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Křemičitany (I. oddělení - </a:t>
            </a:r>
            <a:r>
              <a:rPr lang="cs-CZ" sz="3200" b="1" dirty="0" err="1" smtClean="0"/>
              <a:t>nesosilikáty</a:t>
            </a:r>
            <a:r>
              <a:rPr lang="cs-CZ" sz="3200" b="1" dirty="0" smtClean="0"/>
              <a:t> 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i-FI" sz="2400" b="1" dirty="0"/>
              <a:t>- v okolí  Sepekova se </a:t>
            </a:r>
            <a:r>
              <a:rPr lang="cs-CZ" sz="2400" b="1" dirty="0" smtClean="0"/>
              <a:t>dále </a:t>
            </a:r>
            <a:r>
              <a:rPr lang="fi-FI" sz="2400" b="1" dirty="0" smtClean="0"/>
              <a:t>vyskytuje </a:t>
            </a:r>
            <a:r>
              <a:rPr lang="fi-FI" sz="2400" b="1" dirty="0"/>
              <a:t>- sillimanit, vesuvian 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09" y="1556792"/>
            <a:ext cx="3710413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9457" y="1556793"/>
            <a:ext cx="363935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11490" y="4899328"/>
            <a:ext cx="80558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2</a:t>
            </a:r>
            <a:r>
              <a:rPr lang="cs-CZ" sz="1200" b="1" dirty="0" smtClean="0"/>
              <a:t>5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                                        Vesuvian  </a:t>
            </a:r>
            <a:r>
              <a:rPr lang="cs-CZ" sz="1200" b="1" dirty="0" smtClean="0">
                <a:solidFill>
                  <a:prstClr val="black"/>
                </a:solidFill>
              </a:rPr>
              <a:t>                            Obrázek č. 26                                                     Sillimanit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59457" y="5176327"/>
            <a:ext cx="38610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název podle B. </a:t>
            </a:r>
            <a:r>
              <a:rPr lang="cs-CZ" sz="2400" b="1" dirty="0" err="1" smtClean="0"/>
              <a:t>Sillimana</a:t>
            </a:r>
            <a:r>
              <a:rPr lang="cs-CZ" sz="2400" b="1" dirty="0" smtClean="0"/>
              <a:t>, amerického mineraloga</a:t>
            </a:r>
          </a:p>
          <a:p>
            <a:r>
              <a:rPr lang="cs-CZ" sz="2400" b="1" dirty="0" smtClean="0"/>
              <a:t>- soustava kosočtverečná</a:t>
            </a:r>
            <a:endParaRPr lang="cs-CZ" sz="2400" b="1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4609" y="5373216"/>
            <a:ext cx="37104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název podle Vesuvu</a:t>
            </a:r>
          </a:p>
          <a:p>
            <a:r>
              <a:rPr lang="cs-CZ" sz="2400" b="1" dirty="0" smtClean="0"/>
              <a:t>- soustava čtverečná</a:t>
            </a: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100620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Křemičitany (III. oddělení - </a:t>
            </a:r>
            <a:r>
              <a:rPr lang="cs-CZ" sz="3200" b="1" dirty="0" err="1" smtClean="0"/>
              <a:t>cyklosilikáty</a:t>
            </a:r>
            <a:r>
              <a:rPr lang="cs-CZ" sz="3200" b="1" dirty="0" smtClean="0"/>
              <a:t> </a:t>
            </a:r>
            <a:r>
              <a:rPr lang="cs-CZ" sz="3200" b="1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296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h</a:t>
            </a:r>
            <a:r>
              <a:rPr lang="fi-FI" sz="2400" b="1" dirty="0" smtClean="0"/>
              <a:t>lavní </a:t>
            </a:r>
            <a:r>
              <a:rPr lang="cs-CZ" sz="2400" b="1" dirty="0" smtClean="0"/>
              <a:t>zástupci - </a:t>
            </a:r>
            <a:r>
              <a:rPr lang="fi-FI" sz="2400" b="1" dirty="0" smtClean="0"/>
              <a:t>beryl</a:t>
            </a:r>
            <a:r>
              <a:rPr lang="fi-FI" sz="2400" b="1" dirty="0"/>
              <a:t>, </a:t>
            </a:r>
            <a:r>
              <a:rPr lang="fi-FI" sz="2400" b="1" dirty="0" smtClean="0"/>
              <a:t>cordierit</a:t>
            </a:r>
            <a:r>
              <a:rPr lang="cs-CZ" sz="2400" b="1" dirty="0" smtClean="0"/>
              <a:t>,</a:t>
            </a:r>
            <a:r>
              <a:rPr lang="fi-FI" sz="2400" b="1" dirty="0" smtClean="0"/>
              <a:t> turmalín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vyskytují se v okolí Sepekova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10" name="Obrázek 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11560" y="2363890"/>
            <a:ext cx="3662633" cy="38164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42" name="Picture 2" descr="C:\Users\Pepa\Desktop\Mineralogie\DCIM\100K7630\100_83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63890"/>
            <a:ext cx="3744416" cy="3816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59" y="5877272"/>
            <a:ext cx="81369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27                                      Turmalín, Sepekov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        Obrázek č. 28		          Beryl, Sepekov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351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Beryl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093943"/>
              </p:ext>
            </p:extLst>
          </p:nvPr>
        </p:nvGraphicFramePr>
        <p:xfrm>
          <a:off x="539552" y="1124744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7,5 - 8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šesterečná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2,6 – 2,8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různá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</a:rPr>
                        <a:t>Be</a:t>
                      </a:r>
                      <a:r>
                        <a:rPr lang="cs-CZ" sz="2400" b="1" baseline="-25000" dirty="0" smtClean="0">
                          <a:effectLst/>
                        </a:rPr>
                        <a:t>3</a:t>
                      </a:r>
                      <a:r>
                        <a:rPr lang="cs-CZ" sz="2400" b="1" dirty="0" smtClean="0">
                          <a:effectLst/>
                        </a:rPr>
                        <a:t>Al</a:t>
                      </a:r>
                      <a:r>
                        <a:rPr lang="cs-CZ" sz="2400" b="1" baseline="-25000" dirty="0" smtClean="0">
                          <a:effectLst/>
                        </a:rPr>
                        <a:t>2</a:t>
                      </a:r>
                      <a:r>
                        <a:rPr lang="cs-CZ" sz="2400" b="1" dirty="0" smtClean="0">
                          <a:effectLst/>
                        </a:rPr>
                        <a:t>Si</a:t>
                      </a:r>
                      <a:r>
                        <a:rPr lang="cs-CZ" sz="2400" b="1" baseline="-25000" dirty="0" smtClean="0">
                          <a:effectLst/>
                        </a:rPr>
                        <a:t>6</a:t>
                      </a:r>
                      <a:r>
                        <a:rPr lang="cs-CZ" sz="2400" b="1" dirty="0" smtClean="0">
                          <a:effectLst/>
                        </a:rPr>
                        <a:t>O</a:t>
                      </a:r>
                      <a:r>
                        <a:rPr lang="cs-CZ" sz="2400" b="1" baseline="-25000" dirty="0" smtClean="0">
                          <a:effectLst/>
                        </a:rPr>
                        <a:t>18</a:t>
                      </a:r>
                      <a:endParaRPr lang="cs-CZ" sz="2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467544" y="4725144"/>
            <a:ext cx="37444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z </a:t>
            </a:r>
            <a:r>
              <a:rPr lang="cs-CZ" sz="2400" b="1" dirty="0"/>
              <a:t>řeckého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beryllos</a:t>
            </a:r>
            <a:r>
              <a:rPr lang="cs-CZ" sz="2400" b="1" dirty="0" smtClean="0"/>
              <a:t>“ - označení modrozelených drahokamů</a:t>
            </a:r>
            <a:endParaRPr lang="cs-CZ" sz="24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5" y="620688"/>
            <a:ext cx="4248472" cy="5722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5" y="6031944"/>
            <a:ext cx="23762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29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538665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Beryl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obecný </a:t>
            </a:r>
            <a:r>
              <a:rPr lang="cs-CZ" sz="2400" b="1" dirty="0"/>
              <a:t>beryl </a:t>
            </a:r>
            <a:r>
              <a:rPr lang="cs-CZ" sz="2400" b="1" dirty="0" smtClean="0"/>
              <a:t>zdroj </a:t>
            </a:r>
            <a:r>
              <a:rPr lang="cs-CZ" sz="2400" b="1" dirty="0" err="1"/>
              <a:t>Be</a:t>
            </a:r>
            <a:r>
              <a:rPr lang="cs-CZ" sz="2400" b="1" dirty="0"/>
              <a:t> pro výrobu lehkých </a:t>
            </a:r>
            <a:r>
              <a:rPr lang="cs-CZ" sz="2400" b="1" dirty="0" smtClean="0"/>
              <a:t>slitin</a:t>
            </a:r>
          </a:p>
          <a:p>
            <a:pPr marL="0" indent="0">
              <a:buNone/>
            </a:pPr>
            <a:r>
              <a:rPr lang="cs-CZ" sz="2400" b="1" dirty="0" smtClean="0"/>
              <a:t>- barevné </a:t>
            </a:r>
            <a:r>
              <a:rPr lang="cs-CZ" sz="2400" b="1" dirty="0"/>
              <a:t>odrůdy v klenotnictví jako drahý kámen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z čirých odrůd </a:t>
            </a:r>
            <a:r>
              <a:rPr lang="cs-CZ" sz="2400" b="1" dirty="0"/>
              <a:t>se </a:t>
            </a:r>
            <a:r>
              <a:rPr lang="cs-CZ" sz="2400" b="1" dirty="0" smtClean="0"/>
              <a:t>brousily optické čočky, </a:t>
            </a:r>
            <a:r>
              <a:rPr lang="cs-CZ" sz="2400" b="1" dirty="0" smtClean="0"/>
              <a:t>používány </a:t>
            </a:r>
            <a:r>
              <a:rPr lang="cs-CZ" sz="2400" b="1" dirty="0"/>
              <a:t>jako </a:t>
            </a:r>
            <a:r>
              <a:rPr lang="cs-CZ" sz="2400" b="1" dirty="0" smtClean="0"/>
              <a:t>brýle</a:t>
            </a:r>
          </a:p>
          <a:p>
            <a:pPr marL="0" indent="0">
              <a:buNone/>
            </a:pPr>
            <a:r>
              <a:rPr lang="cs-CZ" sz="2400" b="1" dirty="0" smtClean="0"/>
              <a:t>a do přístrojů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roce 2012 byl objeven  v Sepekově (na Chlumu)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24944"/>
            <a:ext cx="4301312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27660"/>
            <a:ext cx="3622133" cy="2877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517232"/>
            <a:ext cx="82306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30					  Obrázek č. 31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1411273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Beryl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363272" cy="602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barva bílá, žlutobílá, zlatožlutá, žlutozelená, zelená, růžová, zelenomodrá, červená, bezbarvý</a:t>
            </a:r>
          </a:p>
          <a:p>
            <a:pPr marL="0" indent="0">
              <a:buNone/>
            </a:pPr>
            <a:r>
              <a:rPr lang="cs-CZ" sz="2400" b="1" dirty="0" smtClean="0"/>
              <a:t>- řada variet, nejznámější akvamarín (zelenomodrý až světlemodrý), smaragd (zelený)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největší nalezený </a:t>
            </a:r>
            <a:r>
              <a:rPr lang="cs-CZ" sz="2400" b="1" dirty="0" smtClean="0"/>
              <a:t>krystal </a:t>
            </a:r>
            <a:r>
              <a:rPr lang="cs-CZ" sz="2400" b="1" dirty="0"/>
              <a:t>18 m dlouhý a 3,5 m </a:t>
            </a:r>
            <a:r>
              <a:rPr lang="cs-CZ" sz="2400" b="1" dirty="0" smtClean="0"/>
              <a:t>široký (z Madagaskaru)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výskyt </a:t>
            </a:r>
            <a:r>
              <a:rPr lang="cs-CZ" sz="2400" b="1" dirty="0" smtClean="0"/>
              <a:t>- </a:t>
            </a:r>
            <a:r>
              <a:rPr lang="cs-CZ" sz="2400" b="1" dirty="0" smtClean="0"/>
              <a:t>Slovensko, Madagaskar, USA, Brazílie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Písek</a:t>
            </a:r>
            <a:r>
              <a:rPr lang="cs-CZ" sz="2400" b="1" dirty="0"/>
              <a:t>, Meclov, Sobotín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374441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84984"/>
            <a:ext cx="3552749" cy="2575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5592833"/>
            <a:ext cx="82306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32	</a:t>
            </a:r>
            <a:r>
              <a:rPr lang="cs-CZ" sz="1200" b="1" dirty="0" smtClean="0"/>
              <a:t>		</a:t>
            </a:r>
            <a:r>
              <a:rPr lang="cs-CZ" sz="1200" b="1" dirty="0"/>
              <a:t> </a:t>
            </a:r>
            <a:r>
              <a:rPr lang="cs-CZ" sz="1200" b="1" dirty="0" smtClean="0"/>
              <a:t>                                             Obrázek č. 33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1896727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Beryl - variety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363272" cy="60212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3528392" cy="2424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33056"/>
            <a:ext cx="3510069" cy="2424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3510069" cy="2424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411428" y="3386279"/>
            <a:ext cx="2424045" cy="3493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199783"/>
            <a:ext cx="75425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34                                                Akvamarín	             Obrázek č. 35		          Smaragd</a:t>
            </a:r>
            <a:endParaRPr lang="cs-CZ" sz="1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6067953"/>
            <a:ext cx="75425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36                                                Morganit	             </a:t>
            </a:r>
            <a:r>
              <a:rPr lang="cs-CZ" sz="1200" b="1" dirty="0" smtClean="0"/>
              <a:t>Obrázek č. 37		          </a:t>
            </a:r>
            <a:r>
              <a:rPr lang="cs-CZ" sz="1200" b="1" dirty="0" err="1" smtClean="0"/>
              <a:t>Heliodor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9063796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Turmalín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2967972"/>
              </p:ext>
            </p:extLst>
          </p:nvPr>
        </p:nvGraphicFramePr>
        <p:xfrm>
          <a:off x="611560" y="1124744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 – 7,5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klencová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2,9 – 3,2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různá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bílá, nádech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silikát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67544" y="4653136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ze </a:t>
            </a:r>
            <a:r>
              <a:rPr lang="cs-CZ" sz="2400" b="1" dirty="0" err="1" smtClean="0"/>
              <a:t>singhálského</a:t>
            </a:r>
            <a:r>
              <a:rPr lang="cs-CZ" sz="2400" b="1" dirty="0" smtClean="0"/>
              <a:t> „</a:t>
            </a:r>
            <a:r>
              <a:rPr lang="cs-CZ" sz="2400" b="1" dirty="0" err="1" smtClean="0"/>
              <a:t>turamalí</a:t>
            </a:r>
            <a:r>
              <a:rPr lang="cs-CZ" sz="2400" b="1" dirty="0" smtClean="0"/>
              <a:t>“ = „kámen znečišťovaný </a:t>
            </a:r>
            <a:r>
              <a:rPr lang="cs-CZ" sz="2400" b="1" dirty="0"/>
              <a:t>částečkami </a:t>
            </a:r>
            <a:r>
              <a:rPr lang="cs-CZ" sz="2400" b="1" dirty="0" smtClean="0"/>
              <a:t>popela„ </a:t>
            </a:r>
          </a:p>
          <a:p>
            <a:r>
              <a:rPr lang="cs-CZ" sz="2400" b="1" dirty="0" smtClean="0"/>
              <a:t>(zelektrizovaný vytahoval popel z dýmek) 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006" y="548680"/>
            <a:ext cx="401002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17392" y="5954421"/>
            <a:ext cx="2448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38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949832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Turmalín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krystaly </a:t>
            </a:r>
            <a:r>
              <a:rPr lang="cs-CZ" sz="2400" b="1" dirty="0"/>
              <a:t>jsou prizmatické, jehličkovité, vždy podélně </a:t>
            </a:r>
            <a:r>
              <a:rPr lang="cs-CZ" sz="2400" b="1" dirty="0" smtClean="0"/>
              <a:t>rýhované</a:t>
            </a:r>
          </a:p>
          <a:p>
            <a:pPr marL="0" indent="0">
              <a:buNone/>
            </a:pPr>
            <a:r>
              <a:rPr lang="cs-CZ" sz="2400" b="1" dirty="0" smtClean="0"/>
              <a:t>- zahříváním </a:t>
            </a:r>
            <a:r>
              <a:rPr lang="cs-CZ" sz="2400" b="1" dirty="0"/>
              <a:t>a třením se elektrizuje </a:t>
            </a:r>
            <a:r>
              <a:rPr lang="cs-CZ" sz="2400" b="1" dirty="0" smtClean="0"/>
              <a:t>(pyroelektrický </a:t>
            </a:r>
            <a:r>
              <a:rPr lang="cs-CZ" sz="2400" b="1" dirty="0"/>
              <a:t>a </a:t>
            </a:r>
            <a:r>
              <a:rPr lang="cs-CZ" sz="2400" b="1" dirty="0" smtClean="0"/>
              <a:t>piezoelektrický)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z bezbarvých  se brousily čočky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vyskytuje se v Sepekově a okolí (skoryl), v roce 2013 popsán </a:t>
            </a:r>
            <a:r>
              <a:rPr lang="cs-CZ" sz="2400" b="1" dirty="0" err="1" smtClean="0"/>
              <a:t>elbait</a:t>
            </a:r>
            <a:r>
              <a:rPr lang="cs-CZ" sz="2400" b="1" dirty="0" smtClean="0"/>
              <a:t> (vrch Chlum)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852936"/>
            <a:ext cx="375863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656" y="2852936"/>
            <a:ext cx="3935918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3" y="5407528"/>
            <a:ext cx="81140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39				                      </a:t>
            </a:r>
            <a:r>
              <a:rPr lang="cs-CZ" sz="1200" b="1" dirty="0" smtClean="0"/>
              <a:t>Obrázek č. 40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3774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Turmalín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602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používá </a:t>
            </a:r>
            <a:r>
              <a:rPr lang="cs-CZ" sz="2400" b="1" dirty="0"/>
              <a:t>se v </a:t>
            </a:r>
            <a:r>
              <a:rPr lang="cs-CZ" sz="2400" b="1" dirty="0" smtClean="0"/>
              <a:t>elektrotechnice</a:t>
            </a:r>
          </a:p>
          <a:p>
            <a:pPr marL="0" indent="0">
              <a:buNone/>
            </a:pPr>
            <a:r>
              <a:rPr lang="cs-CZ" sz="2400" b="1" dirty="0"/>
              <a:t>- barevné odrůdy pro klenotnické účely </a:t>
            </a:r>
            <a:r>
              <a:rPr lang="cs-CZ" sz="2400" b="1" dirty="0" smtClean="0"/>
              <a:t>(</a:t>
            </a:r>
            <a:r>
              <a:rPr lang="cs-CZ" sz="2400" b="1" dirty="0" err="1" smtClean="0"/>
              <a:t>elbaity</a:t>
            </a:r>
            <a:r>
              <a:rPr lang="cs-CZ" sz="2400" b="1" dirty="0"/>
              <a:t>, </a:t>
            </a:r>
            <a:r>
              <a:rPr lang="cs-CZ" sz="2400" b="1" dirty="0" err="1" smtClean="0"/>
              <a:t>dravity</a:t>
            </a:r>
            <a:r>
              <a:rPr lang="cs-CZ" sz="2400" b="1" dirty="0" smtClean="0"/>
              <a:t>) </a:t>
            </a:r>
          </a:p>
          <a:p>
            <a:pPr marL="0" indent="0">
              <a:buNone/>
            </a:pPr>
            <a:r>
              <a:rPr lang="cs-CZ" sz="2400" b="1" dirty="0" smtClean="0"/>
              <a:t>- u řady variet není zřejmé jejich zařazení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výskyt - Madagaskar, Ural, Mosambik, USA, Namibie, Afghánistán, ostrov </a:t>
            </a:r>
            <a:r>
              <a:rPr lang="cs-CZ" sz="2400" b="1" dirty="0" err="1" smtClean="0"/>
              <a:t>Elba</a:t>
            </a:r>
            <a:r>
              <a:rPr lang="cs-CZ" sz="2400" b="1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/>
              <a:t>- Hradisko, Dobrá Voda u Velkého </a:t>
            </a:r>
            <a:r>
              <a:rPr lang="cs-CZ" sz="2400" b="1" dirty="0"/>
              <a:t>Meziříčí, </a:t>
            </a:r>
            <a:r>
              <a:rPr lang="cs-CZ" sz="2400" b="1" dirty="0" smtClean="0"/>
              <a:t>Nová Ves, Sušice, Nové Město </a:t>
            </a:r>
            <a:r>
              <a:rPr lang="cs-CZ" sz="2400" b="1" dirty="0"/>
              <a:t>na Moravě, </a:t>
            </a:r>
            <a:r>
              <a:rPr lang="cs-CZ" sz="2400" b="1" dirty="0" smtClean="0"/>
              <a:t>Bystřice </a:t>
            </a:r>
            <a:r>
              <a:rPr lang="cs-CZ" sz="2400" b="1" dirty="0"/>
              <a:t>nad </a:t>
            </a:r>
            <a:r>
              <a:rPr lang="cs-CZ" sz="2400" b="1" dirty="0" smtClean="0"/>
              <a:t>Pernštejnem, Písek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3649588" cy="2731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222671" y="1626199"/>
            <a:ext cx="2731109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797152"/>
            <a:ext cx="82089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41				            Obrázek č. 42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9699137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Turmalín - variety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8064" y="5026006"/>
            <a:ext cx="3744416" cy="184482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err="1" smtClean="0"/>
              <a:t>Dravit</a:t>
            </a: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hnědá varieta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 Sepekově nepopsán</a:t>
            </a: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74" y="1052735"/>
            <a:ext cx="3682727" cy="3960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3074" y="5013176"/>
            <a:ext cx="35868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Skoryl</a:t>
            </a:r>
          </a:p>
          <a:p>
            <a:r>
              <a:rPr lang="cs-CZ" sz="2400" b="1" dirty="0" smtClean="0"/>
              <a:t>- černá varieta</a:t>
            </a:r>
            <a:endParaRPr lang="cs-CZ" sz="2400" b="1" dirty="0"/>
          </a:p>
          <a:p>
            <a:r>
              <a:rPr lang="cs-CZ" sz="2400" b="1" dirty="0" smtClean="0"/>
              <a:t>- v Sepekově se vyskytuje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730431" y="1471312"/>
            <a:ext cx="3959496" cy="3124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3074" y="4725144"/>
            <a:ext cx="77192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43					  </a:t>
            </a:r>
            <a:r>
              <a:rPr lang="cs-CZ" sz="1200" b="1" dirty="0" smtClean="0">
                <a:solidFill>
                  <a:schemeClr val="bg1"/>
                </a:solidFill>
              </a:rPr>
              <a:t>Obrázek č. 44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56985369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Turmalín - variety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013176"/>
            <a:ext cx="3816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Elbait</a:t>
            </a:r>
            <a:endParaRPr lang="cs-CZ" sz="2400" b="1" dirty="0" smtClean="0"/>
          </a:p>
          <a:p>
            <a:r>
              <a:rPr lang="cs-CZ" sz="2400" b="1" dirty="0" smtClean="0"/>
              <a:t>- různě zbarvený příměsemi </a:t>
            </a:r>
            <a:endParaRPr lang="cs-CZ" sz="2400" b="1" dirty="0"/>
          </a:p>
          <a:p>
            <a:r>
              <a:rPr lang="cs-CZ" sz="2400" b="1" dirty="0" smtClean="0"/>
              <a:t>- barevné variety mají vlastní názvy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7"/>
            <a:ext cx="2952328" cy="4032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431" y="280053"/>
            <a:ext cx="2786981" cy="1907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761" y="2492896"/>
            <a:ext cx="2820652" cy="1907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38639" y="4211229"/>
            <a:ext cx="1905745" cy="2804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4730882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45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06611" y="1910602"/>
            <a:ext cx="27869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46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Achroit</a:t>
            </a:r>
            <a:r>
              <a:rPr lang="cs-CZ" sz="1200" b="1" dirty="0" smtClean="0">
                <a:solidFill>
                  <a:schemeClr val="bg1"/>
                </a:solidFill>
              </a:rPr>
              <a:t> - bezbarvý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38910" y="4123445"/>
            <a:ext cx="27869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47               </a:t>
            </a:r>
            <a:r>
              <a:rPr lang="cs-CZ" sz="1200" b="1" dirty="0">
                <a:solidFill>
                  <a:schemeClr val="bg1"/>
                </a:solidFill>
              </a:rPr>
              <a:t> </a:t>
            </a:r>
            <a:r>
              <a:rPr lang="cs-CZ" sz="1200" b="1" dirty="0" smtClean="0">
                <a:solidFill>
                  <a:schemeClr val="bg1"/>
                </a:solidFill>
              </a:rPr>
              <a:t> Rubelit -  růžový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72597" y="6289182"/>
            <a:ext cx="27869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48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Verdelit</a:t>
            </a:r>
            <a:r>
              <a:rPr lang="cs-CZ" sz="1200" b="1" dirty="0" smtClean="0">
                <a:solidFill>
                  <a:schemeClr val="bg1"/>
                </a:solidFill>
              </a:rPr>
              <a:t> - zelený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0714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Křemičitany (IV. oddělení - </a:t>
            </a:r>
            <a:r>
              <a:rPr lang="cs-CZ" sz="3200" b="1" dirty="0" err="1" smtClean="0"/>
              <a:t>inosilikáty</a:t>
            </a:r>
            <a:r>
              <a:rPr lang="cs-CZ" sz="3200" b="1" dirty="0" smtClean="0"/>
              <a:t> </a:t>
            </a:r>
            <a:r>
              <a:rPr lang="cs-CZ" sz="3200" b="1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- 2 skupiny 	- pyroxeny - diopsid, augit, jadeit</a:t>
            </a:r>
          </a:p>
          <a:p>
            <a:pPr marL="0" indent="0">
              <a:buNone/>
            </a:pPr>
            <a:r>
              <a:rPr lang="cs-CZ" sz="2400" b="1" dirty="0" smtClean="0"/>
              <a:t>		- amfiboly - obecný amfibol, aktinolit, tremolit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důležité horninotvorné minerály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nemají praktické využití, dříve používané vláknité azbesty jsou zakázány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84403" y="3172183"/>
            <a:ext cx="2798733" cy="3024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3284986"/>
            <a:ext cx="3744417" cy="2798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52719" y="5793780"/>
            <a:ext cx="81369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49                      Obecný </a:t>
            </a:r>
            <a:r>
              <a:rPr lang="cs-CZ" sz="1200" b="1" dirty="0" smtClean="0"/>
              <a:t>amfibol                        Obrázek č. 50		                          Aktinolit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804732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Amfibol obecný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7486820"/>
              </p:ext>
            </p:extLst>
          </p:nvPr>
        </p:nvGraphicFramePr>
        <p:xfrm>
          <a:off x="539552" y="1052736"/>
          <a:ext cx="3888432" cy="3603244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2070427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5 - 6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jednoklonná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kosočtverečná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3,06 -3,60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černá, zelená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silikáty</a:t>
                      </a: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39552" y="4869160"/>
            <a:ext cx="36724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hlavní složka </a:t>
            </a:r>
            <a:r>
              <a:rPr lang="cs-CZ" sz="2400" b="1" dirty="0"/>
              <a:t>horniny </a:t>
            </a:r>
            <a:r>
              <a:rPr lang="cs-CZ" sz="2400" b="1" dirty="0" smtClean="0"/>
              <a:t>amfibolitu</a:t>
            </a:r>
          </a:p>
          <a:p>
            <a:r>
              <a:rPr lang="cs-CZ" sz="2400" b="1" dirty="0" smtClean="0"/>
              <a:t>- v bazaltech</a:t>
            </a:r>
            <a:endParaRPr lang="cs-CZ" sz="2400" b="1" dirty="0"/>
          </a:p>
        </p:txBody>
      </p:sp>
      <p:pic>
        <p:nvPicPr>
          <p:cNvPr id="2050" name="Picture 2" descr="File:Actinolite-k-160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713656"/>
            <a:ext cx="4086634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6165304"/>
            <a:ext cx="2736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51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8115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Amfiboly</a:t>
            </a:r>
            <a:endParaRPr lang="cs-CZ" sz="3200" b="1" dirty="0"/>
          </a:p>
        </p:txBody>
      </p:sp>
      <p:pic>
        <p:nvPicPr>
          <p:cNvPr id="3074" name="Picture 2" descr="File:Actinolite-2477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73" y="908720"/>
            <a:ext cx="3451876" cy="396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6286" y="4938614"/>
            <a:ext cx="34707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Aktinolit</a:t>
            </a:r>
          </a:p>
          <a:p>
            <a:r>
              <a:rPr lang="cs-CZ" sz="2400" b="1" dirty="0" smtClean="0"/>
              <a:t>- z řeckého „</a:t>
            </a:r>
            <a:r>
              <a:rPr lang="cs-CZ" sz="2400" b="1" dirty="0" err="1" smtClean="0"/>
              <a:t>aktis</a:t>
            </a:r>
            <a:r>
              <a:rPr lang="cs-CZ" sz="2400" b="1" dirty="0" smtClean="0"/>
              <a:t>“ = </a:t>
            </a:r>
            <a:r>
              <a:rPr lang="cs-CZ" sz="2400" b="1" dirty="0" err="1" smtClean="0"/>
              <a:t>papr</a:t>
            </a:r>
            <a:r>
              <a:rPr lang="cs-CZ" sz="2400" b="1" dirty="0" smtClean="0"/>
              <a:t>- sek a „</a:t>
            </a:r>
            <a:r>
              <a:rPr lang="cs-CZ" sz="2400" b="1" dirty="0" err="1" smtClean="0"/>
              <a:t>lithos</a:t>
            </a:r>
            <a:r>
              <a:rPr lang="cs-CZ" sz="2400" b="1" dirty="0" smtClean="0"/>
              <a:t>“ = kámen</a:t>
            </a:r>
            <a:endParaRPr lang="cs-CZ" sz="2400" b="1" dirty="0"/>
          </a:p>
          <a:p>
            <a:r>
              <a:rPr lang="cs-CZ" sz="2400" b="1" dirty="0" smtClean="0"/>
              <a:t>- vyskytuje se v Sepekově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  <p:pic>
        <p:nvPicPr>
          <p:cNvPr id="3076" name="Picture 4" descr="File:Tremolite-24931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00306" y="1300493"/>
            <a:ext cx="3951897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92079" y="4938614"/>
            <a:ext cx="31683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Tremolit</a:t>
            </a:r>
          </a:p>
          <a:p>
            <a:r>
              <a:rPr lang="cs-CZ" sz="2400" b="1" dirty="0" smtClean="0"/>
              <a:t>- bílá, šedá vlákna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5173" y="4509120"/>
            <a:ext cx="77912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52					        Obrázek č. 53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37100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Křemičitany (V. oddělení - </a:t>
            </a:r>
            <a:r>
              <a:rPr lang="cs-CZ" sz="3200" b="1" dirty="0" err="1" smtClean="0"/>
              <a:t>fylosilikáty</a:t>
            </a:r>
            <a:r>
              <a:rPr lang="cs-CZ" sz="3200" b="1" dirty="0" smtClean="0"/>
              <a:t> </a:t>
            </a:r>
            <a:r>
              <a:rPr lang="cs-CZ" sz="3200" b="1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>
                <a:solidFill>
                  <a:srgbClr val="002060"/>
                </a:solidFill>
              </a:rPr>
              <a:t>slídovité silikáty </a:t>
            </a:r>
            <a:r>
              <a:rPr lang="cs-CZ" sz="2400" b="1" dirty="0"/>
              <a:t>(mastek, slídy, chlority, serpentin) a </a:t>
            </a:r>
            <a:r>
              <a:rPr lang="cs-CZ" sz="2400" b="1" dirty="0">
                <a:solidFill>
                  <a:srgbClr val="002060"/>
                </a:solidFill>
              </a:rPr>
              <a:t>jílové minerály </a:t>
            </a:r>
            <a:r>
              <a:rPr lang="cs-CZ" sz="2400" b="1" dirty="0"/>
              <a:t>(kaolinit, </a:t>
            </a:r>
            <a:r>
              <a:rPr lang="cs-CZ" sz="2400" b="1" dirty="0" err="1"/>
              <a:t>illit</a:t>
            </a:r>
            <a:r>
              <a:rPr lang="cs-CZ" sz="2400" b="1" dirty="0"/>
              <a:t>, montmorillonit a </a:t>
            </a:r>
            <a:r>
              <a:rPr lang="cs-CZ" sz="2400" b="1" dirty="0" smtClean="0"/>
              <a:t>nontronit)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výborná </a:t>
            </a:r>
            <a:r>
              <a:rPr lang="cs-CZ" sz="2400" b="1" dirty="0"/>
              <a:t>štěpnost </a:t>
            </a:r>
            <a:r>
              <a:rPr lang="cs-CZ" sz="2400" b="1" dirty="0" smtClean="0"/>
              <a:t>až </a:t>
            </a:r>
            <a:r>
              <a:rPr lang="cs-CZ" sz="2400" b="1" dirty="0"/>
              <a:t>na jemné </a:t>
            </a:r>
            <a:r>
              <a:rPr lang="cs-CZ" sz="2400" b="1" dirty="0" smtClean="0"/>
              <a:t>lupínky</a:t>
            </a:r>
          </a:p>
          <a:p>
            <a:pPr marL="0" indent="0">
              <a:buNone/>
            </a:pPr>
            <a:r>
              <a:rPr lang="cs-CZ" sz="2400" b="1" dirty="0" smtClean="0"/>
              <a:t>- různý stupeň pružnosti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65231" y="3151514"/>
            <a:ext cx="3363003" cy="2909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111038" y="3105985"/>
            <a:ext cx="3363005" cy="3000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77155" y="6010948"/>
            <a:ext cx="81369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   Obrázek č. 54                 Chlorit na křemeni                                                        Obrázek č. 55	    </a:t>
            </a:r>
            <a:r>
              <a:rPr lang="cs-CZ" sz="1200" b="1" dirty="0" err="1" smtClean="0">
                <a:solidFill>
                  <a:prstClr val="black"/>
                </a:solidFill>
              </a:rPr>
              <a:t>Palygorskit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595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Skupina slíd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horninotvorné </a:t>
            </a:r>
            <a:r>
              <a:rPr lang="cs-CZ" sz="2400" b="1" dirty="0"/>
              <a:t>minerály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- dokonale štěpné lupínky, šupinky a tabulky </a:t>
            </a:r>
            <a:r>
              <a:rPr lang="cs-CZ" sz="2400" b="1" dirty="0" smtClean="0"/>
              <a:t>nebo </a:t>
            </a:r>
            <a:r>
              <a:rPr lang="cs-CZ" sz="2400" b="1" dirty="0"/>
              <a:t>jemnozrnné, celistvé a lupenité agregáty</a:t>
            </a:r>
          </a:p>
          <a:p>
            <a:pPr marL="0" indent="0">
              <a:buNone/>
            </a:pPr>
            <a:r>
              <a:rPr lang="cs-CZ" sz="2400" b="1" dirty="0"/>
              <a:t>- průhledné, průsvitné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krystaly muskovitu </a:t>
            </a:r>
            <a:r>
              <a:rPr lang="cs-CZ" sz="2400" b="1" dirty="0"/>
              <a:t>a </a:t>
            </a:r>
            <a:r>
              <a:rPr lang="cs-CZ" sz="2400" b="1" dirty="0" smtClean="0"/>
              <a:t>biotitu mohou </a:t>
            </a:r>
            <a:r>
              <a:rPr lang="cs-CZ" sz="2400" b="1" dirty="0"/>
              <a:t>dosahovat </a:t>
            </a:r>
            <a:r>
              <a:rPr lang="cs-CZ" sz="2400" b="1" dirty="0" smtClean="0"/>
              <a:t>velikosti </a:t>
            </a:r>
            <a:r>
              <a:rPr lang="cs-CZ" sz="2400" b="1" dirty="0"/>
              <a:t>až několika metrů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47104"/>
            <a:ext cx="3812265" cy="2858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023" y="3560869"/>
            <a:ext cx="3972238" cy="2858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154183"/>
            <a:ext cx="7951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56		                 Muskovit	            Obrázek č. 57		                       Biotit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39701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Biotit (tmavá slída)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2796729"/>
              </p:ext>
            </p:extLst>
          </p:nvPr>
        </p:nvGraphicFramePr>
        <p:xfrm>
          <a:off x="611560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2,5 - 3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jednoklonná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2,7 -3,4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tmavozelená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silikát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11560" y="4653136"/>
            <a:ext cx="343032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b="1" dirty="0" smtClean="0"/>
              <a:t>- </a:t>
            </a:r>
            <a:r>
              <a:rPr lang="cs-CZ" sz="2400" b="1" dirty="0" smtClean="0"/>
              <a:t>izolační </a:t>
            </a:r>
            <a:r>
              <a:rPr lang="cs-CZ" sz="2400" b="1" dirty="0"/>
              <a:t>a žáruvzdorný </a:t>
            </a:r>
            <a:r>
              <a:rPr lang="cs-CZ" sz="2400" b="1" dirty="0" smtClean="0"/>
              <a:t>materiál</a:t>
            </a:r>
          </a:p>
          <a:p>
            <a:r>
              <a:rPr lang="cs-CZ" sz="2400" b="1" dirty="0" smtClean="0"/>
              <a:t>- tepelný </a:t>
            </a:r>
            <a:r>
              <a:rPr lang="cs-CZ" sz="2400" b="1" dirty="0"/>
              <a:t>a elektrický izolant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47750"/>
            <a:ext cx="4015836" cy="5175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5949280"/>
            <a:ext cx="19359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58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7017599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Biotit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plnivo </a:t>
            </a:r>
            <a:r>
              <a:rPr lang="cs-CZ" sz="2400" b="1" dirty="0"/>
              <a:t>barev, součást speciálních cementů, </a:t>
            </a:r>
            <a:r>
              <a:rPr lang="cs-CZ" sz="2400" b="1" dirty="0" smtClean="0"/>
              <a:t>omítek</a:t>
            </a:r>
          </a:p>
          <a:p>
            <a:pPr marL="0" indent="0">
              <a:buNone/>
            </a:pPr>
            <a:r>
              <a:rPr lang="cs-CZ" sz="2400" b="1" dirty="0"/>
              <a:t>- zvětráváním </a:t>
            </a:r>
            <a:r>
              <a:rPr lang="cs-CZ" sz="2400" b="1" dirty="0" smtClean="0"/>
              <a:t>získává </a:t>
            </a:r>
            <a:r>
              <a:rPr lang="cs-CZ" sz="2400" b="1" dirty="0"/>
              <a:t>zlatožlutou barvu </a:t>
            </a:r>
            <a:r>
              <a:rPr lang="cs-CZ" sz="2400" b="1" dirty="0" smtClean="0"/>
              <a:t>("</a:t>
            </a:r>
            <a:r>
              <a:rPr lang="cs-CZ" sz="2400" b="1" dirty="0"/>
              <a:t>kočičí </a:t>
            </a:r>
            <a:r>
              <a:rPr lang="cs-CZ" sz="2400" b="1" dirty="0" smtClean="0"/>
              <a:t>zlato„)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výskyt </a:t>
            </a:r>
            <a:r>
              <a:rPr lang="cs-CZ" sz="2400" b="1" dirty="0" smtClean="0"/>
              <a:t>- </a:t>
            </a:r>
            <a:r>
              <a:rPr lang="cs-CZ" sz="2400" b="1" dirty="0" smtClean="0"/>
              <a:t>Švédsko, Kanada, Brazílie, Grónsko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Kostomlaty</a:t>
            </a:r>
            <a:r>
              <a:rPr lang="cs-CZ" sz="2400" b="1" dirty="0" smtClean="0"/>
              <a:t>, Lukov, </a:t>
            </a:r>
            <a:r>
              <a:rPr lang="cs-CZ" sz="2400" b="1" dirty="0" err="1" smtClean="0"/>
              <a:t>Paškapole</a:t>
            </a:r>
            <a:r>
              <a:rPr lang="cs-CZ" sz="2400" b="1" dirty="0" smtClean="0"/>
              <a:t> 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dá se nalézt v okolí Sepekova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03916"/>
            <a:ext cx="3810000" cy="2757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03916"/>
            <a:ext cx="3882635" cy="2757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59" y="5373216"/>
            <a:ext cx="79870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59				              Obrázek č. </a:t>
            </a:r>
            <a:r>
              <a:rPr lang="cs-CZ" sz="1200" b="1" smtClean="0">
                <a:solidFill>
                  <a:schemeClr val="bg1"/>
                </a:solidFill>
              </a:rPr>
              <a:t>60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4987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Muskovit (světlá slída)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146274"/>
              </p:ext>
            </p:extLst>
          </p:nvPr>
        </p:nvGraphicFramePr>
        <p:xfrm>
          <a:off x="611560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 – 2,5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jednoklonná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2,77 – 2,88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bílá, šedá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silikát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11560" y="4653136"/>
            <a:ext cx="343032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-</a:t>
            </a:r>
            <a:r>
              <a:rPr lang="fi-FI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název</a:t>
            </a:r>
            <a:r>
              <a:rPr lang="fi-FI" sz="2400" b="1" dirty="0" smtClean="0">
                <a:solidFill>
                  <a:prstClr val="black"/>
                </a:solidFill>
              </a:rPr>
              <a:t> odvo</a:t>
            </a:r>
            <a:r>
              <a:rPr lang="cs-CZ" sz="2400" b="1" dirty="0" smtClean="0">
                <a:solidFill>
                  <a:prstClr val="black"/>
                </a:solidFill>
              </a:rPr>
              <a:t>z</a:t>
            </a:r>
            <a:r>
              <a:rPr lang="fi-FI" sz="2400" b="1" dirty="0" smtClean="0">
                <a:solidFill>
                  <a:prstClr val="black"/>
                </a:solidFill>
              </a:rPr>
              <a:t>en </a:t>
            </a:r>
            <a:r>
              <a:rPr lang="fi-FI" sz="2400" b="1" dirty="0">
                <a:solidFill>
                  <a:prstClr val="black"/>
                </a:solidFill>
              </a:rPr>
              <a:t>od ruského </a:t>
            </a:r>
            <a:r>
              <a:rPr lang="fi-FI" sz="2400" b="1" dirty="0" smtClean="0">
                <a:solidFill>
                  <a:prstClr val="black"/>
                </a:solidFill>
              </a:rPr>
              <a:t>m</a:t>
            </a:r>
            <a:r>
              <a:rPr lang="cs-CZ" sz="2400" b="1" dirty="0" smtClean="0">
                <a:solidFill>
                  <a:prstClr val="black"/>
                </a:solidFill>
              </a:rPr>
              <a:t>ě</a:t>
            </a:r>
            <a:r>
              <a:rPr lang="fi-FI" sz="2400" b="1" dirty="0" smtClean="0">
                <a:solidFill>
                  <a:prstClr val="black"/>
                </a:solidFill>
              </a:rPr>
              <a:t>sta Moskv</a:t>
            </a:r>
            <a:r>
              <a:rPr lang="cs-CZ" sz="2400" b="1" dirty="0" smtClean="0">
                <a:solidFill>
                  <a:prstClr val="black"/>
                </a:solidFill>
              </a:rPr>
              <a:t>a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 tepelný </a:t>
            </a:r>
            <a:r>
              <a:rPr lang="cs-CZ" sz="2400" b="1" dirty="0">
                <a:solidFill>
                  <a:prstClr val="black"/>
                </a:solidFill>
              </a:rPr>
              <a:t>a elektrický izolant</a:t>
            </a:r>
          </a:p>
        </p:txBody>
      </p:sp>
      <p:pic>
        <p:nvPicPr>
          <p:cNvPr id="1026" name="Picture 2" descr="File:Muscovite-6229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6672"/>
            <a:ext cx="3962984" cy="574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15035" y="5949273"/>
            <a:ext cx="19359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61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5512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Muskovit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600" b="1" dirty="0" smtClean="0"/>
              <a:t>- největší monokrystal </a:t>
            </a:r>
            <a:r>
              <a:rPr lang="cs-CZ" sz="2600" b="1" dirty="0"/>
              <a:t>muskovitu </a:t>
            </a:r>
            <a:r>
              <a:rPr lang="cs-CZ" sz="2600" b="1" dirty="0" smtClean="0"/>
              <a:t>z oblasti </a:t>
            </a:r>
            <a:r>
              <a:rPr lang="cs-CZ" sz="2600" b="1" dirty="0" err="1"/>
              <a:t>Nellor</a:t>
            </a:r>
            <a:r>
              <a:rPr lang="cs-CZ" sz="2600" b="1" dirty="0"/>
              <a:t> v </a:t>
            </a:r>
            <a:r>
              <a:rPr lang="cs-CZ" sz="2600" b="1" dirty="0" smtClean="0"/>
              <a:t>Indii (3 m šířka, délka 5 m, hmotnost 85 t)    </a:t>
            </a:r>
          </a:p>
          <a:p>
            <a:pPr marL="0" indent="0">
              <a:buNone/>
            </a:pPr>
            <a:r>
              <a:rPr lang="cs-CZ" sz="2600" b="1" dirty="0" smtClean="0"/>
              <a:t>- výroba průzorů </a:t>
            </a:r>
            <a:r>
              <a:rPr lang="cs-CZ" sz="2600" b="1" dirty="0"/>
              <a:t>a </a:t>
            </a:r>
            <a:r>
              <a:rPr lang="cs-CZ" sz="2600" b="1" dirty="0" smtClean="0"/>
              <a:t>okének </a:t>
            </a:r>
            <a:r>
              <a:rPr lang="cs-CZ" sz="2600" b="1" dirty="0"/>
              <a:t>pecí, </a:t>
            </a:r>
            <a:r>
              <a:rPr lang="cs-CZ" sz="2600" b="1" dirty="0" smtClean="0"/>
              <a:t>ochranné brýle</a:t>
            </a:r>
          </a:p>
          <a:p>
            <a:pPr marL="0" indent="0">
              <a:buNone/>
            </a:pPr>
            <a:r>
              <a:rPr lang="cs-CZ" sz="2600" b="1" dirty="0" smtClean="0"/>
              <a:t>- výskyt </a:t>
            </a:r>
            <a:r>
              <a:rPr lang="cs-CZ" sz="2600" b="1" dirty="0" smtClean="0"/>
              <a:t>- Rusko</a:t>
            </a:r>
            <a:r>
              <a:rPr lang="cs-CZ" sz="2600" b="1" dirty="0" smtClean="0"/>
              <a:t>, Brazílie, USA, Kanada, Japonsko, JAR,  Madagaskar</a:t>
            </a:r>
            <a:endParaRPr lang="cs-CZ" sz="2600" b="1" dirty="0"/>
          </a:p>
          <a:p>
            <a:pPr marL="0" indent="0">
              <a:buNone/>
            </a:pPr>
            <a:r>
              <a:rPr lang="cs-CZ" sz="2600" b="1" dirty="0"/>
              <a:t>- </a:t>
            </a:r>
            <a:r>
              <a:rPr lang="cs-CZ" sz="2600" b="1" dirty="0" smtClean="0"/>
              <a:t>Mariánské Lázně, Domažlice, Otov, Sušice, Písek, Dolní Bory, </a:t>
            </a:r>
            <a:r>
              <a:rPr lang="cs-CZ" sz="2600" b="1" dirty="0" err="1" smtClean="0"/>
              <a:t>Maršíkov</a:t>
            </a:r>
            <a:r>
              <a:rPr lang="cs-CZ" sz="2600" b="1" dirty="0" smtClean="0"/>
              <a:t>, Kutná Hora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600" b="1" dirty="0" smtClean="0"/>
              <a:t>- dá se nalézt v okolí Sepekova (lom Skalka)</a:t>
            </a:r>
            <a:endParaRPr lang="cs-CZ" sz="26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452" y="3418770"/>
            <a:ext cx="3133368" cy="2751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4" y="3423955"/>
            <a:ext cx="3148459" cy="2751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49451" y="5933646"/>
            <a:ext cx="79870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 Obrázek č. 62			                                           Obrázek č. 63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5521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Kaolinit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6119972"/>
              </p:ext>
            </p:extLst>
          </p:nvPr>
        </p:nvGraphicFramePr>
        <p:xfrm>
          <a:off x="611560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1,5 – 2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trojklonná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2,6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bílá, šedá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silikát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11560" y="4653136"/>
            <a:ext cx="34303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-</a:t>
            </a:r>
            <a:r>
              <a:rPr lang="fi-FI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tvoří horninu kaolín</a:t>
            </a: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r>
              <a:rPr lang="cs-CZ" sz="2400" b="1" dirty="0" smtClean="0">
                <a:solidFill>
                  <a:prstClr val="black"/>
                </a:solidFill>
              </a:rPr>
              <a:t>- vzniká rozkladem živců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3074" name="Picture 2" descr="File:Kaolinite-Orthoclase-1737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48680"/>
            <a:ext cx="3265944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148064" y="5960313"/>
            <a:ext cx="19359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64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4330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Kaolinit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 plnivo </a:t>
            </a:r>
            <a:r>
              <a:rPr lang="cs-CZ" sz="2400" b="1" dirty="0"/>
              <a:t>do papíru, plastů, pryží, barev, lepidel, </a:t>
            </a:r>
            <a:r>
              <a:rPr lang="cs-CZ" sz="2400" b="1" dirty="0" smtClean="0"/>
              <a:t>farmaceutických </a:t>
            </a:r>
            <a:r>
              <a:rPr lang="cs-CZ" sz="2400" b="1" dirty="0"/>
              <a:t>a kosmetických výrobků, tmelů, </a:t>
            </a:r>
            <a:r>
              <a:rPr lang="cs-CZ" sz="2400" b="1" dirty="0" smtClean="0"/>
              <a:t>izolací </a:t>
            </a:r>
          </a:p>
          <a:p>
            <a:pPr marL="0" indent="0">
              <a:buNone/>
            </a:pPr>
            <a:r>
              <a:rPr lang="cs-CZ" sz="2400" b="1" dirty="0" smtClean="0"/>
              <a:t>- výroba porcelánu, keramiky</a:t>
            </a:r>
            <a:r>
              <a:rPr lang="cs-CZ" sz="2400" b="1" dirty="0"/>
              <a:t>, </a:t>
            </a:r>
            <a:r>
              <a:rPr lang="cs-CZ" sz="2400" b="1" dirty="0" smtClean="0"/>
              <a:t>žáruvzdorných materiálů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výskyt - Sedlec</a:t>
            </a:r>
            <a:r>
              <a:rPr lang="cs-CZ" sz="2400" b="1" dirty="0"/>
              <a:t>, Podlesí, </a:t>
            </a:r>
            <a:r>
              <a:rPr lang="cs-CZ" sz="2400" b="1" dirty="0" smtClean="0"/>
              <a:t>Otovice, Horní Bříza, Kaznějov, Chotíkov, Nová </a:t>
            </a:r>
            <a:r>
              <a:rPr lang="cs-CZ" sz="2400" b="1" dirty="0"/>
              <a:t>Role, </a:t>
            </a:r>
            <a:r>
              <a:rPr lang="cs-CZ" sz="2400" b="1" dirty="0" smtClean="0"/>
              <a:t>Vidnava, Kadaň, Podbořany, </a:t>
            </a:r>
          </a:p>
          <a:p>
            <a:pPr marL="0" indent="0">
              <a:buNone/>
            </a:pPr>
            <a:r>
              <a:rPr lang="cs-CZ" sz="2400" b="1" dirty="0"/>
              <a:t>- USA, Velká Británie, Brazílie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dá se nalézt v okolí Sepekova a Božetic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221541"/>
            <a:ext cx="3888432" cy="2871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473" y="3221541"/>
            <a:ext cx="3736577" cy="2871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1520" y="5799747"/>
            <a:ext cx="79870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       Obrázek č. 65			                             Obrázek č. 66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1790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Křemičitany (VI. oddělení - </a:t>
            </a:r>
            <a:r>
              <a:rPr lang="cs-CZ" sz="3200" b="1" dirty="0" err="1" smtClean="0"/>
              <a:t>tektosilikáty</a:t>
            </a:r>
            <a:r>
              <a:rPr lang="cs-CZ" sz="3200" b="1" dirty="0" smtClean="0"/>
              <a:t> </a:t>
            </a:r>
            <a:r>
              <a:rPr lang="cs-CZ" sz="3200" b="1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rozsáhlé rozšíření </a:t>
            </a:r>
            <a:r>
              <a:rPr lang="cs-CZ" sz="2400" b="1" dirty="0"/>
              <a:t>v zemské </a:t>
            </a:r>
            <a:r>
              <a:rPr lang="cs-CZ" sz="2400" b="1" dirty="0" smtClean="0"/>
              <a:t>kůře</a:t>
            </a:r>
          </a:p>
          <a:p>
            <a:pPr marL="0" indent="0">
              <a:buNone/>
            </a:pPr>
            <a:r>
              <a:rPr lang="cs-CZ" sz="2400" b="1" dirty="0" smtClean="0"/>
              <a:t>- nápadná </a:t>
            </a:r>
            <a:r>
              <a:rPr lang="cs-CZ" sz="2400" b="1" dirty="0"/>
              <a:t>je světlá </a:t>
            </a:r>
            <a:r>
              <a:rPr lang="cs-CZ" sz="2400" b="1" dirty="0" smtClean="0"/>
              <a:t>barva</a:t>
            </a:r>
          </a:p>
          <a:p>
            <a:pPr marL="0" indent="0">
              <a:buNone/>
            </a:pPr>
            <a:r>
              <a:rPr lang="cs-CZ" sz="2400" b="1" dirty="0" smtClean="0"/>
              <a:t>- náleží sem živce, zeolity a </a:t>
            </a:r>
            <a:r>
              <a:rPr lang="cs-CZ" sz="2400" b="1" dirty="0" err="1" smtClean="0"/>
              <a:t>foidy</a:t>
            </a:r>
            <a:r>
              <a:rPr lang="cs-CZ" sz="2400" b="1" dirty="0" smtClean="0"/>
              <a:t> 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92258" y="2919422"/>
            <a:ext cx="3942238" cy="3095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640041" y="2932077"/>
            <a:ext cx="3942239" cy="3070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36124" y="6161303"/>
            <a:ext cx="81369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 Obrázek č. 67                                           Zeolity            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č. 68	                     Amazonit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9176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Skupina živců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horninotvorné minerály, tvoří až 60% zemské kůry </a:t>
            </a:r>
          </a:p>
          <a:p>
            <a:pPr marL="0" indent="0">
              <a:buNone/>
            </a:pPr>
            <a:r>
              <a:rPr lang="cs-CZ" sz="2400" b="1" dirty="0" smtClean="0"/>
              <a:t>- dvě skupiny	- alkalické </a:t>
            </a:r>
            <a:r>
              <a:rPr lang="cs-CZ" sz="2400" b="1" dirty="0"/>
              <a:t>živce (</a:t>
            </a:r>
            <a:r>
              <a:rPr lang="cs-CZ" sz="2400" b="1" dirty="0" err="1" smtClean="0"/>
              <a:t>draselno</a:t>
            </a:r>
            <a:r>
              <a:rPr lang="cs-CZ" sz="2400" b="1" dirty="0" smtClean="0"/>
              <a:t>-sodné, draselné) </a:t>
            </a:r>
          </a:p>
          <a:p>
            <a:pPr marL="0" indent="0">
              <a:buNone/>
            </a:pPr>
            <a:r>
              <a:rPr lang="cs-CZ" sz="2400" b="1" dirty="0" smtClean="0"/>
              <a:t>		- sodnovápenaté </a:t>
            </a:r>
            <a:r>
              <a:rPr lang="cs-CZ" sz="2400" b="1" dirty="0"/>
              <a:t>živce </a:t>
            </a:r>
            <a:r>
              <a:rPr lang="cs-CZ" sz="2400" b="1" dirty="0" smtClean="0"/>
              <a:t>(plagioklasy)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název naznačuje, že dodávají živiny do půdy</a:t>
            </a:r>
          </a:p>
          <a:p>
            <a:pPr marL="0" indent="0">
              <a:buNone/>
            </a:pPr>
            <a:r>
              <a:rPr lang="cs-CZ" sz="2400" b="1" dirty="0"/>
              <a:t>- využívány při výrobě keramiky a porcelánu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5560"/>
            <a:ext cx="3875603" cy="2665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340" y="3355560"/>
            <a:ext cx="3802515" cy="2677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9551" y="5731127"/>
            <a:ext cx="80923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69		                                   Ortoklas	</a:t>
            </a:r>
            <a:r>
              <a:rPr lang="cs-CZ" sz="1200" b="1" dirty="0" smtClean="0"/>
              <a:t>                  Obrázek č. 70		                        </a:t>
            </a:r>
            <a:r>
              <a:rPr lang="cs-CZ" sz="1200" b="1" dirty="0" err="1" smtClean="0"/>
              <a:t>Bytownit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1600003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Alkalické </a:t>
            </a:r>
            <a:r>
              <a:rPr lang="cs-CZ" sz="3200" b="1" dirty="0"/>
              <a:t>živce (</a:t>
            </a:r>
            <a:r>
              <a:rPr lang="cs-CZ" sz="3200" b="1" dirty="0" err="1"/>
              <a:t>draselno</a:t>
            </a:r>
            <a:r>
              <a:rPr lang="cs-CZ" sz="3200" b="1" dirty="0"/>
              <a:t>-sodné, draselné)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polymorfie - </a:t>
            </a:r>
            <a:r>
              <a:rPr lang="cs-CZ" sz="2400" b="1" dirty="0"/>
              <a:t>ortoklas </a:t>
            </a:r>
            <a:r>
              <a:rPr lang="cs-CZ" sz="2400" b="1" dirty="0" smtClean="0"/>
              <a:t>(jednoklonná), </a:t>
            </a:r>
            <a:r>
              <a:rPr lang="cs-CZ" sz="2400" b="1" dirty="0"/>
              <a:t>mikroklin (</a:t>
            </a:r>
            <a:r>
              <a:rPr lang="cs-CZ" sz="2400" b="1" dirty="0" smtClean="0"/>
              <a:t>trojklonná),  </a:t>
            </a:r>
            <a:r>
              <a:rPr lang="cs-CZ" sz="2400" b="1" dirty="0"/>
              <a:t>sanidin (</a:t>
            </a:r>
            <a:r>
              <a:rPr lang="cs-CZ" sz="2400" b="1" dirty="0" smtClean="0"/>
              <a:t>jednoklonná)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variety </a:t>
            </a:r>
            <a:r>
              <a:rPr lang="cs-CZ" sz="2400" b="1" dirty="0" smtClean="0"/>
              <a:t>- </a:t>
            </a:r>
            <a:r>
              <a:rPr lang="cs-CZ" sz="2400" b="1" dirty="0" smtClean="0"/>
              <a:t>ortoklas x adulár,  mikroklin x amazonit (zelený)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179599"/>
              </p:ext>
            </p:extLst>
          </p:nvPr>
        </p:nvGraphicFramePr>
        <p:xfrm>
          <a:off x="503268" y="1052736"/>
          <a:ext cx="4083928" cy="2194560"/>
        </p:xfrm>
        <a:graphic>
          <a:graphicData uri="http://schemas.openxmlformats.org/drawingml/2006/table">
            <a:tbl>
              <a:tblPr/>
              <a:tblGrid>
                <a:gridCol w="1728192"/>
                <a:gridCol w="2355736"/>
              </a:tblGrid>
              <a:tr h="273423">
                <a:tc>
                  <a:txBody>
                    <a:bodyPr/>
                    <a:lstStyle/>
                    <a:p>
                      <a:r>
                        <a:rPr lang="cs-CZ" sz="2400" b="1" dirty="0"/>
                        <a:t>ortoklas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KAlSi</a:t>
                      </a:r>
                      <a:r>
                        <a:rPr lang="cs-CZ" sz="2400" b="1" baseline="-25000" dirty="0"/>
                        <a:t>3</a:t>
                      </a:r>
                      <a:r>
                        <a:rPr lang="cs-CZ" sz="2400" b="1" dirty="0"/>
                        <a:t>O</a:t>
                      </a:r>
                      <a:r>
                        <a:rPr lang="cs-CZ" sz="2400" b="1" baseline="-25000" dirty="0"/>
                        <a:t>8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73423">
                <a:tc>
                  <a:txBody>
                    <a:bodyPr/>
                    <a:lstStyle/>
                    <a:p>
                      <a:r>
                        <a:rPr lang="cs-CZ" sz="2400" b="1" dirty="0"/>
                        <a:t>mikroklin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KAlSi</a:t>
                      </a:r>
                      <a:r>
                        <a:rPr lang="cs-CZ" sz="2400" b="1" baseline="-25000" dirty="0"/>
                        <a:t>3</a:t>
                      </a:r>
                      <a:r>
                        <a:rPr lang="cs-CZ" sz="2400" b="1" dirty="0"/>
                        <a:t>O</a:t>
                      </a:r>
                      <a:r>
                        <a:rPr lang="cs-CZ" sz="2400" b="1" baseline="-25000" dirty="0"/>
                        <a:t>8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73423">
                <a:tc>
                  <a:txBody>
                    <a:bodyPr/>
                    <a:lstStyle/>
                    <a:p>
                      <a:r>
                        <a:rPr lang="cs-CZ" sz="2400" b="1"/>
                        <a:t>sanidin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KAlSi</a:t>
                      </a:r>
                      <a:r>
                        <a:rPr lang="cs-CZ" sz="2400" b="1" baseline="-25000" dirty="0"/>
                        <a:t>3</a:t>
                      </a:r>
                      <a:r>
                        <a:rPr lang="cs-CZ" sz="2400" b="1" dirty="0"/>
                        <a:t>O</a:t>
                      </a:r>
                      <a:r>
                        <a:rPr lang="cs-CZ" sz="2400" b="1" baseline="-25000" dirty="0"/>
                        <a:t>8</a:t>
                      </a:r>
                      <a:r>
                        <a:rPr lang="cs-CZ" sz="2400" b="1" dirty="0"/>
                        <a:t> </a:t>
                      </a:r>
                      <a:r>
                        <a:rPr lang="cs-CZ" sz="2400" b="1" dirty="0" smtClean="0"/>
                        <a:t>nebo </a:t>
                      </a:r>
                    </a:p>
                    <a:p>
                      <a:r>
                        <a:rPr lang="cs-CZ" sz="2400" b="1" dirty="0" smtClean="0"/>
                        <a:t>(K</a:t>
                      </a:r>
                      <a:r>
                        <a:rPr lang="cs-CZ" sz="2400" b="1" dirty="0"/>
                        <a:t>, Na)AlSi</a:t>
                      </a:r>
                      <a:r>
                        <a:rPr lang="cs-CZ" sz="2400" b="1" baseline="-25000" dirty="0"/>
                        <a:t>3</a:t>
                      </a:r>
                      <a:r>
                        <a:rPr lang="cs-CZ" sz="2400" b="1" dirty="0"/>
                        <a:t>O</a:t>
                      </a:r>
                      <a:r>
                        <a:rPr lang="cs-CZ" sz="2400" b="1" baseline="-25000" dirty="0"/>
                        <a:t>8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73423">
                <a:tc>
                  <a:txBody>
                    <a:bodyPr/>
                    <a:lstStyle/>
                    <a:p>
                      <a:r>
                        <a:rPr lang="cs-CZ" sz="2400" b="1"/>
                        <a:t>anortoklas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(</a:t>
                      </a:r>
                      <a:r>
                        <a:rPr lang="cs-CZ" sz="2400" b="1" dirty="0" smtClean="0"/>
                        <a:t>Na, K)AlSi</a:t>
                      </a:r>
                      <a:r>
                        <a:rPr lang="cs-CZ" sz="2400" b="1" baseline="-25000" dirty="0" smtClean="0"/>
                        <a:t>3</a:t>
                      </a:r>
                      <a:r>
                        <a:rPr lang="cs-CZ" sz="2400" b="1" dirty="0" smtClean="0"/>
                        <a:t>O</a:t>
                      </a:r>
                      <a:r>
                        <a:rPr lang="cs-CZ" sz="2400" b="1" baseline="-25000" dirty="0" smtClean="0"/>
                        <a:t>8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927" y="1079894"/>
            <a:ext cx="311386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21927" y="2996952"/>
            <a:ext cx="31409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71                                       </a:t>
            </a:r>
            <a:r>
              <a:rPr lang="cs-CZ" sz="1200" b="1" dirty="0" err="1" smtClean="0"/>
              <a:t>Anortoklas</a:t>
            </a:r>
            <a:endParaRPr lang="cs-CZ" sz="12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53136"/>
            <a:ext cx="2952328" cy="1945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015273" y="4311594"/>
            <a:ext cx="1954212" cy="2664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11560" y="6319378"/>
            <a:ext cx="7951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72		          Mikroklin	</a:t>
            </a:r>
            <a:r>
              <a:rPr lang="cs-CZ" sz="1200" b="1" dirty="0" smtClean="0"/>
              <a:t>                                        Obrázek č. 73                                   Sanidin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5699032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Sodnovápenaté živce </a:t>
            </a:r>
            <a:r>
              <a:rPr lang="cs-CZ" sz="3200" b="1" dirty="0" smtClean="0"/>
              <a:t>(plagioklasy)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581128"/>
            <a:ext cx="8075240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9394212"/>
              </p:ext>
            </p:extLst>
          </p:nvPr>
        </p:nvGraphicFramePr>
        <p:xfrm>
          <a:off x="467544" y="1052735"/>
          <a:ext cx="5112568" cy="3474720"/>
        </p:xfrm>
        <a:graphic>
          <a:graphicData uri="http://schemas.openxmlformats.org/drawingml/2006/table">
            <a:tbl>
              <a:tblPr/>
              <a:tblGrid>
                <a:gridCol w="2325578"/>
                <a:gridCol w="2786990"/>
              </a:tblGrid>
              <a:tr h="66060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albit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NaAlSi</a:t>
                      </a:r>
                      <a:r>
                        <a:rPr lang="cs-CZ" sz="2400" b="1" baseline="-25000" dirty="0" smtClean="0">
                          <a:solidFill>
                            <a:srgbClr val="002060"/>
                          </a:solidFill>
                        </a:rPr>
                        <a:t>3</a:t>
                      </a:r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sz="2400" b="1" baseline="-25000" dirty="0" smtClean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  <a:p>
                      <a:r>
                        <a:rPr lang="cs-CZ" sz="2400" b="1" baseline="0" dirty="0" smtClean="0"/>
                        <a:t>0 – 10 %  anortitu</a:t>
                      </a:r>
                      <a:endParaRPr lang="cs-CZ" sz="2400" b="1" baseline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smtClean="0"/>
                        <a:t>oligoklas</a:t>
                      </a:r>
                      <a:endParaRPr lang="cs-CZ" sz="24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10 – 30 % anortitu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smtClean="0"/>
                        <a:t>andezin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30 – 50 % anortitu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smtClean="0"/>
                        <a:t>labradorit</a:t>
                      </a:r>
                      <a:endParaRPr lang="cs-CZ" sz="24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50 – 70 % anortitu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smtClean="0"/>
                        <a:t>bytownit</a:t>
                      </a:r>
                      <a:endParaRPr lang="cs-CZ" sz="24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70 – 90 % anortitu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66060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anortit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CaAl</a:t>
                      </a:r>
                      <a:r>
                        <a:rPr lang="cs-CZ" sz="2400" b="1" baseline="-25000" dirty="0" smtClean="0">
                          <a:solidFill>
                            <a:srgbClr val="002060"/>
                          </a:solidFill>
                        </a:rPr>
                        <a:t>2</a:t>
                      </a:r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Si</a:t>
                      </a:r>
                      <a:r>
                        <a:rPr lang="cs-CZ" sz="2400" b="1" baseline="-25000" dirty="0" smtClean="0">
                          <a:solidFill>
                            <a:srgbClr val="002060"/>
                          </a:solidFill>
                        </a:rPr>
                        <a:t>2</a:t>
                      </a:r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r>
                        <a:rPr lang="cs-CZ" sz="2400" b="1" baseline="-25000" dirty="0" smtClean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  <a:p>
                      <a:r>
                        <a:rPr lang="cs-CZ" sz="2400" b="1" baseline="0" dirty="0" smtClean="0"/>
                        <a:t>90 – 100 % anortitu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17020"/>
            <a:ext cx="3269254" cy="1974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718260"/>
            <a:ext cx="3168353" cy="1974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8215" y="1068941"/>
            <a:ext cx="2575173" cy="3433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858214" y="4221088"/>
            <a:ext cx="2962257" cy="281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74                       Labradorit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6381328"/>
            <a:ext cx="77768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75                                                Albit	                           </a:t>
            </a:r>
            <a:r>
              <a:rPr lang="cs-CZ" sz="1200" b="1" dirty="0" smtClean="0"/>
              <a:t>Obrázek č. 76		            Oligoklas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1052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Ortoklas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156646"/>
              </p:ext>
            </p:extLst>
          </p:nvPr>
        </p:nvGraphicFramePr>
        <p:xfrm>
          <a:off x="611560" y="1052736"/>
          <a:ext cx="3636010" cy="3404870"/>
        </p:xfrm>
        <a:graphic>
          <a:graphicData uri="http://schemas.openxmlformats.org/drawingml/2006/table">
            <a:tbl>
              <a:tblPr firstRow="1" firstCol="1" bandRow="1"/>
              <a:tblGrid>
                <a:gridCol w="1818005"/>
                <a:gridCol w="1818005"/>
              </a:tblGrid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Tvrdost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Kryst. soust.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jednoklonná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410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Hustota</a:t>
                      </a:r>
                      <a:r>
                        <a:rPr lang="cs-CZ" sz="18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g/cm</a:t>
                      </a:r>
                      <a:r>
                        <a:rPr lang="cs-CZ" sz="1800" b="1" baseline="300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žlutobílá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Barva vrypu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bílá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2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Chem. slož.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b="1" dirty="0" smtClean="0">
                          <a:effectLst/>
                        </a:rPr>
                        <a:t>KAlSi</a:t>
                      </a:r>
                      <a:r>
                        <a:rPr lang="cs-CZ" sz="2400" b="1" baseline="-25000" dirty="0" smtClean="0">
                          <a:effectLst/>
                        </a:rPr>
                        <a:t>3</a:t>
                      </a:r>
                      <a:r>
                        <a:rPr lang="cs-CZ" sz="2400" b="1" dirty="0" smtClean="0">
                          <a:effectLst/>
                        </a:rPr>
                        <a:t>O</a:t>
                      </a:r>
                      <a:r>
                        <a:rPr lang="cs-CZ" sz="2400" b="1" baseline="-25000" dirty="0" smtClean="0">
                          <a:effectLst/>
                        </a:rPr>
                        <a:t>8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11560" y="4653136"/>
            <a:ext cx="343032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- krystaly dosahují až metrových velikostí 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-</a:t>
            </a:r>
            <a:r>
              <a:rPr lang="fi-FI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tvoří „karlovarská dvojčata“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53393"/>
            <a:ext cx="3865086" cy="5331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76585" y="5821813"/>
            <a:ext cx="19359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77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0423984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1) Co jsou to silikáty?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Jak jsou silikáty rozšířeny v přírodě?</a:t>
            </a:r>
          </a:p>
          <a:p>
            <a:pPr marL="0" indent="0">
              <a:buNone/>
            </a:pPr>
            <a:r>
              <a:rPr lang="cs-CZ" sz="2400" b="1" dirty="0" smtClean="0"/>
              <a:t>3) Vyjmenuj alespoň 5 zástupců silikátů.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Vyskytují se granáty v okolí bydliště? Kde?</a:t>
            </a:r>
          </a:p>
          <a:p>
            <a:pPr marL="0" indent="0">
              <a:buNone/>
            </a:pPr>
            <a:r>
              <a:rPr lang="cs-CZ" sz="2400" b="1" dirty="0" smtClean="0"/>
              <a:t>5) K čemu se používá kaolinit?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Čím je zajímavý turmalín?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7) Kam patří labradorit?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- kyslíkaté sloučeniny křemíku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tvoří cca třetinu všech nerostů, 75 % zemské kůry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turmalíny, granáty, slídy, živce, olivín, beryl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ano, na Chlumu, pole u </a:t>
            </a:r>
            <a:r>
              <a:rPr lang="cs-CZ" sz="2400" b="1" dirty="0" err="1" smtClean="0"/>
              <a:t>Hodušína</a:t>
            </a:r>
            <a:r>
              <a:rPr lang="cs-CZ" sz="2400" b="1" dirty="0" smtClean="0"/>
              <a:t>, lom Skalka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výroba porcelánu</a:t>
            </a:r>
            <a:endParaRPr lang="cs-CZ" sz="2400" b="1" dirty="0">
              <a:solidFill>
                <a:srgbClr val="002060"/>
              </a:solidFill>
            </a:endParaRPr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přitahuje popel</a:t>
            </a: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mezi sodnovápenaté živce</a:t>
            </a:r>
            <a:endParaRPr lang="cs-CZ" sz="2400" b="1" dirty="0">
              <a:solidFill>
                <a:srgbClr val="002060"/>
              </a:solidFill>
            </a:endParaRPr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791453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 smtClean="0">
                <a:solidFill>
                  <a:prstClr val="black"/>
                </a:solidFill>
              </a:rPr>
              <a:t>Zdroje </a:t>
            </a:r>
            <a:r>
              <a:rPr lang="cs-CZ" sz="2400" b="1" dirty="0">
                <a:solidFill>
                  <a:prstClr val="black"/>
                </a:solidFill>
              </a:rPr>
              <a:t>informací, snímků, citací</a:t>
            </a: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/>
              <a:t>Parent</a:t>
            </a:r>
            <a:r>
              <a:rPr lang="cs-CZ" sz="1200" b="1" dirty="0"/>
              <a:t> </a:t>
            </a:r>
            <a:r>
              <a:rPr lang="cs-CZ" sz="1200" b="1" dirty="0" err="1" smtClean="0"/>
              <a:t>Géry</a:t>
            </a:r>
            <a:r>
              <a:rPr lang="cs-CZ" sz="1200" b="1" dirty="0"/>
              <a:t>, File:Péridot (</a:t>
            </a:r>
            <a:r>
              <a:rPr lang="cs-CZ" sz="1200" b="1" dirty="0" err="1"/>
              <a:t>Pakistan</a:t>
            </a:r>
            <a:r>
              <a:rPr lang="cs-CZ" sz="1200" b="1" dirty="0"/>
              <a:t>) 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2"/>
              </a:rPr>
              <a:t>http</a:t>
            </a:r>
            <a:r>
              <a:rPr lang="cs-CZ" sz="1200" b="1" dirty="0">
                <a:hlinkClick r:id="rId2"/>
              </a:rPr>
              <a:t>://commons.wikimedia.org/wiki/File:P%C3%A9ridot_(Pakistan)_.</a:t>
            </a:r>
            <a:r>
              <a:rPr lang="cs-CZ" sz="1200" b="1" dirty="0" smtClean="0">
                <a:hlinkClick r:id="rId2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9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iRocks.com, File:Olivine-213076.jpg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commons.wikimedia.org/wiki/File:Olivine-213076.jpg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12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File:Almandine-rw02b.jpg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>
                <a:hlinkClick r:id="rId4"/>
              </a:rPr>
              <a:t>http</a:t>
            </a:r>
            <a:r>
              <a:rPr lang="cs-CZ" sz="1200" b="1" dirty="0">
                <a:hlinkClick r:id="rId4"/>
              </a:rPr>
              <a:t>://</a:t>
            </a:r>
            <a:r>
              <a:rPr lang="cs-CZ" sz="1200" b="1" dirty="0" smtClean="0">
                <a:hlinkClick r:id="rId4"/>
              </a:rPr>
              <a:t>commons.wikimedia.org/wiki/File:Almandine-rw02b.jpg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13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File:Almandine-22575.jpg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commons.wikimedia.org/wiki/File:Almandine-22575.jpg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14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Didier</a:t>
            </a:r>
            <a:r>
              <a:rPr lang="cs-CZ" sz="1200" b="1" dirty="0"/>
              <a:t> </a:t>
            </a:r>
            <a:r>
              <a:rPr lang="cs-CZ" sz="1200" b="1" dirty="0" err="1" smtClean="0"/>
              <a:t>Descouens</a:t>
            </a:r>
            <a:r>
              <a:rPr lang="cs-CZ" sz="1200" b="1" dirty="0"/>
              <a:t>, </a:t>
            </a:r>
            <a:r>
              <a:rPr lang="cs-CZ" sz="1200" b="1" dirty="0" smtClean="0"/>
              <a:t>File:Almandin.jpg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commons.wikimedia.org/wiki/File:Almandin.jpg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15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Parent</a:t>
            </a:r>
            <a:r>
              <a:rPr lang="cs-CZ" sz="1200" b="1" dirty="0" smtClean="0"/>
              <a:t> </a:t>
            </a:r>
            <a:r>
              <a:rPr lang="cs-CZ" sz="1200" b="1" dirty="0" err="1"/>
              <a:t>Géry</a:t>
            </a:r>
            <a:r>
              <a:rPr lang="cs-CZ" sz="1200" b="1" dirty="0"/>
              <a:t>, File:Grenat almandin2.jpg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commons.wikimedia.org/wiki/File:Grenat_almandin2.jpg?uselang=cs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17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Parent</a:t>
            </a:r>
            <a:r>
              <a:rPr lang="cs-CZ" sz="1200" b="1" dirty="0"/>
              <a:t> </a:t>
            </a:r>
            <a:r>
              <a:rPr lang="cs-CZ" sz="1200" b="1" dirty="0" err="1"/>
              <a:t>Géry</a:t>
            </a:r>
            <a:r>
              <a:rPr lang="cs-CZ" sz="1200" b="1" dirty="0"/>
              <a:t>, File:Grenat pyrope .</a:t>
            </a:r>
            <a:r>
              <a:rPr lang="cs-CZ" sz="1200" b="1" dirty="0" err="1" smtClean="0"/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http://commons.wikimedia.org/wiki/File:Grenat_pyrope_.</a:t>
            </a:r>
            <a:r>
              <a:rPr lang="cs-CZ" sz="1200" b="1" dirty="0" smtClean="0">
                <a:hlinkClick r:id="rId8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18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Lech </a:t>
            </a:r>
            <a:r>
              <a:rPr lang="cs-CZ" sz="1200" b="1" dirty="0" err="1" smtClean="0"/>
              <a:t>Darski</a:t>
            </a:r>
            <a:r>
              <a:rPr lang="cs-CZ" sz="1200" b="1" dirty="0" smtClean="0"/>
              <a:t>, File:Granat</a:t>
            </a:r>
            <a:r>
              <a:rPr lang="cs-CZ" sz="1200" b="1" dirty="0"/>
              <a:t>, </a:t>
            </a:r>
            <a:r>
              <a:rPr lang="cs-CZ" sz="1200" b="1" dirty="0" err="1"/>
              <a:t>pirop</a:t>
            </a:r>
            <a:r>
              <a:rPr lang="cs-CZ" sz="1200" b="1" dirty="0"/>
              <a:t> w </a:t>
            </a:r>
            <a:r>
              <a:rPr lang="cs-CZ" sz="1200" b="1" dirty="0" err="1"/>
              <a:t>matrixie</a:t>
            </a:r>
            <a:r>
              <a:rPr lang="cs-CZ" sz="1200" b="1" dirty="0"/>
              <a:t> - </a:t>
            </a:r>
            <a:r>
              <a:rPr lang="cs-CZ" sz="1200" b="1" dirty="0" err="1"/>
              <a:t>Ratbor</a:t>
            </a:r>
            <a:r>
              <a:rPr lang="cs-CZ" sz="1200" b="1" dirty="0"/>
              <a:t>, </a:t>
            </a:r>
            <a:r>
              <a:rPr lang="cs-CZ" sz="1200" b="1" dirty="0" err="1"/>
              <a:t>Czechy</a:t>
            </a:r>
            <a:r>
              <a:rPr lang="cs-CZ" sz="1200" b="1" dirty="0"/>
              <a:t>..</a:t>
            </a:r>
            <a:r>
              <a:rPr lang="cs-CZ" sz="1200" b="1" dirty="0" err="1"/>
              <a:t>jpg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http://commons.wikimedia.org/wiki/</a:t>
            </a:r>
            <a:r>
              <a:rPr lang="cs-CZ" sz="1200" b="1" dirty="0" err="1">
                <a:hlinkClick r:id="rId9"/>
              </a:rPr>
              <a:t>File:Granat</a:t>
            </a:r>
            <a:r>
              <a:rPr lang="cs-CZ" sz="1200" b="1" dirty="0">
                <a:hlinkClick r:id="rId9"/>
              </a:rPr>
              <a:t>,_pirop_w_</a:t>
            </a:r>
            <a:r>
              <a:rPr lang="cs-CZ" sz="1200" b="1" dirty="0" err="1">
                <a:hlinkClick r:id="rId9"/>
              </a:rPr>
              <a:t>matrixie</a:t>
            </a:r>
            <a:r>
              <a:rPr lang="cs-CZ" sz="1200" b="1" dirty="0">
                <a:hlinkClick r:id="rId9"/>
              </a:rPr>
              <a:t>_-_</a:t>
            </a:r>
            <a:r>
              <a:rPr lang="cs-CZ" sz="1200" b="1" dirty="0" err="1">
                <a:hlinkClick r:id="rId9"/>
              </a:rPr>
              <a:t>Ratbor</a:t>
            </a:r>
            <a:r>
              <a:rPr lang="cs-CZ" sz="1200" b="1" dirty="0">
                <a:hlinkClick r:id="rId9"/>
              </a:rPr>
              <a:t>,_</a:t>
            </a:r>
            <a:r>
              <a:rPr lang="cs-CZ" sz="1200" b="1" dirty="0" err="1">
                <a:hlinkClick r:id="rId9"/>
              </a:rPr>
              <a:t>Czechy</a:t>
            </a:r>
            <a:r>
              <a:rPr lang="cs-CZ" sz="1200" b="1" dirty="0">
                <a:hlinkClick r:id="rId9"/>
              </a:rPr>
              <a:t>..</a:t>
            </a:r>
            <a:r>
              <a:rPr lang="cs-CZ" sz="1200" b="1" dirty="0" err="1" smtClean="0">
                <a:hlinkClick r:id="rId9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19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en-US" sz="1200" b="1" dirty="0" smtClean="0"/>
              <a:t>Public domain</a:t>
            </a:r>
            <a:r>
              <a:rPr lang="cs-CZ" sz="1200" b="1" dirty="0" smtClean="0"/>
              <a:t>, </a:t>
            </a:r>
            <a:r>
              <a:rPr lang="en-US" sz="1200" b="1" dirty="0" smtClean="0"/>
              <a:t>Dave </a:t>
            </a:r>
            <a:r>
              <a:rPr lang="en-US" sz="1200" b="1" dirty="0" err="1" smtClean="0"/>
              <a:t>Dyet</a:t>
            </a:r>
            <a:r>
              <a:rPr lang="cs-CZ" sz="1200" b="1" dirty="0" smtClean="0"/>
              <a:t>, </a:t>
            </a:r>
            <a:r>
              <a:rPr lang="en-US" sz="1200" b="1" dirty="0" smtClean="0"/>
              <a:t>File:Garnet </a:t>
            </a:r>
            <a:r>
              <a:rPr lang="en-US" sz="1200" b="1" dirty="0"/>
              <a:t>Group-</a:t>
            </a:r>
            <a:r>
              <a:rPr lang="en-US" sz="1200" b="1" dirty="0" err="1"/>
              <a:t>Pyrope</a:t>
            </a:r>
            <a:r>
              <a:rPr lang="en-US" sz="1200" b="1" dirty="0"/>
              <a:t> Iron aluminum silicate Barton Mines, Gore Mountain, Warren County, New York 2861.jpg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http://commons.wikimedia.org/wiki/File:Garnet_Group-Pyrope_Iron_aluminum_silicate_Barton_Mines,_Gore_Mountain,_Warren_County,_</a:t>
            </a:r>
            <a:r>
              <a:rPr lang="cs-CZ" sz="1200" b="1" dirty="0" smtClean="0">
                <a:hlinkClick r:id="rId10"/>
              </a:rPr>
              <a:t>New_York_2861.jpg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20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fr-FR" sz="1200" b="1" dirty="0" smtClean="0"/>
              <a:t>Public </a:t>
            </a:r>
            <a:r>
              <a:rPr lang="fr-FR" sz="1200" b="1" dirty="0"/>
              <a:t>domain, Parent Géry, File:Grenats pyropes et mica muscovite (Italie) .</a:t>
            </a:r>
            <a:r>
              <a:rPr lang="fr-FR" sz="1200" b="1" dirty="0" smtClean="0"/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http://commons.wikimedia.org/wiki/File:Grenats_pyropes_et_mica_muscovite_(Italie)_.</a:t>
            </a:r>
            <a:r>
              <a:rPr lang="cs-CZ" sz="1200" b="1" dirty="0" smtClean="0">
                <a:hlinkClick r:id="rId11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21, [cit. 2012-08-04], </a:t>
            </a:r>
            <a:r>
              <a:rPr lang="en-US" sz="1200" b="1" dirty="0" err="1"/>
              <a:t>Licence</a:t>
            </a:r>
            <a:r>
              <a:rPr lang="en-US" sz="1200" b="1" dirty="0"/>
              <a:t>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File:Andradite-121929.jpg</a:t>
            </a:r>
          </a:p>
          <a:p>
            <a:pPr marL="0" indent="0">
              <a:buNone/>
            </a:pPr>
            <a:r>
              <a:rPr lang="en-US" sz="1200" b="1" dirty="0">
                <a:hlinkClick r:id="rId12"/>
              </a:rPr>
              <a:t>http://</a:t>
            </a:r>
            <a:r>
              <a:rPr lang="en-US" sz="1200" b="1" dirty="0" smtClean="0">
                <a:hlinkClick r:id="rId12"/>
              </a:rPr>
              <a:t>commons.wikimedia.org/wiki/File:Andradite-121929.jpg</a:t>
            </a:r>
            <a:endParaRPr lang="cs-CZ" sz="1200" b="1" dirty="0" smtClean="0"/>
          </a:p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55780295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22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File:Andradite-168095.jpg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commons.wikimedia.org/wiki/File:Andradite-168095.jpg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23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en-US" sz="1200" b="1" dirty="0" smtClean="0"/>
              <a:t>Creative </a:t>
            </a:r>
            <a:r>
              <a:rPr lang="en-US" sz="1200" b="1" dirty="0"/>
              <a:t>Commons, Rob </a:t>
            </a:r>
            <a:r>
              <a:rPr lang="en-US" sz="1200" b="1" dirty="0" err="1"/>
              <a:t>Lavinsky</a:t>
            </a:r>
            <a:r>
              <a:rPr lang="en-US" sz="1200" b="1" dirty="0"/>
              <a:t>, iRocks.com, </a:t>
            </a:r>
            <a:r>
              <a:rPr lang="cs-CZ" sz="1200" b="1" dirty="0" smtClean="0"/>
              <a:t>File:Andradite-40722.jpg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commons.wikimedia.org/wiki/File:Andradite-40722.jpg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24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File:Andradite-dem44d.jpg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commons.wikimedia.org/wiki/File:Andradite-dem44d.jpg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25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File:Vesuvianite-196065.jpg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commons.wikimedia.org/wiki/File:Vesuvianite-196065.jpg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26,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File:Sillimanite-199678.jpg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commons.wikimedia.org/wiki/File:Sillimanite-199678.jpg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29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File:Beryl-k-175a.jpg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commons.wikimedia.org/wiki/File:Beryl-k-175a.jpg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30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File:Beryl-Fluorite-k-167a.jpg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8"/>
              </a:rPr>
              <a:t>http</a:t>
            </a:r>
            <a:r>
              <a:rPr lang="cs-CZ" sz="1200" b="1" dirty="0">
                <a:hlinkClick r:id="rId8"/>
              </a:rPr>
              <a:t>://</a:t>
            </a:r>
            <a:r>
              <a:rPr lang="cs-CZ" sz="1200" b="1" dirty="0" smtClean="0">
                <a:hlinkClick r:id="rId8"/>
              </a:rPr>
              <a:t>commons.wikimedia.org/wiki/File:Beryl-Fluorite-k-167a.jpg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32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File:Beryl-166737.jpg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commons.wikimedia.org/wiki/File:Beryl-166737.jpg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33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File:Beryl-213222.jpg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commons.wikimedia.org/wiki/File:Beryl-213222.jpg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34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File:Beryl-118278.jpg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commons.wikimedia.org/wiki/File:Beryl-118278.jpg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35, [cit. 2012-08-04],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File:Beryl-t5071b.jpg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http://commons.wikimedia.org/wiki/File:Beryl-t5071b.jpg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36, [cit. 2012-08-04],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File:Beryl-230535.jpg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http://commons.wikimedia.org/wiki/File:Beryl-230535.jpg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4498503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37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 smtClean="0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File:Beryl-tuc09113d.jpg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commons.wikimedia.org/wiki/File:Beryl-tuc09113d.jpg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38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File:Albite-Quartz-Schorl-palasd-10b.jpg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commons.wikimedia.org/wiki/File:Albite-Quartz-Schorl-palasd-10b.jpg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40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File:Tourmaline-59257.jpg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commons.wikimedia.org/wiki/File:Tourmaline-59257.jpg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41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File:Tourmaline-Lepidolite-23643.jpg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commons.wikimedia.org/wiki/File:Tourmaline-Lepidolite-23643.jpg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42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File:Tourmaline-62814.jpg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commons.wikimedia.org/wiki/File:Tourmaline-62814.jpg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43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File:Schorl-118149.jpg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commons.wikimedia.org/wiki/File:Schorl-118149.jpg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44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fr-FR" sz="1200" b="1" dirty="0" smtClean="0"/>
              <a:t>Creative </a:t>
            </a:r>
            <a:r>
              <a:rPr lang="fr-FR" sz="1200" b="1" dirty="0"/>
              <a:t>Commons, Parent Géry, File:Tourmalines var. dravites et schorls (Brésil) .jpg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http://commons.wikimedia.org/wiki/File:Tourmalines_var._dravites_et_schorls_(Br%C3%A9sil)_.</a:t>
            </a:r>
            <a:r>
              <a:rPr lang="cs-CZ" sz="1200" b="1" dirty="0" smtClean="0">
                <a:hlinkClick r:id="rId8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45</a:t>
            </a:r>
            <a:r>
              <a:rPr lang="cs-CZ" sz="1200" b="1" dirty="0" smtClean="0"/>
              <a:t>, </a:t>
            </a:r>
            <a:r>
              <a:rPr lang="cs-CZ" sz="1200" b="1" dirty="0"/>
              <a:t>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Parent</a:t>
            </a:r>
            <a:r>
              <a:rPr lang="cs-CZ" sz="1200" b="1" dirty="0"/>
              <a:t> </a:t>
            </a:r>
            <a:r>
              <a:rPr lang="cs-CZ" sz="1200" b="1" dirty="0" err="1"/>
              <a:t>Géry</a:t>
            </a:r>
            <a:r>
              <a:rPr lang="cs-CZ" sz="1200" b="1" dirty="0"/>
              <a:t>, File:Elbaite (</a:t>
            </a:r>
            <a:r>
              <a:rPr lang="cs-CZ" sz="1200" b="1" dirty="0" err="1"/>
              <a:t>Afghanistan</a:t>
            </a:r>
            <a:r>
              <a:rPr lang="cs-CZ" sz="1200" b="1" dirty="0"/>
              <a:t>) 5 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http://commons.wikimedia.org/wiki/File:Elbaite_(Afghanistan)_5_.</a:t>
            </a:r>
            <a:r>
              <a:rPr lang="cs-CZ" sz="1200" b="1" dirty="0" smtClean="0">
                <a:hlinkClick r:id="rId9"/>
              </a:rPr>
              <a:t>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46, [cit. 2012-08-04], Licence Public </a:t>
            </a:r>
            <a:r>
              <a:rPr lang="cs-CZ" sz="1200" b="1" dirty="0" err="1">
                <a:solidFill>
                  <a:prstClr val="black"/>
                </a:solidFill>
              </a:rPr>
              <a:t>domain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Parent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Géry</a:t>
            </a:r>
            <a:r>
              <a:rPr lang="cs-CZ" sz="1200" b="1" dirty="0">
                <a:solidFill>
                  <a:prstClr val="black"/>
                </a:solidFill>
              </a:rPr>
              <a:t>, File:Tourmaline </a:t>
            </a:r>
            <a:r>
              <a:rPr lang="cs-CZ" sz="1200" b="1" dirty="0" err="1">
                <a:solidFill>
                  <a:prstClr val="black"/>
                </a:solidFill>
              </a:rPr>
              <a:t>achroïte</a:t>
            </a:r>
            <a:r>
              <a:rPr lang="cs-CZ" sz="1200" b="1" dirty="0">
                <a:solidFill>
                  <a:prstClr val="black"/>
                </a:solidFill>
              </a:rPr>
              <a:t> 1(Pakistan).jpg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0"/>
              </a:rPr>
              <a:t>http://commons.wikimedia.org/wiki/File:Tourmaline_achro%C3%AFte_1(Pakistan).jpg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47, [cit. 2012-08-04], Licence </a:t>
            </a:r>
            <a:r>
              <a:rPr lang="fr-FR" sz="1200" b="1" dirty="0" smtClean="0">
                <a:solidFill>
                  <a:prstClr val="black"/>
                </a:solidFill>
              </a:rPr>
              <a:t>Public </a:t>
            </a:r>
            <a:r>
              <a:rPr lang="fr-FR" sz="1200" b="1" dirty="0">
                <a:solidFill>
                  <a:prstClr val="black"/>
                </a:solidFill>
              </a:rPr>
              <a:t>domain, Parent Géry, File:Tourmaline rose sur quartz 7(Brésil).jpg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1"/>
              </a:rPr>
              <a:t>http://commons.wikimedia.org/wiki/File:Tourmaline_rose_sur_quartz_7(Br%C3%A9sil).jpg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48, [cit. 2012-08-04], Licence </a:t>
            </a:r>
            <a:r>
              <a:rPr lang="fr-FR" sz="1200" b="1" dirty="0" smtClean="0">
                <a:solidFill>
                  <a:prstClr val="black"/>
                </a:solidFill>
              </a:rPr>
              <a:t>Creative </a:t>
            </a:r>
            <a:r>
              <a:rPr lang="fr-FR" sz="1200" b="1" dirty="0">
                <a:solidFill>
                  <a:prstClr val="black"/>
                </a:solidFill>
              </a:rPr>
              <a:t>Commons, Parent Géry, File:Tourmaline var. verdélite sur quartz (Brésil) 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http://commons.wikimedia.org/wiki/File:Tourmaline_var._verd%C3%A9lite_sur_quartz_(Br%C3%A9sil)_.jpg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50, [cit. 2012-08-04],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File:Actinolite-247712.jpg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http://commons.wikimedia.org/wiki/File:Actinolite-247712.jpg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51, [cit. 2012-08-04], Licence </a:t>
            </a:r>
            <a:r>
              <a:rPr lang="cs-CZ" sz="1200" b="1" dirty="0" err="1">
                <a:solidFill>
                  <a:prstClr val="black"/>
                </a:solidFill>
              </a:rPr>
              <a:t>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File:Actinolite-k-160b.jpg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4"/>
              </a:rPr>
              <a:t>http://commons.wikimedia.org/wiki/File:Actinolite-k-160b.jpg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7529649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26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300" b="1" dirty="0" smtClean="0">
              <a:hlinkClick r:id="rId2"/>
            </a:endParaRPr>
          </a:p>
          <a:p>
            <a:pPr marL="0" indent="0">
              <a:buNone/>
            </a:pPr>
            <a:endParaRPr lang="cs-CZ" sz="1300" b="1" dirty="0" smtClean="0"/>
          </a:p>
          <a:p>
            <a:pPr marL="0" indent="0">
              <a:buNone/>
            </a:pPr>
            <a:endParaRPr lang="cs-CZ" sz="1300" b="1" dirty="0"/>
          </a:p>
          <a:p>
            <a:pPr marL="0" indent="0">
              <a:buNone/>
            </a:pPr>
            <a:r>
              <a:rPr lang="en-US" sz="1300" b="1" dirty="0" err="1"/>
              <a:t>Obrázek</a:t>
            </a:r>
            <a:r>
              <a:rPr lang="en-US" sz="1300" b="1" dirty="0"/>
              <a:t> č. 52, [cit. 2012-08-04], </a:t>
            </a:r>
            <a:r>
              <a:rPr lang="en-US" sz="1300" b="1" dirty="0" err="1"/>
              <a:t>Licence</a:t>
            </a:r>
            <a:r>
              <a:rPr lang="en-US" sz="1300" b="1" dirty="0"/>
              <a:t> Creative Commons, Rob </a:t>
            </a:r>
            <a:r>
              <a:rPr lang="en-US" sz="1300" b="1" dirty="0" err="1"/>
              <a:t>Lavinsky</a:t>
            </a:r>
            <a:r>
              <a:rPr lang="en-US" sz="1300" b="1" dirty="0"/>
              <a:t>, File:Actinolite-247713.jpg</a:t>
            </a:r>
            <a:endParaRPr lang="en-US" sz="1300" b="1" dirty="0">
              <a:hlinkClick r:id="rId2"/>
            </a:endParaRPr>
          </a:p>
          <a:p>
            <a:pPr marL="0" indent="0">
              <a:buNone/>
            </a:pPr>
            <a:r>
              <a:rPr lang="cs-CZ" sz="1300" b="1" dirty="0" smtClean="0">
                <a:hlinkClick r:id="rId2"/>
              </a:rPr>
              <a:t>http</a:t>
            </a:r>
            <a:r>
              <a:rPr lang="cs-CZ" sz="1300" b="1" dirty="0">
                <a:hlinkClick r:id="rId2"/>
              </a:rPr>
              <a:t>://</a:t>
            </a:r>
            <a:r>
              <a:rPr lang="cs-CZ" sz="1300" b="1" dirty="0" smtClean="0">
                <a:hlinkClick r:id="rId2"/>
              </a:rPr>
              <a:t>commons.wikimedia.org/wiki/File:Actinolite-247713.jpg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53</a:t>
            </a:r>
            <a:r>
              <a:rPr lang="cs-CZ" sz="1300" b="1" dirty="0" smtClean="0"/>
              <a:t>, </a:t>
            </a:r>
            <a:r>
              <a:rPr lang="cs-CZ" sz="1300" b="1" dirty="0"/>
              <a:t>[cit. 2012-08-04],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Rob </a:t>
            </a:r>
            <a:r>
              <a:rPr lang="cs-CZ" sz="1300" b="1" dirty="0" err="1"/>
              <a:t>Lavinsky</a:t>
            </a:r>
            <a:r>
              <a:rPr lang="cs-CZ" sz="1300" b="1" dirty="0"/>
              <a:t>, File:Tremolite-249316.jpg</a:t>
            </a:r>
          </a:p>
          <a:p>
            <a:pPr marL="0" indent="0">
              <a:buNone/>
            </a:pPr>
            <a:r>
              <a:rPr lang="cs-CZ" sz="1300" b="1" dirty="0">
                <a:hlinkClick r:id="rId3"/>
              </a:rPr>
              <a:t>http://</a:t>
            </a:r>
            <a:r>
              <a:rPr lang="cs-CZ" sz="1300" b="1" dirty="0" smtClean="0">
                <a:hlinkClick r:id="rId3"/>
              </a:rPr>
              <a:t>commons.wikimedia.org/wiki/File:Tremolite-249316.jpg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55</a:t>
            </a:r>
            <a:r>
              <a:rPr lang="cs-CZ" sz="1300" b="1" dirty="0" smtClean="0"/>
              <a:t>, </a:t>
            </a:r>
            <a:r>
              <a:rPr lang="cs-CZ" sz="1300" b="1" dirty="0"/>
              <a:t>[cit. 2012-08-04],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Rob </a:t>
            </a:r>
            <a:r>
              <a:rPr lang="cs-CZ" sz="1300" b="1" dirty="0" err="1"/>
              <a:t>Lavinsky</a:t>
            </a:r>
            <a:r>
              <a:rPr lang="cs-CZ" sz="1300" b="1" dirty="0"/>
              <a:t>, </a:t>
            </a:r>
            <a:r>
              <a:rPr lang="cs-CZ" sz="1300" b="1" dirty="0" smtClean="0"/>
              <a:t>File:Palygorskite-mrz286a.jpg</a:t>
            </a:r>
          </a:p>
          <a:p>
            <a:pPr marL="0" indent="0">
              <a:buNone/>
            </a:pPr>
            <a:r>
              <a:rPr lang="cs-CZ" sz="1300" b="1" dirty="0" smtClean="0">
                <a:hlinkClick r:id="rId4"/>
              </a:rPr>
              <a:t>http</a:t>
            </a:r>
            <a:r>
              <a:rPr lang="cs-CZ" sz="1300" b="1" dirty="0">
                <a:hlinkClick r:id="rId4"/>
              </a:rPr>
              <a:t>://</a:t>
            </a:r>
            <a:r>
              <a:rPr lang="cs-CZ" sz="1300" b="1" dirty="0" smtClean="0">
                <a:hlinkClick r:id="rId4"/>
              </a:rPr>
              <a:t>commons.wikimedia.org/wiki/File:Palygorskite-mrz286a.jpg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57, [cit. 2012-08-04], </a:t>
            </a:r>
            <a:r>
              <a:rPr lang="cs-CZ" sz="1300" b="1" dirty="0" smtClean="0"/>
              <a:t>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Didier</a:t>
            </a:r>
            <a:r>
              <a:rPr lang="cs-CZ" sz="1300" b="1" dirty="0"/>
              <a:t> </a:t>
            </a:r>
            <a:r>
              <a:rPr lang="cs-CZ" sz="1300" b="1" dirty="0" err="1" smtClean="0"/>
              <a:t>Descouens</a:t>
            </a:r>
            <a:r>
              <a:rPr lang="cs-CZ" sz="1300" b="1" dirty="0"/>
              <a:t>, File:Meroxene.png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>
                <a:hlinkClick r:id="rId5"/>
              </a:rPr>
              <a:t>http://</a:t>
            </a:r>
            <a:r>
              <a:rPr lang="cs-CZ" sz="1300" b="1" dirty="0" smtClean="0">
                <a:hlinkClick r:id="rId5"/>
              </a:rPr>
              <a:t>commons.wikimedia.org/wiki/File:Meroxene.png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58</a:t>
            </a:r>
            <a:r>
              <a:rPr lang="cs-CZ" sz="1300" b="1" dirty="0" smtClean="0"/>
              <a:t>, </a:t>
            </a:r>
            <a:r>
              <a:rPr lang="cs-CZ" sz="1300" b="1" dirty="0"/>
              <a:t>[cit. 2012-08-04],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Rob </a:t>
            </a:r>
            <a:r>
              <a:rPr lang="cs-CZ" sz="1300" b="1" dirty="0" err="1"/>
              <a:t>Lavinsky</a:t>
            </a:r>
            <a:r>
              <a:rPr lang="cs-CZ" sz="1300" b="1" dirty="0"/>
              <a:t>, File:Biotite-Orthoclase-229808.jpg</a:t>
            </a:r>
          </a:p>
          <a:p>
            <a:pPr marL="0" indent="0">
              <a:buNone/>
            </a:pPr>
            <a:r>
              <a:rPr lang="cs-CZ" sz="1300" b="1" dirty="0">
                <a:hlinkClick r:id="rId6"/>
              </a:rPr>
              <a:t>http://</a:t>
            </a:r>
            <a:r>
              <a:rPr lang="cs-CZ" sz="1300" b="1" dirty="0" smtClean="0">
                <a:hlinkClick r:id="rId6"/>
              </a:rPr>
              <a:t>commons.wikimedia.org/wiki/File:Biotite-Orthoclase-229808.jpg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59, [cit. 2012-08-04],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Didier</a:t>
            </a:r>
            <a:r>
              <a:rPr lang="cs-CZ" sz="1300" b="1" dirty="0"/>
              <a:t> </a:t>
            </a:r>
            <a:r>
              <a:rPr lang="cs-CZ" sz="1300" b="1" dirty="0" err="1"/>
              <a:t>Descouens</a:t>
            </a:r>
            <a:r>
              <a:rPr lang="cs-CZ" sz="1300" b="1" dirty="0"/>
              <a:t>, File:MeroxeneSomma.png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>
                <a:hlinkClick r:id="rId7"/>
              </a:rPr>
              <a:t>http://</a:t>
            </a:r>
            <a:r>
              <a:rPr lang="cs-CZ" sz="1300" b="1" dirty="0" smtClean="0">
                <a:hlinkClick r:id="rId7"/>
              </a:rPr>
              <a:t>commons.wikimedia.org/wiki/File:MeroxeneSomma.png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60, [cit. 2012-08-04],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Rob </a:t>
            </a:r>
            <a:r>
              <a:rPr lang="cs-CZ" sz="1300" b="1" dirty="0" err="1" smtClean="0"/>
              <a:t>Lavinsky</a:t>
            </a:r>
            <a:r>
              <a:rPr lang="cs-CZ" sz="1300" b="1" dirty="0" smtClean="0"/>
              <a:t>, File:Biotite-201328.jpg</a:t>
            </a:r>
          </a:p>
          <a:p>
            <a:pPr marL="0" indent="0">
              <a:buNone/>
            </a:pPr>
            <a:r>
              <a:rPr lang="cs-CZ" sz="1300" b="1" dirty="0">
                <a:hlinkClick r:id="rId8"/>
              </a:rPr>
              <a:t>http://</a:t>
            </a:r>
            <a:r>
              <a:rPr lang="cs-CZ" sz="1300" b="1" dirty="0" smtClean="0">
                <a:hlinkClick r:id="rId8"/>
              </a:rPr>
              <a:t>commons.wikimedia.org/wiki/File:Biotite-201328.jpg</a:t>
            </a:r>
            <a:endParaRPr lang="cs-CZ" sz="1300" b="1" dirty="0" smtClean="0"/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</a:rPr>
              <a:t>Obrázek č. 61, [cit. 2012-08-04], Licence </a:t>
            </a:r>
            <a:r>
              <a:rPr lang="cs-CZ" sz="1300" b="1" dirty="0" err="1">
                <a:solidFill>
                  <a:prstClr val="black"/>
                </a:solidFill>
              </a:rPr>
              <a:t>Creative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Commons</a:t>
            </a:r>
            <a:r>
              <a:rPr lang="cs-CZ" sz="1300" b="1" dirty="0">
                <a:solidFill>
                  <a:prstClr val="black"/>
                </a:solidFill>
              </a:rPr>
              <a:t>, Rob </a:t>
            </a:r>
            <a:r>
              <a:rPr lang="cs-CZ" sz="1300" b="1" dirty="0" err="1">
                <a:solidFill>
                  <a:prstClr val="black"/>
                </a:solidFill>
              </a:rPr>
              <a:t>Lavinsky</a:t>
            </a:r>
            <a:r>
              <a:rPr lang="cs-CZ" sz="1300" b="1" dirty="0">
                <a:solidFill>
                  <a:prstClr val="black"/>
                </a:solidFill>
              </a:rPr>
              <a:t>, File:Muscovite-62298.jpg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9"/>
              </a:rPr>
              <a:t>http://commons.wikimedia.org/wiki/File:Muscovite-62298.jpg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</a:rPr>
              <a:t>Obrázek č. 62, [cit. 2012-08-04], Licence </a:t>
            </a:r>
            <a:r>
              <a:rPr lang="cs-CZ" sz="1300" b="1" dirty="0" err="1">
                <a:solidFill>
                  <a:prstClr val="black"/>
                </a:solidFill>
              </a:rPr>
              <a:t>Creative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Commons</a:t>
            </a:r>
            <a:r>
              <a:rPr lang="cs-CZ" sz="1300" b="1" dirty="0">
                <a:solidFill>
                  <a:prstClr val="black"/>
                </a:solidFill>
              </a:rPr>
              <a:t>, Rob </a:t>
            </a:r>
            <a:r>
              <a:rPr lang="cs-CZ" sz="1300" b="1" dirty="0" err="1">
                <a:solidFill>
                  <a:prstClr val="black"/>
                </a:solidFill>
              </a:rPr>
              <a:t>Lavinsky</a:t>
            </a:r>
            <a:r>
              <a:rPr lang="cs-CZ" sz="1300" b="1" dirty="0">
                <a:solidFill>
                  <a:prstClr val="black"/>
                </a:solidFill>
              </a:rPr>
              <a:t>, File:Muscovite-70800.jpg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10"/>
              </a:rPr>
              <a:t>http://commons.wikimedia.org/wiki/File:Muscovite-70800.jpg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</a:rPr>
              <a:t>Obrázek č. 63, [cit. 2012-08-04], Licence </a:t>
            </a:r>
            <a:r>
              <a:rPr lang="cs-CZ" sz="1300" b="1" dirty="0" err="1">
                <a:solidFill>
                  <a:prstClr val="black"/>
                </a:solidFill>
              </a:rPr>
              <a:t>Creative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Commons</a:t>
            </a:r>
            <a:r>
              <a:rPr lang="cs-CZ" sz="1300" b="1" dirty="0">
                <a:solidFill>
                  <a:prstClr val="black"/>
                </a:solidFill>
              </a:rPr>
              <a:t>, Rob </a:t>
            </a:r>
            <a:r>
              <a:rPr lang="cs-CZ" sz="1300" b="1" dirty="0" err="1">
                <a:solidFill>
                  <a:prstClr val="black"/>
                </a:solidFill>
              </a:rPr>
              <a:t>Lavinsky</a:t>
            </a:r>
            <a:r>
              <a:rPr lang="cs-CZ" sz="1300" b="1" dirty="0">
                <a:solidFill>
                  <a:prstClr val="black"/>
                </a:solidFill>
              </a:rPr>
              <a:t>, File:Muscovite-4aa51a.jpg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11"/>
              </a:rPr>
              <a:t>http://commons.wikimedia.org/wiki/File:Muscovite-4aa51a.jpg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</a:rPr>
              <a:t>Obrázek č. 64, [cit. 2012-08-04], Licence </a:t>
            </a:r>
            <a:r>
              <a:rPr lang="cs-CZ" sz="1300" b="1" dirty="0" err="1">
                <a:solidFill>
                  <a:prstClr val="black"/>
                </a:solidFill>
              </a:rPr>
              <a:t>Creative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Commons</a:t>
            </a:r>
            <a:r>
              <a:rPr lang="cs-CZ" sz="1300" b="1" dirty="0">
                <a:solidFill>
                  <a:prstClr val="black"/>
                </a:solidFill>
              </a:rPr>
              <a:t>, Rob </a:t>
            </a:r>
            <a:r>
              <a:rPr lang="cs-CZ" sz="1300" b="1" dirty="0" err="1">
                <a:solidFill>
                  <a:prstClr val="black"/>
                </a:solidFill>
              </a:rPr>
              <a:t>Lavinsky</a:t>
            </a:r>
            <a:r>
              <a:rPr lang="cs-CZ" sz="1300" b="1" dirty="0">
                <a:solidFill>
                  <a:prstClr val="black"/>
                </a:solidFill>
              </a:rPr>
              <a:t>, File:Kaolinite-Orthoclase-173719.jpg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12"/>
              </a:rPr>
              <a:t>http://commons.wikimedia.org/wiki/File:Kaolinite-Orthoclase-173719.jpg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</a:rPr>
              <a:t>Obrázek č. 68, [cit. 2012-08-04], Licence </a:t>
            </a:r>
            <a:r>
              <a:rPr lang="cs-CZ" sz="1300" b="1" dirty="0" err="1">
                <a:solidFill>
                  <a:prstClr val="black"/>
                </a:solidFill>
              </a:rPr>
              <a:t>Creative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Commons</a:t>
            </a:r>
            <a:r>
              <a:rPr lang="cs-CZ" sz="1300" b="1" dirty="0">
                <a:solidFill>
                  <a:prstClr val="black"/>
                </a:solidFill>
              </a:rPr>
              <a:t>, Rob </a:t>
            </a:r>
            <a:r>
              <a:rPr lang="cs-CZ" sz="1300" b="1" dirty="0" err="1">
                <a:solidFill>
                  <a:prstClr val="black"/>
                </a:solidFill>
              </a:rPr>
              <a:t>Lavinsky</a:t>
            </a:r>
            <a:r>
              <a:rPr lang="cs-CZ" sz="1300" b="1" dirty="0">
                <a:solidFill>
                  <a:prstClr val="black"/>
                </a:solidFill>
              </a:rPr>
              <a:t>, File:Microcline-187726.jpg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13"/>
              </a:rPr>
              <a:t>http://commons.wikimedia.org/wiki/File:Microcline-187726.jpg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</a:rPr>
              <a:t>Obrázek č. 69, [cit. 2012-08-04], Licence </a:t>
            </a:r>
            <a:r>
              <a:rPr lang="cs-CZ" sz="1300" b="1" dirty="0" err="1">
                <a:solidFill>
                  <a:prstClr val="black"/>
                </a:solidFill>
              </a:rPr>
              <a:t>Creative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Commons</a:t>
            </a:r>
            <a:r>
              <a:rPr lang="cs-CZ" sz="1300" b="1" dirty="0">
                <a:solidFill>
                  <a:prstClr val="black"/>
                </a:solidFill>
              </a:rPr>
              <a:t>, Piotr </a:t>
            </a:r>
            <a:r>
              <a:rPr lang="cs-CZ" sz="1300" b="1" dirty="0" err="1">
                <a:solidFill>
                  <a:prstClr val="black"/>
                </a:solidFill>
              </a:rPr>
              <a:t>Sosnowski</a:t>
            </a:r>
            <a:r>
              <a:rPr lang="cs-CZ" sz="1300" b="1" dirty="0">
                <a:solidFill>
                  <a:prstClr val="black"/>
                </a:solidFill>
              </a:rPr>
              <a:t>, File:Ortoklaz 1.jpg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14"/>
              </a:rPr>
              <a:t>http://commons.wikimedia.org/wiki/File:Ortoklaz_1.jpg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300" b="1" dirty="0"/>
          </a:p>
        </p:txBody>
      </p:sp>
    </p:spTree>
    <p:extLst>
      <p:ext uri="{BB962C8B-B14F-4D97-AF65-F5344CB8AC3E}">
        <p14:creationId xmlns:p14="http://schemas.microsoft.com/office/powerpoint/2010/main" val="2931510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70, [cit. 2012-08-04],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File:Bytownite-mrz296b.jpg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2"/>
              </a:rPr>
              <a:t>http://commons.wikimedia.org/wiki/File:Bytownite-mrz296b.jpg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200" b="1" dirty="0"/>
              <a:t>Obrázek č. 71, 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File:Anorthoclase-tn23a.jpg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commons.wikimedia.org/wiki/File:Anorthoclase-tn23a.jpg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72, 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File:Microcline-Quartz-227542.jpg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commons.wikimedia.org/wiki/File:Microcline-Quartz-227542.jpg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73, [cit. 2012-08-04],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File:Sanidine-227686.jpg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commons.wikimedia.org/wiki/File:Sanidine-227686.jpg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74, [cit. 2012-08-04], Licence </a:t>
            </a:r>
            <a:r>
              <a:rPr lang="cs-CZ" sz="1200" b="1" dirty="0" smtClean="0"/>
              <a:t>P</a:t>
            </a:r>
            <a:r>
              <a:rPr lang="fr-FR" sz="1200" b="1" dirty="0" smtClean="0"/>
              <a:t>ublic </a:t>
            </a:r>
            <a:r>
              <a:rPr lang="fr-FR" sz="1200" b="1" dirty="0"/>
              <a:t>domain, Plutos, File:Labradorit (poliert) aus Madagaskar.JPG</a:t>
            </a:r>
          </a:p>
          <a:p>
            <a:pPr marL="0" indent="0">
              <a:buNone/>
            </a:pPr>
            <a:r>
              <a:rPr lang="fr-FR" sz="1200" b="1" dirty="0">
                <a:hlinkClick r:id="rId6"/>
              </a:rPr>
              <a:t>http://commons.wikimedia.org/wiki/File:Labradorit_(poliert)_</a:t>
            </a:r>
            <a:r>
              <a:rPr lang="fr-FR" sz="1200" b="1" dirty="0" smtClean="0">
                <a:hlinkClick r:id="rId6"/>
              </a:rPr>
              <a:t>aus_Madagaskar.JPG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75, 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 smtClean="0"/>
              <a:t>Lavinsky</a:t>
            </a:r>
            <a:r>
              <a:rPr lang="cs-CZ" sz="1200" b="1" dirty="0" smtClean="0"/>
              <a:t>,  </a:t>
            </a:r>
            <a:r>
              <a:rPr lang="cs-CZ" sz="1200" b="1" dirty="0"/>
              <a:t>File:Albite-182763.jpg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commons.wikimedia.org/wiki/File:Albite-182763.jpg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76, [cit. 2012-08-04],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File:Oligoclase-pas-147a.jpg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commons.wikimedia.org/wiki/File:Oligoclase-pas-147a.jpg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77</a:t>
            </a:r>
            <a:r>
              <a:rPr lang="cs-CZ" sz="1200" b="1" dirty="0"/>
              <a:t>, [cit. </a:t>
            </a:r>
            <a:r>
              <a:rPr lang="cs-CZ" sz="1200" b="1" dirty="0" smtClean="0"/>
              <a:t>2012-08-04</a:t>
            </a:r>
            <a:r>
              <a:rPr lang="cs-CZ" sz="1200" b="1" dirty="0"/>
              <a:t>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 File:Orthoclase-36872.jpg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commons.wikimedia.org/wiki/File:Orthoclase-36872.jpg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Obrázky č. 1</a:t>
            </a:r>
            <a:r>
              <a:rPr lang="cs-CZ" sz="1200" b="1" dirty="0"/>
              <a:t>, 2, 3, 4, 5, 6, 8, 10, 11, 16, </a:t>
            </a:r>
            <a:r>
              <a:rPr lang="cs-CZ" sz="1200" b="1" dirty="0" smtClean="0"/>
              <a:t>27, 28, 31, 39, 49, 54, 56, 65, 66, 67,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  <a:endParaRPr lang="cs-CZ" sz="1200" b="1" dirty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9206703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323292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1050</TotalTime>
  <Words>3277</Words>
  <Application>Microsoft Office PowerPoint</Application>
  <PresentationFormat>Předvádění na obrazovce (4:3)</PresentationFormat>
  <Paragraphs>762</Paragraphs>
  <Slides>50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50</vt:i4>
      </vt:variant>
    </vt:vector>
  </HeadingPairs>
  <TitlesOfParts>
    <vt:vector size="51" baseType="lpstr">
      <vt:lpstr>1_Motiv systému Office</vt:lpstr>
      <vt:lpstr>Prezentace aplikace PowerPoint</vt:lpstr>
      <vt:lpstr>Prezentace aplikace PowerPoint</vt:lpstr>
      <vt:lpstr>Přírodopis 9. třída MINERALOGIE </vt:lpstr>
      <vt:lpstr>Křemičitany (silikáty)</vt:lpstr>
      <vt:lpstr>Křemičitany (silikáty)</vt:lpstr>
      <vt:lpstr>Křemičitany (I. oddělení - nesosilikáty )</vt:lpstr>
      <vt:lpstr>Olivín (peridot)</vt:lpstr>
      <vt:lpstr>Olivín</vt:lpstr>
      <vt:lpstr>Granáty</vt:lpstr>
      <vt:lpstr>Granáty</vt:lpstr>
      <vt:lpstr>Almandin</vt:lpstr>
      <vt:lpstr>Almandin</vt:lpstr>
      <vt:lpstr>Pyrop (český granát, kapský rubín, rodolit)</vt:lpstr>
      <vt:lpstr>Pyrop</vt:lpstr>
      <vt:lpstr>Andradit</vt:lpstr>
      <vt:lpstr>Andradit</vt:lpstr>
      <vt:lpstr>Křemičitany (I. oddělení - nesosilikáty )</vt:lpstr>
      <vt:lpstr>Křemičitany (III. oddělení - cyklosilikáty )</vt:lpstr>
      <vt:lpstr>Beryl</vt:lpstr>
      <vt:lpstr>Beryl</vt:lpstr>
      <vt:lpstr>Beryl</vt:lpstr>
      <vt:lpstr>Beryl - variety</vt:lpstr>
      <vt:lpstr>Turmalín</vt:lpstr>
      <vt:lpstr>Turmalín</vt:lpstr>
      <vt:lpstr>Turmalín</vt:lpstr>
      <vt:lpstr>Turmalín - variety</vt:lpstr>
      <vt:lpstr>Turmalín - variety</vt:lpstr>
      <vt:lpstr>Křemičitany (IV. oddělení - inosilikáty )</vt:lpstr>
      <vt:lpstr>Amfibol obecný</vt:lpstr>
      <vt:lpstr>Amfiboly</vt:lpstr>
      <vt:lpstr>Křemičitany (V. oddělení - fylosilikáty )</vt:lpstr>
      <vt:lpstr>Skupina slíd</vt:lpstr>
      <vt:lpstr>Biotit (tmavá slída)</vt:lpstr>
      <vt:lpstr>Biotit</vt:lpstr>
      <vt:lpstr>Muskovit (světlá slída)</vt:lpstr>
      <vt:lpstr>Muskovit</vt:lpstr>
      <vt:lpstr>Kaolinit</vt:lpstr>
      <vt:lpstr>Kaolinit</vt:lpstr>
      <vt:lpstr>Křemičitany (VI. oddělení - tektosilikáty )</vt:lpstr>
      <vt:lpstr>Skupina živců</vt:lpstr>
      <vt:lpstr>Alkalické živce (draselno-sodné, draselné) </vt:lpstr>
      <vt:lpstr>Sodnovápenaté živce (plagioklasy) </vt:lpstr>
      <vt:lpstr>Ortoklas</vt:lpstr>
      <vt:lpstr>Závěrem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Pepa</cp:lastModifiedBy>
  <cp:revision>94</cp:revision>
  <dcterms:created xsi:type="dcterms:W3CDTF">2013-11-23T16:32:12Z</dcterms:created>
  <dcterms:modified xsi:type="dcterms:W3CDTF">2015-03-12T20:14:30Z</dcterms:modified>
</cp:coreProperties>
</file>