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6" r:id="rId3"/>
    <p:sldId id="257" r:id="rId4"/>
    <p:sldId id="258" r:id="rId5"/>
    <p:sldId id="259" r:id="rId6"/>
    <p:sldId id="263" r:id="rId7"/>
    <p:sldId id="265" r:id="rId8"/>
    <p:sldId id="266" r:id="rId9"/>
    <p:sldId id="264" r:id="rId10"/>
    <p:sldId id="267" r:id="rId11"/>
    <p:sldId id="268" r:id="rId12"/>
    <p:sldId id="270" r:id="rId13"/>
    <p:sldId id="260" r:id="rId14"/>
    <p:sldId id="271" r:id="rId15"/>
    <p:sldId id="261" r:id="rId16"/>
    <p:sldId id="272" r:id="rId17"/>
    <p:sldId id="273" r:id="rId18"/>
    <p:sldId id="262" r:id="rId19"/>
    <p:sldId id="269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386008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6005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876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41375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85880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020097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937683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22620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693253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198469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02800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786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Phosphorite_Mine_Oron_Israel_070313.jpg" TargetMode="External"/><Relationship Id="rId13" Type="http://schemas.openxmlformats.org/officeDocument/2006/relationships/hyperlink" Target="http://commons.wikimedia.org/wiki/File:Pyromorphite-130905.jpg" TargetMode="External"/><Relationship Id="rId3" Type="http://schemas.openxmlformats.org/officeDocument/2006/relationships/hyperlink" Target="http://commons.wikimedia.org/wiki/File:Scheelite-Albite-Beryl-39576.jpg" TargetMode="External"/><Relationship Id="rId7" Type="http://schemas.openxmlformats.org/officeDocument/2006/relationships/hyperlink" Target="http://commons.wikimedia.org/wiki/File:Apatite-(CaF)-Muscovite-245552.jpg" TargetMode="External"/><Relationship Id="rId12" Type="http://schemas.openxmlformats.org/officeDocument/2006/relationships/hyperlink" Target="http://commons.wikimedia.org/wiki/File:Pyromorphite-164077.jpg" TargetMode="External"/><Relationship Id="rId2" Type="http://schemas.openxmlformats.org/officeDocument/2006/relationships/hyperlink" Target="http://commons.wikimedia.org/wiki/File:Apatite_verte_(Madagascar)_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Apatite_verte_sous_UVC_(Portugal)_.jpg" TargetMode="External"/><Relationship Id="rId11" Type="http://schemas.openxmlformats.org/officeDocument/2006/relationships/hyperlink" Target="http://commons.wikimedia.org/wiki/File:Pyromorphite-132082.jpg" TargetMode="External"/><Relationship Id="rId5" Type="http://schemas.openxmlformats.org/officeDocument/2006/relationships/hyperlink" Target="http://commons.wikimedia.org/wiki/File:Apatite-(CaF)-120997.jpg" TargetMode="External"/><Relationship Id="rId10" Type="http://schemas.openxmlformats.org/officeDocument/2006/relationships/hyperlink" Target="http://commons.wikimedia.org/wiki/File:Barite-Fluorite-Pyromorphite-4zpy38a.jpg" TargetMode="External"/><Relationship Id="rId4" Type="http://schemas.openxmlformats.org/officeDocument/2006/relationships/hyperlink" Target="http://commons.wikimedia.org/wiki/File:Apatite-(CaF)-22985.jpg" TargetMode="External"/><Relationship Id="rId9" Type="http://schemas.openxmlformats.org/officeDocument/2006/relationships/hyperlink" Target="http://commons.wikimedia.org/wiki/File:Phosphorit_(Staffelit)_-_Staffel_Lahngebiet.jpg" TargetMode="External"/><Relationship Id="rId14" Type="http://schemas.openxmlformats.org/officeDocument/2006/relationships/hyperlink" Target="http://commons.wikimedia.org/wiki/File:Pyromorphite_(Chine)_.jp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Wolframit_mit_Quarz_-_Grube_Mundo_Nuevo,_Peru.jpg" TargetMode="External"/><Relationship Id="rId3" Type="http://schemas.openxmlformats.org/officeDocument/2006/relationships/hyperlink" Target="http://commons.wikimedia.org/wiki/File:Wolframite,_quartz,_ars%C3%A9nopyrite,_calcite,_pyrite_(Chine)_.JPG" TargetMode="External"/><Relationship Id="rId7" Type="http://schemas.openxmlformats.org/officeDocument/2006/relationships/hyperlink" Target="http://commons.wikimedia.org/wiki/File:Wolframite,_quartz,_calcite.jpg" TargetMode="External"/><Relationship Id="rId2" Type="http://schemas.openxmlformats.org/officeDocument/2006/relationships/hyperlink" Target="http://commons.wikimedia.org/wiki/File:Scheelite_sur_muscovite_(Chine)_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cheelite_sur_muscovite_(Chine)_1_.JPG" TargetMode="External"/><Relationship Id="rId5" Type="http://schemas.openxmlformats.org/officeDocument/2006/relationships/hyperlink" Target="http://commons.wikimedia.org/wiki/File:Scheelite-Muscovite-275096.jpg" TargetMode="External"/><Relationship Id="rId4" Type="http://schemas.openxmlformats.org/officeDocument/2006/relationships/hyperlink" Target="http://commons.wikimedia.org/wiki/File:Scheelite-177498.jpg" TargetMode="External"/><Relationship Id="rId9" Type="http://schemas.openxmlformats.org/officeDocument/2006/relationships/hyperlink" Target="http://commons.wikimedia.org/wiki/File:Wolframiteportugal3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990970"/>
              </p:ext>
            </p:extLst>
          </p:nvPr>
        </p:nvGraphicFramePr>
        <p:xfrm>
          <a:off x="1716694" y="1600200"/>
          <a:ext cx="5710612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2855306"/>
                <a:gridCol w="2855306"/>
              </a:tblGrid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Alena Himlová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VY_32_INOVACE_188_Geologie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ICT.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Srpen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1716088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42" name="Obrázek 1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805" y="180974"/>
            <a:ext cx="57531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1716088" y="3476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6830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474419"/>
              </p:ext>
            </p:extLst>
          </p:nvPr>
        </p:nvGraphicFramePr>
        <p:xfrm>
          <a:off x="1647190" y="2043779"/>
          <a:ext cx="5849620" cy="3627501"/>
        </p:xfrm>
        <a:graphic>
          <a:graphicData uri="http://schemas.openxmlformats.org/drawingml/2006/table">
            <a:tbl>
              <a:tblPr firstRow="1" firstCol="1" bandRow="1"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Chemické složení Země - fosforečnany, nejběžnější fosforečnany zemské kůry, jejich  vznik, rozšíření a význam.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znalosti o výskytu a významu 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fosforečnanů.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7825" y="2043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Obrázek 2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656" y="589675"/>
            <a:ext cx="5864671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647825" y="3919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631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2101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Přírodopis 9. třída</a:t>
            </a:r>
            <a:br>
              <a:rPr lang="cs-CZ" b="1" dirty="0" smtClean="0">
                <a:latin typeface="+mn-lt"/>
              </a:rPr>
            </a:br>
            <a:r>
              <a:rPr lang="cs-CZ" b="1" dirty="0" smtClean="0">
                <a:latin typeface="+mn-lt"/>
              </a:rPr>
              <a:t>MINERALOGIE 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b="1" dirty="0"/>
              <a:t>MINERÁLY - PŘEHLED</a:t>
            </a:r>
            <a:endParaRPr lang="cs-CZ" sz="6000" b="1" dirty="0" smtClean="0"/>
          </a:p>
          <a:p>
            <a:pPr marL="0" indent="0" algn="ctr">
              <a:buNone/>
            </a:pPr>
            <a:r>
              <a:rPr lang="cs-CZ" sz="6000" b="1" dirty="0" smtClean="0"/>
              <a:t>„FOSFÁTY“</a:t>
            </a:r>
          </a:p>
          <a:p>
            <a:pPr marL="0" indent="0" algn="ctr">
              <a:buNone/>
            </a:pPr>
            <a:r>
              <a:rPr lang="cs-CZ" sz="6000" b="1" dirty="0" smtClean="0"/>
              <a:t>„WOLFRAMÁTY“</a:t>
            </a:r>
            <a:endParaRPr lang="cs-CZ" sz="6000" b="1" dirty="0"/>
          </a:p>
          <a:p>
            <a:pPr marL="0" indent="0" algn="ctr">
              <a:buNone/>
            </a:pPr>
            <a:endParaRPr lang="cs-CZ" sz="1400" b="1" dirty="0" smtClean="0"/>
          </a:p>
          <a:p>
            <a:pPr marL="0" indent="0" algn="ctr">
              <a:buNone/>
            </a:pPr>
            <a:endParaRPr lang="cs-CZ" sz="1400" b="1" dirty="0"/>
          </a:p>
          <a:p>
            <a:pPr marL="0" indent="0" algn="ctr">
              <a:buNone/>
            </a:pPr>
            <a:r>
              <a:rPr lang="cs-CZ" sz="2000" b="1" dirty="0" smtClean="0"/>
              <a:t>Základní škola a Mateřská škola Sepekov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1496957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prstClr val="black"/>
                </a:solidFill>
              </a:rPr>
              <a:t>1) Fosfáty </a:t>
            </a:r>
            <a:r>
              <a:rPr lang="cs-CZ" sz="3200" b="1" dirty="0" smtClean="0"/>
              <a:t>(</a:t>
            </a:r>
            <a:r>
              <a:rPr lang="cs-CZ" sz="3200" b="1" dirty="0" smtClean="0">
                <a:solidFill>
                  <a:prstClr val="black"/>
                </a:solidFill>
              </a:rPr>
              <a:t>fosforečnany</a:t>
            </a:r>
            <a:r>
              <a:rPr lang="cs-CZ" sz="3200" b="1" dirty="0" smtClean="0"/>
              <a:t>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soli kyseliny fosforečné</a:t>
            </a:r>
          </a:p>
          <a:p>
            <a:pPr marL="0" indent="0">
              <a:buNone/>
            </a:pPr>
            <a:r>
              <a:rPr lang="cs-CZ" sz="2400" b="1" dirty="0" smtClean="0"/>
              <a:t>- rozlišujeme bezvodé (např. monazit) a vodnaté ( pyromorfit, apatit)</a:t>
            </a:r>
          </a:p>
          <a:p>
            <a:pPr marL="0" indent="0">
              <a:buNone/>
            </a:pPr>
            <a:r>
              <a:rPr lang="cs-CZ" sz="2400" b="1" dirty="0" smtClean="0"/>
              <a:t>- často složité chemické složení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65" y="3258108"/>
            <a:ext cx="3797032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69012"/>
            <a:ext cx="3082916" cy="251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1465" y="5517232"/>
            <a:ext cx="75154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1                                                                 </a:t>
            </a:r>
            <a:r>
              <a:rPr lang="cs-CZ" sz="1200" b="1" dirty="0" smtClean="0"/>
              <a:t>Apatit                             Obrázek č. 2                                             Scheelit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4860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Apatit</a:t>
            </a:r>
            <a:endParaRPr lang="cs-CZ" sz="32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948030"/>
              </p:ext>
            </p:extLst>
          </p:nvPr>
        </p:nvGraphicFramePr>
        <p:xfrm>
          <a:off x="557751" y="980728"/>
          <a:ext cx="3636010" cy="3444494"/>
        </p:xfrm>
        <a:graphic>
          <a:graphicData uri="http://schemas.openxmlformats.org/drawingml/2006/table">
            <a:tbl>
              <a:tblPr firstRow="1" firstCol="1" bandRow="1"/>
              <a:tblGrid>
                <a:gridCol w="1818005"/>
                <a:gridCol w="1818005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šesterečná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lang="cs-CZ" sz="18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g/cm</a:t>
                      </a:r>
                      <a:r>
                        <a:rPr lang="cs-CZ" sz="1800" b="1" baseline="30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3,1 – 3,2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různá, modrá, zelená, žlutá</a:t>
                      </a:r>
                      <a:endParaRPr lang="cs-CZ" sz="18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bílá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600" b="1" dirty="0" smtClean="0">
                          <a:effectLst/>
                        </a:rPr>
                        <a:t>Ca</a:t>
                      </a:r>
                      <a:r>
                        <a:rPr lang="cs-CZ" sz="1600" b="1" baseline="-25000" dirty="0" smtClean="0">
                          <a:effectLst/>
                        </a:rPr>
                        <a:t>5</a:t>
                      </a:r>
                      <a:r>
                        <a:rPr lang="cs-CZ" sz="1600" b="1" dirty="0" smtClean="0">
                          <a:effectLst/>
                        </a:rPr>
                        <a:t>(PO</a:t>
                      </a:r>
                      <a:r>
                        <a:rPr lang="cs-CZ" sz="1600" b="1" baseline="-25000" dirty="0" smtClean="0">
                          <a:effectLst/>
                        </a:rPr>
                        <a:t>4</a:t>
                      </a:r>
                      <a:r>
                        <a:rPr lang="cs-CZ" sz="1600" b="1" dirty="0" smtClean="0">
                          <a:effectLst/>
                        </a:rPr>
                        <a:t>)</a:t>
                      </a:r>
                      <a:r>
                        <a:rPr lang="cs-CZ" sz="1600" b="1" baseline="-25000" dirty="0" smtClean="0">
                          <a:effectLst/>
                        </a:rPr>
                        <a:t>3</a:t>
                      </a:r>
                      <a:r>
                        <a:rPr lang="cs-CZ" sz="1600" b="1" dirty="0" smtClean="0">
                          <a:effectLst/>
                        </a:rPr>
                        <a:t>(Cl, F, OH)</a:t>
                      </a:r>
                      <a:endParaRPr lang="cs-CZ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67544" y="4653136"/>
            <a:ext cx="3816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z chemického složení názvy </a:t>
            </a:r>
            <a:r>
              <a:rPr lang="cs-CZ" sz="2400" b="1" dirty="0" err="1" smtClean="0"/>
              <a:t>hydroxylapatit</a:t>
            </a:r>
            <a:r>
              <a:rPr lang="cs-CZ" sz="2400" b="1" dirty="0" smtClean="0"/>
              <a:t>, fluorapatit</a:t>
            </a:r>
          </a:p>
          <a:p>
            <a:r>
              <a:rPr lang="cs-CZ" sz="2400" b="1" dirty="0" smtClean="0"/>
              <a:t>- název z řeckého „</a:t>
            </a:r>
            <a:r>
              <a:rPr lang="cs-CZ" sz="2400" b="1" dirty="0" err="1" smtClean="0"/>
              <a:t>apatao</a:t>
            </a:r>
            <a:r>
              <a:rPr lang="cs-CZ" sz="2400" b="1" dirty="0" smtClean="0"/>
              <a:t>“     = klamat, podvádět (záměna s jinými nerosty)</a:t>
            </a:r>
            <a:endParaRPr lang="cs-CZ" sz="2400" b="1" dirty="0"/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endParaRPr lang="cs-CZ" sz="2400" b="1" dirty="0"/>
          </a:p>
        </p:txBody>
      </p:sp>
      <p:pic>
        <p:nvPicPr>
          <p:cNvPr id="2050" name="Picture 2" descr="File:Apatite-(CaF)-229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590" y="548680"/>
            <a:ext cx="4104456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23590" y="5991964"/>
            <a:ext cx="20522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3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4372816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Apatit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434" y="1196752"/>
            <a:ext cx="8229600" cy="15841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- nejrozšířenější </a:t>
            </a:r>
            <a:r>
              <a:rPr lang="cs-CZ" sz="2400" b="1" dirty="0"/>
              <a:t>fosfát v zemské </a:t>
            </a:r>
            <a:r>
              <a:rPr lang="cs-CZ" sz="2400" b="1" dirty="0" smtClean="0"/>
              <a:t>kůře</a:t>
            </a:r>
          </a:p>
          <a:p>
            <a:pPr marL="0" indent="0">
              <a:buNone/>
            </a:pPr>
            <a:r>
              <a:rPr lang="cs-CZ" sz="2400" b="1" dirty="0" smtClean="0"/>
              <a:t>- schopnost fluorescence</a:t>
            </a:r>
            <a:endParaRPr lang="cs-CZ" sz="2400" b="1" dirty="0"/>
          </a:p>
          <a:p>
            <a:pPr marL="0" lvl="0" indent="0">
              <a:buNone/>
            </a:pPr>
            <a:r>
              <a:rPr lang="cs-CZ" sz="2400" b="1" dirty="0" smtClean="0">
                <a:solidFill>
                  <a:prstClr val="black"/>
                </a:solidFill>
              </a:rPr>
              <a:t>- mikroskopické </a:t>
            </a:r>
            <a:r>
              <a:rPr lang="cs-CZ" sz="2400" b="1" dirty="0">
                <a:solidFill>
                  <a:prstClr val="black"/>
                </a:solidFill>
              </a:rPr>
              <a:t>krystalky </a:t>
            </a:r>
            <a:r>
              <a:rPr lang="cs-CZ" sz="2400" b="1" dirty="0" smtClean="0">
                <a:solidFill>
                  <a:prstClr val="black"/>
                </a:solidFill>
              </a:rPr>
              <a:t>se </a:t>
            </a:r>
            <a:r>
              <a:rPr lang="cs-CZ" sz="2400" b="1" dirty="0">
                <a:solidFill>
                  <a:prstClr val="black"/>
                </a:solidFill>
              </a:rPr>
              <a:t>vyskytují v kostech a zubech všech obratlovců včetně </a:t>
            </a:r>
            <a:r>
              <a:rPr lang="cs-CZ" sz="2400" b="1" dirty="0" smtClean="0">
                <a:solidFill>
                  <a:prstClr val="black"/>
                </a:solidFill>
              </a:rPr>
              <a:t>člověka</a:t>
            </a:r>
            <a:endParaRPr lang="cs-CZ" sz="24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</p:txBody>
      </p:sp>
      <p:pic>
        <p:nvPicPr>
          <p:cNvPr id="3074" name="Picture 2" descr="File:Apatite-(CaF)-1209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27" y="3095667"/>
            <a:ext cx="367240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Apatite verte sous UVC (Portugal) 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95667"/>
            <a:ext cx="388843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4028" y="5589240"/>
            <a:ext cx="79684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4                                                                                               </a:t>
            </a:r>
            <a:r>
              <a:rPr lang="cs-CZ" sz="1200" b="1" dirty="0" smtClean="0">
                <a:solidFill>
                  <a:schemeClr val="bg1"/>
                </a:solidFill>
              </a:rPr>
              <a:t>Obrázek č. 5                                        Apatit - fluorescence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0635872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Apatit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1296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surovina </a:t>
            </a:r>
            <a:r>
              <a:rPr lang="cs-CZ" sz="2400" b="1" dirty="0"/>
              <a:t>pro výrobu umělých hnojiv, kyseliny fosforečné a dalších sloučenin </a:t>
            </a:r>
            <a:r>
              <a:rPr lang="cs-CZ" sz="2400" b="1" dirty="0" smtClean="0"/>
              <a:t>fosforu</a:t>
            </a:r>
          </a:p>
          <a:p>
            <a:pPr marL="0" indent="0">
              <a:buNone/>
            </a:pPr>
            <a:r>
              <a:rPr lang="cs-CZ" sz="2400" b="1" dirty="0" smtClean="0"/>
              <a:t>- zdroj </a:t>
            </a:r>
            <a:r>
              <a:rPr lang="cs-CZ" sz="2400" b="1" dirty="0"/>
              <a:t>prvků vzácných </a:t>
            </a:r>
            <a:r>
              <a:rPr lang="cs-CZ" sz="2400" b="1" dirty="0" smtClean="0"/>
              <a:t>zemin</a:t>
            </a:r>
            <a:endParaRPr lang="cs-CZ" sz="2400" b="1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76872"/>
            <a:ext cx="3456384" cy="23000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622715" y="4725144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výskyt - Písecko (modravé sloupečky v pegmatitech)</a:t>
            </a:r>
            <a:endParaRPr lang="cs-CZ" sz="2400" b="1" dirty="0"/>
          </a:p>
          <a:p>
            <a:r>
              <a:rPr lang="cs-CZ" sz="2400" b="1" dirty="0" smtClean="0"/>
              <a:t>- poloostrov Kola (Rusko), Alpy, Maroko</a:t>
            </a:r>
            <a:r>
              <a:rPr lang="cs-CZ" sz="2400" b="1" dirty="0"/>
              <a:t>, USA, </a:t>
            </a:r>
            <a:r>
              <a:rPr lang="cs-CZ" sz="2400" b="1" dirty="0" smtClean="0"/>
              <a:t>Ukrajina</a:t>
            </a:r>
          </a:p>
          <a:p>
            <a:endParaRPr lang="cs-CZ" sz="2400" b="1" dirty="0"/>
          </a:p>
          <a:p>
            <a:r>
              <a:rPr lang="cs-CZ" sz="2400" b="1" dirty="0" smtClean="0"/>
              <a:t>- vyskytuje se v Sepekově a okolí (vrch Chlum)</a:t>
            </a:r>
            <a:endParaRPr lang="cs-CZ" sz="2400" b="1" dirty="0"/>
          </a:p>
        </p:txBody>
      </p:sp>
      <p:pic>
        <p:nvPicPr>
          <p:cNvPr id="4098" name="Picture 2" descr="File:Apatite-(CaF)-Muscovite-2455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76872"/>
            <a:ext cx="3024336" cy="230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4365104"/>
            <a:ext cx="7272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6                                                                                                    Obrázek č. 7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8977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A50021"/>
                </a:solidFill>
              </a:rPr>
              <a:t>Fosforit </a:t>
            </a:r>
            <a:r>
              <a:rPr lang="cs-CZ" sz="2400" b="1" dirty="0" smtClean="0">
                <a:solidFill>
                  <a:srgbClr val="A50021"/>
                </a:solidFill>
              </a:rPr>
              <a:t>(</a:t>
            </a:r>
            <a:r>
              <a:rPr lang="cs-CZ" sz="2400" b="1" dirty="0">
                <a:solidFill>
                  <a:srgbClr val="A50021"/>
                </a:solidFill>
              </a:rPr>
              <a:t>dříve se tento název používal pro </a:t>
            </a:r>
            <a:r>
              <a:rPr lang="cs-CZ" sz="2400" b="1" dirty="0" smtClean="0">
                <a:solidFill>
                  <a:srgbClr val="A50021"/>
                </a:solidFill>
              </a:rPr>
              <a:t>apatit)</a:t>
            </a:r>
            <a:endParaRPr lang="cs-CZ" sz="3200" b="1" dirty="0">
              <a:solidFill>
                <a:srgbClr val="A5002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A50021"/>
                </a:solidFill>
              </a:rPr>
              <a:t>- usazená hornina biogenního </a:t>
            </a:r>
            <a:r>
              <a:rPr lang="cs-CZ" sz="2400" b="1" dirty="0" smtClean="0">
                <a:solidFill>
                  <a:srgbClr val="A50021"/>
                </a:solidFill>
              </a:rPr>
              <a:t>původu, směs fosforečnanů</a:t>
            </a:r>
            <a:endParaRPr lang="cs-CZ" sz="2400" b="1" dirty="0">
              <a:solidFill>
                <a:srgbClr val="A50021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A50021"/>
                </a:solidFill>
              </a:rPr>
              <a:t>- obsahuje apatit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A50021"/>
                </a:solidFill>
              </a:rPr>
              <a:t>- používá </a:t>
            </a:r>
            <a:r>
              <a:rPr lang="cs-CZ" sz="2400" b="1" dirty="0">
                <a:solidFill>
                  <a:srgbClr val="A50021"/>
                </a:solidFill>
              </a:rPr>
              <a:t>se jako hnojivo (guáno)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endParaRPr lang="cs-CZ" sz="2400" b="1" dirty="0">
              <a:solidFill>
                <a:srgbClr val="A50021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A50021"/>
                </a:solidFill>
              </a:rPr>
              <a:t>- výskyt </a:t>
            </a:r>
            <a:r>
              <a:rPr lang="cs-CZ" sz="2400" b="1" dirty="0" smtClean="0">
                <a:solidFill>
                  <a:srgbClr val="A50021"/>
                </a:solidFill>
              </a:rPr>
              <a:t>- Jižní </a:t>
            </a:r>
            <a:r>
              <a:rPr lang="cs-CZ" sz="2400" b="1" dirty="0" smtClean="0">
                <a:solidFill>
                  <a:srgbClr val="A50021"/>
                </a:solidFill>
              </a:rPr>
              <a:t>Amerika, USA, Izrael</a:t>
            </a:r>
            <a:endParaRPr lang="cs-CZ" sz="2400" b="1" dirty="0">
              <a:solidFill>
                <a:srgbClr val="A5002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43" y="2708920"/>
            <a:ext cx="4367930" cy="2903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3350025" cy="2903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0343" y="5301208"/>
            <a:ext cx="80549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8				   Izrael	   Obrázek č. 9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649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/>
              <a:t>Pyromorfit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3484370"/>
              </p:ext>
            </p:extLst>
          </p:nvPr>
        </p:nvGraphicFramePr>
        <p:xfrm>
          <a:off x="467544" y="1124743"/>
          <a:ext cx="3636010" cy="3332862"/>
        </p:xfrm>
        <a:graphic>
          <a:graphicData uri="http://schemas.openxmlformats.org/drawingml/2006/table">
            <a:tbl>
              <a:tblPr firstRow="1" firstCol="1" bandRow="1"/>
              <a:tblGrid>
                <a:gridCol w="1818005"/>
                <a:gridCol w="1818005"/>
              </a:tblGrid>
              <a:tr h="50076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3,5 - 4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šesterečná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lang="cs-CZ" sz="18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g/cm</a:t>
                      </a:r>
                      <a:r>
                        <a:rPr lang="cs-CZ" sz="1800" b="1" baseline="30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6,7–7,1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2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zelená, hnědá</a:t>
                      </a:r>
                      <a:endParaRPr lang="cs-CZ" sz="2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bělavá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Pb</a:t>
                      </a:r>
                      <a:r>
                        <a:rPr lang="cs-CZ" sz="2400" b="1" baseline="-25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lang="cs-CZ" sz="24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(PO</a:t>
                      </a:r>
                      <a:r>
                        <a:rPr lang="cs-CZ" sz="2400" b="1" baseline="-25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cs-CZ" sz="24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)</a:t>
                      </a:r>
                      <a:r>
                        <a:rPr lang="cs-CZ" sz="2400" b="1" baseline="-25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cs-CZ" sz="24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Cl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 descr="File:Barite-Fluorite-Pyromorphite-4zpy38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20688"/>
            <a:ext cx="4248472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4653136"/>
            <a:ext cx="4176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název z řeckého „</a:t>
            </a:r>
            <a:r>
              <a:rPr lang="cs-CZ" sz="2400" b="1" dirty="0" err="1" smtClean="0"/>
              <a:t>pyr</a:t>
            </a:r>
            <a:r>
              <a:rPr lang="cs-CZ" sz="2400" b="1" dirty="0" smtClean="0"/>
              <a:t>„ = oheň, a „</a:t>
            </a:r>
            <a:r>
              <a:rPr lang="cs-CZ" sz="2400" b="1" dirty="0" err="1" smtClean="0"/>
              <a:t>morphe</a:t>
            </a:r>
            <a:r>
              <a:rPr lang="cs-CZ" sz="2400" b="1" dirty="0" smtClean="0"/>
              <a:t>“ = tvar</a:t>
            </a:r>
          </a:p>
          <a:p>
            <a:r>
              <a:rPr lang="cs-CZ" sz="2400" b="1" dirty="0" smtClean="0"/>
              <a:t>- zelená forma „</a:t>
            </a:r>
            <a:r>
              <a:rPr lang="cs-CZ" sz="2400" b="1" dirty="0" err="1" smtClean="0"/>
              <a:t>zelenoba</a:t>
            </a:r>
            <a:r>
              <a:rPr lang="cs-CZ" sz="2400" b="1" dirty="0" smtClean="0"/>
              <a:t>“, hnědá „hnědoba“</a:t>
            </a:r>
            <a:endParaRPr lang="cs-CZ" sz="2400" b="1" dirty="0"/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6021288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 č. 10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5948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Pyromorfit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druhotný nerost na ložiscích galenitu</a:t>
            </a:r>
          </a:p>
          <a:p>
            <a:pPr marL="0" indent="0">
              <a:buNone/>
            </a:pPr>
            <a:r>
              <a:rPr lang="cs-CZ" sz="2400" b="1" dirty="0" smtClean="0"/>
              <a:t>- </a:t>
            </a:r>
            <a:r>
              <a:rPr lang="cs-CZ" sz="2400" b="1" dirty="0"/>
              <a:t>k</a:t>
            </a:r>
            <a:r>
              <a:rPr lang="cs-CZ" sz="2400" b="1" dirty="0" smtClean="0"/>
              <a:t>rystaly často soudečkovité</a:t>
            </a:r>
            <a:endParaRPr lang="cs-CZ" sz="2400" b="1" dirty="0"/>
          </a:p>
        </p:txBody>
      </p:sp>
      <p:pic>
        <p:nvPicPr>
          <p:cNvPr id="7170" name="Picture 2" descr="File:Pyromorphite-1320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64904"/>
            <a:ext cx="3888432" cy="321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le:Pyromorphite-1640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64904"/>
            <a:ext cx="3528392" cy="321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500181"/>
            <a:ext cx="79928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11                                          Pyromorfit – </a:t>
            </a:r>
            <a:r>
              <a:rPr lang="cs-CZ" sz="1200" b="1" dirty="0" err="1" smtClean="0"/>
              <a:t>zelenoba</a:t>
            </a:r>
            <a:r>
              <a:rPr lang="cs-CZ" sz="1200" b="1" dirty="0" smtClean="0"/>
              <a:t>                    Obrázek č. 12                              Pyromorfit - hnědoba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6929847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Pyromorfit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výskyt </a:t>
            </a:r>
            <a:r>
              <a:rPr lang="cs-CZ" sz="2400" b="1" dirty="0" smtClean="0"/>
              <a:t>- </a:t>
            </a:r>
            <a:r>
              <a:rPr lang="cs-CZ" sz="2400" b="1" dirty="0" smtClean="0"/>
              <a:t>Německo, Francie</a:t>
            </a:r>
            <a:r>
              <a:rPr lang="cs-CZ" sz="2400" b="1" dirty="0"/>
              <a:t>, </a:t>
            </a:r>
            <a:r>
              <a:rPr lang="cs-CZ" sz="2400" b="1" dirty="0" smtClean="0"/>
              <a:t>Španělsko</a:t>
            </a:r>
            <a:r>
              <a:rPr lang="cs-CZ" sz="2400" b="1" dirty="0"/>
              <a:t>, </a:t>
            </a:r>
            <a:r>
              <a:rPr lang="cs-CZ" sz="2400" b="1" dirty="0" smtClean="0"/>
              <a:t>Anglie</a:t>
            </a:r>
            <a:r>
              <a:rPr lang="cs-CZ" sz="2400" b="1" dirty="0"/>
              <a:t>, </a:t>
            </a:r>
            <a:r>
              <a:rPr lang="cs-CZ" sz="2400" b="1" dirty="0" smtClean="0"/>
              <a:t>Rusko, Čína, Kongo</a:t>
            </a:r>
            <a:r>
              <a:rPr lang="cs-CZ" sz="2400" b="1" dirty="0"/>
              <a:t>, </a:t>
            </a:r>
            <a:r>
              <a:rPr lang="cs-CZ" sz="2400" b="1" dirty="0" smtClean="0"/>
              <a:t> </a:t>
            </a:r>
            <a:r>
              <a:rPr lang="cs-CZ" sz="2400" b="1" dirty="0"/>
              <a:t>Austrálie, </a:t>
            </a:r>
            <a:r>
              <a:rPr lang="cs-CZ" sz="2400" b="1" dirty="0" smtClean="0"/>
              <a:t>Mexiko</a:t>
            </a:r>
            <a:r>
              <a:rPr lang="cs-CZ" sz="2400" b="1" dirty="0"/>
              <a:t>, </a:t>
            </a:r>
            <a:r>
              <a:rPr lang="cs-CZ" sz="2400" b="1" dirty="0" smtClean="0"/>
              <a:t>USA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Příbram</a:t>
            </a:r>
            <a:r>
              <a:rPr lang="cs-CZ" sz="2400" b="1" dirty="0"/>
              <a:t>, </a:t>
            </a:r>
            <a:r>
              <a:rPr lang="cs-CZ" sz="2400" b="1" dirty="0" smtClean="0"/>
              <a:t>Horní </a:t>
            </a:r>
            <a:r>
              <a:rPr lang="cs-CZ" sz="2400" b="1" dirty="0"/>
              <a:t>Benešov, Stříbro, Oloví, </a:t>
            </a:r>
            <a:r>
              <a:rPr lang="cs-CZ" sz="2400" b="1" dirty="0" smtClean="0"/>
              <a:t>Harrachov</a:t>
            </a:r>
            <a:endParaRPr lang="cs-CZ" sz="2400" b="1" dirty="0"/>
          </a:p>
        </p:txBody>
      </p:sp>
      <p:pic>
        <p:nvPicPr>
          <p:cNvPr id="8194" name="Picture 2" descr="File:Pyromorphite-1309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01" y="2492896"/>
            <a:ext cx="3888432" cy="266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ile:Pyromorphite (Chine) 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125" y="2527987"/>
            <a:ext cx="3808485" cy="266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6401" y="4869160"/>
            <a:ext cx="82082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13				                     </a:t>
            </a:r>
            <a:r>
              <a:rPr lang="cs-CZ" sz="1200" b="1" dirty="0" smtClean="0">
                <a:solidFill>
                  <a:schemeClr val="bg1"/>
                </a:solidFill>
              </a:rPr>
              <a:t>Obrázek č. 14</a:t>
            </a:r>
            <a:endParaRPr lang="cs-CZ" sz="1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30120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v okolí Sepekova nepopsán</a:t>
            </a:r>
          </a:p>
          <a:p>
            <a:r>
              <a:rPr lang="cs-CZ" sz="2400" b="1" dirty="0" smtClean="0"/>
              <a:t>- vyskytuje se u Svatého Jana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235737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2) </a:t>
            </a:r>
            <a:r>
              <a:rPr lang="cs-CZ" sz="3200" b="1" dirty="0" err="1" smtClean="0"/>
              <a:t>Wolframáty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vznikají </a:t>
            </a:r>
            <a:r>
              <a:rPr lang="cs-CZ" sz="2400" b="1" dirty="0"/>
              <a:t>sloučením kovových prvků s </a:t>
            </a:r>
            <a:r>
              <a:rPr lang="cs-CZ" sz="2400" b="1" dirty="0" err="1" smtClean="0"/>
              <a:t>wolframátovou</a:t>
            </a:r>
            <a:r>
              <a:rPr lang="cs-CZ" sz="2400" b="1" dirty="0" smtClean="0"/>
              <a:t> skupinou </a:t>
            </a:r>
            <a:r>
              <a:rPr lang="cs-CZ" sz="2400" b="1" dirty="0"/>
              <a:t>(</a:t>
            </a:r>
            <a:r>
              <a:rPr lang="cs-CZ" sz="2400" b="1" dirty="0" smtClean="0"/>
              <a:t>WO</a:t>
            </a:r>
            <a:r>
              <a:rPr lang="cs-CZ" sz="2400" b="1" baseline="-25000" dirty="0" smtClean="0"/>
              <a:t>4</a:t>
            </a:r>
            <a:r>
              <a:rPr lang="cs-CZ" sz="2400" b="1" dirty="0" smtClean="0"/>
              <a:t>)</a:t>
            </a:r>
            <a:r>
              <a:rPr lang="cs-CZ" sz="2400" b="1" baseline="30000" dirty="0" smtClean="0"/>
              <a:t>-2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významné wolframové rudy, často doprovázejí výskyty zlata</a:t>
            </a:r>
          </a:p>
          <a:p>
            <a:pPr marL="0" indent="0">
              <a:buNone/>
            </a:pPr>
            <a:r>
              <a:rPr lang="cs-CZ" sz="2400" b="1" dirty="0" smtClean="0"/>
              <a:t>- výroba </a:t>
            </a:r>
            <a:r>
              <a:rPr lang="cs-CZ" sz="2400" b="1" dirty="0"/>
              <a:t>vláken do </a:t>
            </a:r>
            <a:r>
              <a:rPr lang="cs-CZ" sz="2400" b="1" dirty="0" smtClean="0"/>
              <a:t>žárovek</a:t>
            </a:r>
            <a:endParaRPr lang="cs-CZ" sz="2400" b="1" dirty="0"/>
          </a:p>
        </p:txBody>
      </p:sp>
      <p:pic>
        <p:nvPicPr>
          <p:cNvPr id="10242" name="Picture 2" descr="File:Scheelite sur muscovite (Chine) 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73625"/>
            <a:ext cx="3600399" cy="322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File:Wolframite, quartz, arsénopyrite, calcite, pyrite (Chine) 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73625"/>
            <a:ext cx="3816424" cy="322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5949280"/>
            <a:ext cx="79208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15	                                                    Scheelit	              Obrázek č. 16                                                       </a:t>
            </a:r>
            <a:r>
              <a:rPr lang="cs-CZ" sz="1200" b="1" dirty="0" smtClean="0"/>
              <a:t>Wolframit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12595153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Scheelit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084607"/>
              </p:ext>
            </p:extLst>
          </p:nvPr>
        </p:nvGraphicFramePr>
        <p:xfrm>
          <a:off x="467544" y="1124744"/>
          <a:ext cx="3636010" cy="3404870"/>
        </p:xfrm>
        <a:graphic>
          <a:graphicData uri="http://schemas.openxmlformats.org/drawingml/2006/table">
            <a:tbl>
              <a:tblPr firstRow="1" firstCol="1" bandRow="1"/>
              <a:tblGrid>
                <a:gridCol w="1818005"/>
                <a:gridCol w="1818005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4,5 - 5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čtverečný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lang="cs-CZ" sz="18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g/cm</a:t>
                      </a:r>
                      <a:r>
                        <a:rPr lang="cs-CZ" sz="1800" b="1" baseline="30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5,9 – 6,1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žlutohnědá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bílá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slož.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</a:rPr>
                        <a:t>CaWO</a:t>
                      </a:r>
                      <a:r>
                        <a:rPr lang="cs-CZ" sz="2400" b="1" baseline="-25000" dirty="0" smtClean="0">
                          <a:effectLst/>
                        </a:rPr>
                        <a:t>4</a:t>
                      </a:r>
                      <a:endParaRPr lang="cs-CZ" sz="24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 descr="File:Scheelite-1774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731" y="692696"/>
            <a:ext cx="430319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4725144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název podle švédského chemika K. W. </a:t>
            </a:r>
            <a:r>
              <a:rPr lang="cs-CZ" sz="2400" b="1" dirty="0" err="1" smtClean="0"/>
              <a:t>Scheeleho</a:t>
            </a:r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- skelný až diamantový lesk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6021288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17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1324460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Scheelit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55446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v </a:t>
            </a:r>
            <a:r>
              <a:rPr lang="cs-CZ" sz="2400" b="1" dirty="0"/>
              <a:t>UV záření vykazuje modrobílou </a:t>
            </a:r>
            <a:r>
              <a:rPr lang="cs-CZ" sz="2400" b="1" dirty="0" smtClean="0"/>
              <a:t>fluorescenci</a:t>
            </a:r>
          </a:p>
          <a:p>
            <a:pPr marL="0" indent="0">
              <a:buNone/>
            </a:pPr>
            <a:r>
              <a:rPr lang="cs-CZ" sz="2400" b="1" dirty="0" smtClean="0"/>
              <a:t>- výskyt </a:t>
            </a:r>
            <a:r>
              <a:rPr lang="cs-CZ" sz="2400" b="1" dirty="0" smtClean="0"/>
              <a:t>- </a:t>
            </a:r>
            <a:r>
              <a:rPr lang="cs-CZ" sz="2400" b="1" dirty="0" smtClean="0"/>
              <a:t>Mexiko, Čína</a:t>
            </a:r>
          </a:p>
          <a:p>
            <a:pPr marL="0" indent="0">
              <a:buNone/>
            </a:pPr>
            <a:r>
              <a:rPr lang="cs-CZ" sz="2400" b="1" dirty="0"/>
              <a:t>- Cínovec, Krupka, Horní Slavkov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vyskytuje se v okolí Sepekova (vrch Chlum, </a:t>
            </a:r>
            <a:r>
              <a:rPr lang="cs-CZ" sz="2400" b="1" dirty="0" err="1" smtClean="0"/>
              <a:t>Hodušín</a:t>
            </a:r>
            <a:r>
              <a:rPr lang="cs-CZ" sz="2400" b="1" dirty="0" smtClean="0"/>
              <a:t> - pole)</a:t>
            </a:r>
            <a:endParaRPr lang="cs-CZ" sz="2400" b="1" dirty="0"/>
          </a:p>
        </p:txBody>
      </p:sp>
      <p:pic>
        <p:nvPicPr>
          <p:cNvPr id="11266" name="Picture 2" descr="File:Scheelite-Muscovite-2750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3588399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4031989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5157192"/>
            <a:ext cx="77043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18                             Scheelit – fluorescence            </a:t>
            </a:r>
            <a:r>
              <a:rPr lang="cs-CZ" sz="1200" b="1" dirty="0" smtClean="0"/>
              <a:t>Obrázek č. 19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369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Wolframit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013305"/>
              </p:ext>
            </p:extLst>
          </p:nvPr>
        </p:nvGraphicFramePr>
        <p:xfrm>
          <a:off x="467544" y="1124744"/>
          <a:ext cx="3682752" cy="3404870"/>
        </p:xfrm>
        <a:graphic>
          <a:graphicData uri="http://schemas.openxmlformats.org/drawingml/2006/table">
            <a:tbl>
              <a:tblPr firstRow="1" firstCol="1" bandRow="1"/>
              <a:tblGrid>
                <a:gridCol w="1818005"/>
                <a:gridCol w="1864747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4,5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jednoklonná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lang="cs-CZ" sz="18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g/cm</a:t>
                      </a:r>
                      <a:r>
                        <a:rPr lang="cs-CZ" sz="1800" b="1" baseline="30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7,1 – 7,5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hnědočerná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hnědočerná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</a:rPr>
                        <a:t>(</a:t>
                      </a:r>
                      <a:r>
                        <a:rPr lang="cs-CZ" sz="2400" b="1" dirty="0" err="1" smtClean="0">
                          <a:effectLst/>
                        </a:rPr>
                        <a:t>Fe</a:t>
                      </a:r>
                      <a:r>
                        <a:rPr lang="cs-CZ" sz="2400" b="1" dirty="0" smtClean="0">
                          <a:effectLst/>
                        </a:rPr>
                        <a:t>, </a:t>
                      </a:r>
                      <a:r>
                        <a:rPr lang="cs-CZ" sz="2400" b="1" dirty="0" err="1" smtClean="0">
                          <a:effectLst/>
                        </a:rPr>
                        <a:t>Mn</a:t>
                      </a:r>
                      <a:r>
                        <a:rPr lang="cs-CZ" sz="2400" b="1" dirty="0" smtClean="0">
                          <a:effectLst/>
                        </a:rPr>
                        <a:t>)WO</a:t>
                      </a:r>
                      <a:r>
                        <a:rPr lang="cs-CZ" sz="2400" b="1" baseline="-25000" dirty="0" smtClean="0">
                          <a:effectLst/>
                        </a:rPr>
                        <a:t>4</a:t>
                      </a:r>
                      <a:endParaRPr lang="cs-CZ" sz="24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12574" y="4797152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název z </a:t>
            </a:r>
            <a:r>
              <a:rPr lang="cs-CZ" sz="2400" b="1" dirty="0"/>
              <a:t>německých slov </a:t>
            </a:r>
            <a:r>
              <a:rPr lang="cs-CZ" sz="2400" b="1" dirty="0" smtClean="0"/>
              <a:t>„</a:t>
            </a:r>
            <a:r>
              <a:rPr lang="cs-CZ" sz="2400" b="1" dirty="0" err="1" smtClean="0"/>
              <a:t>wolf</a:t>
            </a:r>
            <a:r>
              <a:rPr lang="cs-CZ" sz="2400" b="1" dirty="0" smtClean="0"/>
              <a:t>“ = </a:t>
            </a:r>
            <a:r>
              <a:rPr lang="cs-CZ" sz="2400" b="1" dirty="0"/>
              <a:t>vlk a </a:t>
            </a:r>
            <a:r>
              <a:rPr lang="cs-CZ" sz="2400" b="1" dirty="0" smtClean="0"/>
              <a:t>„</a:t>
            </a:r>
            <a:r>
              <a:rPr lang="cs-CZ" sz="2400" b="1" dirty="0" err="1" smtClean="0"/>
              <a:t>rahm</a:t>
            </a:r>
            <a:r>
              <a:rPr lang="cs-CZ" sz="2400" b="1" dirty="0" smtClean="0"/>
              <a:t>“ = pěna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ruda wolframu</a:t>
            </a:r>
            <a:endParaRPr lang="cs-CZ" sz="2400" b="1" dirty="0"/>
          </a:p>
        </p:txBody>
      </p:sp>
      <p:pic>
        <p:nvPicPr>
          <p:cNvPr id="13314" name="Picture 2" descr="File:Wolframite, quartz, calc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3" y="692696"/>
            <a:ext cx="4320481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6089813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20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429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Wolframit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- výroba barev, v metalurgii (pevnostní </a:t>
            </a:r>
            <a:r>
              <a:rPr lang="cs-CZ" sz="2400" b="1" dirty="0"/>
              <a:t>prvek </a:t>
            </a:r>
            <a:r>
              <a:rPr lang="cs-CZ" sz="2400" b="1" dirty="0" smtClean="0"/>
              <a:t>slitin, tepelně stálé oceli)</a:t>
            </a:r>
          </a:p>
          <a:p>
            <a:pPr marL="0" indent="0">
              <a:buNone/>
            </a:pPr>
            <a:r>
              <a:rPr lang="cs-CZ" sz="2400" b="1" dirty="0"/>
              <a:t>- výskyt - </a:t>
            </a:r>
            <a:r>
              <a:rPr lang="cs-CZ" sz="2400" b="1" dirty="0" smtClean="0"/>
              <a:t>Slovensko, </a:t>
            </a:r>
            <a:r>
              <a:rPr lang="cs-CZ" sz="2400" b="1" dirty="0"/>
              <a:t>Německo, Španělsko, Portugalsko</a:t>
            </a:r>
          </a:p>
          <a:p>
            <a:pPr marL="0" indent="0">
              <a:buNone/>
            </a:pPr>
            <a:r>
              <a:rPr lang="cs-CZ" sz="2400" b="1" dirty="0"/>
              <a:t>- Cínovec, Krupka, Horní Slavkov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popsán v okolí Sepekova (vrch Chlum)</a:t>
            </a:r>
            <a:endParaRPr lang="cs-CZ" sz="2400" b="1" dirty="0"/>
          </a:p>
        </p:txBody>
      </p:sp>
      <p:pic>
        <p:nvPicPr>
          <p:cNvPr id="12290" name="Picture 2" descr="File:Wolframit mit Quarz - Grube Mundo Nuevo, Pe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11" y="2780928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File:Wolframiteportugal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0" y="2761591"/>
            <a:ext cx="3807287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5445224"/>
            <a:ext cx="79928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21				                  </a:t>
            </a:r>
            <a:r>
              <a:rPr lang="cs-CZ" sz="1200" b="1" dirty="0" smtClean="0">
                <a:solidFill>
                  <a:schemeClr val="bg1"/>
                </a:solidFill>
              </a:rPr>
              <a:t>Obrázek č. 22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8564385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Závěrem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95536" y="1196752"/>
            <a:ext cx="4100264" cy="4929411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1) Co jsou fosforečnany?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2) Jakým jiným názvem označujeme fosforečnany?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3) K čemu využíváme fosfáty?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4) Jaký kov obsahuje scheelit?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5) K čemu se wolfram používá?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6) Nachází se v okolí Sepekova fosfáty nebo </a:t>
            </a:r>
            <a:r>
              <a:rPr lang="cs-CZ" sz="2400" b="1" dirty="0" err="1" smtClean="0">
                <a:solidFill>
                  <a:srgbClr val="002060"/>
                </a:solidFill>
              </a:rPr>
              <a:t>wolframáty</a:t>
            </a:r>
            <a:r>
              <a:rPr lang="cs-CZ" sz="2400" b="1" dirty="0" smtClean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244280" cy="4929411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soli kyseliny fosforečné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fosfáty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hnojiva, výroba kyseliny fosforečné, fosforu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wolfram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vlákna žárovek, barvy, slitiny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</a:t>
            </a:r>
            <a:r>
              <a:rPr lang="cs-CZ" sz="2400" b="1" dirty="0" smtClean="0"/>
              <a:t>ano, apatit</a:t>
            </a:r>
            <a:r>
              <a:rPr lang="cs-CZ" sz="2400" b="1" dirty="0" smtClean="0"/>
              <a:t>, scheelit, wolframit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898882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cs-CZ" sz="26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300" b="1" dirty="0" smtClean="0"/>
              <a:t>Obrázek č. 1, </a:t>
            </a:r>
            <a:r>
              <a:rPr lang="cs-CZ" sz="1300" b="1" dirty="0"/>
              <a:t>[cit. 2012-09-21], Licence </a:t>
            </a:r>
            <a:r>
              <a:rPr lang="cs-CZ" sz="1300" b="1" dirty="0" smtClean="0"/>
              <a:t>public </a:t>
            </a:r>
            <a:r>
              <a:rPr lang="cs-CZ" sz="1300" b="1" dirty="0" err="1" smtClean="0"/>
              <a:t>domain</a:t>
            </a:r>
            <a:r>
              <a:rPr lang="cs-CZ" sz="1300" b="1" dirty="0"/>
              <a:t>, </a:t>
            </a:r>
            <a:r>
              <a:rPr lang="cs-CZ" sz="1300" b="1" dirty="0" err="1"/>
              <a:t>Parent</a:t>
            </a:r>
            <a:r>
              <a:rPr lang="cs-CZ" sz="1300" b="1" dirty="0"/>
              <a:t> </a:t>
            </a:r>
            <a:r>
              <a:rPr lang="cs-CZ" sz="1300" b="1" dirty="0" err="1" smtClean="0"/>
              <a:t>Géry</a:t>
            </a:r>
            <a:r>
              <a:rPr lang="cs-CZ" sz="1300" b="1" dirty="0" smtClean="0"/>
              <a:t>, </a:t>
            </a:r>
            <a:r>
              <a:rPr lang="cs-CZ" sz="1300" b="1" dirty="0"/>
              <a:t>File:Apatite verte (</a:t>
            </a:r>
            <a:r>
              <a:rPr lang="cs-CZ" sz="1300" b="1" dirty="0" err="1"/>
              <a:t>Madagascar</a:t>
            </a:r>
            <a:r>
              <a:rPr lang="cs-CZ" sz="1300" b="1" dirty="0"/>
              <a:t>) .</a:t>
            </a:r>
            <a:r>
              <a:rPr lang="cs-CZ" sz="1300" b="1" dirty="0" err="1" smtClean="0"/>
              <a:t>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>
                <a:hlinkClick r:id="rId2"/>
              </a:rPr>
              <a:t>http://commons.wikimedia.org/wiki/File:Apatite_verte_(Madagascar)_.</a:t>
            </a:r>
            <a:r>
              <a:rPr lang="cs-CZ" sz="1300" b="1" dirty="0" smtClean="0">
                <a:hlinkClick r:id="rId2"/>
              </a:rPr>
              <a:t>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2, [cit. 2012-09-21],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 smtClean="0"/>
              <a:t>, Rob </a:t>
            </a:r>
            <a:r>
              <a:rPr lang="cs-CZ" sz="1300" b="1" dirty="0" err="1"/>
              <a:t>Lavinsky</a:t>
            </a:r>
            <a:r>
              <a:rPr lang="cs-CZ" sz="1300" b="1" dirty="0"/>
              <a:t>, </a:t>
            </a:r>
            <a:r>
              <a:rPr lang="cs-CZ" sz="1300" b="1" dirty="0" smtClean="0"/>
              <a:t>iRocks.com</a:t>
            </a:r>
            <a:r>
              <a:rPr lang="cs-CZ" sz="1300" b="1" dirty="0"/>
              <a:t>, </a:t>
            </a:r>
            <a:r>
              <a:rPr lang="cs-CZ" sz="1300" b="1" dirty="0" smtClean="0"/>
              <a:t>File:Scheelite-Albite-Beryl-39576.jpg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3"/>
              </a:rPr>
              <a:t>http</a:t>
            </a:r>
            <a:r>
              <a:rPr lang="cs-CZ" sz="1300" b="1" dirty="0">
                <a:hlinkClick r:id="rId3"/>
              </a:rPr>
              <a:t>://</a:t>
            </a:r>
            <a:r>
              <a:rPr lang="cs-CZ" sz="1300" b="1" dirty="0" smtClean="0">
                <a:hlinkClick r:id="rId3"/>
              </a:rPr>
              <a:t>commons.wikimedia.org/wiki/File:Scheelite-Albite-Beryl-39576.jpg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3</a:t>
            </a:r>
            <a:r>
              <a:rPr lang="cs-CZ" sz="1300" b="1" dirty="0" smtClean="0"/>
              <a:t>,</a:t>
            </a:r>
            <a:r>
              <a:rPr lang="en-US" sz="1300" b="1" dirty="0"/>
              <a:t> [cit. 2012-09-21], </a:t>
            </a:r>
            <a:r>
              <a:rPr lang="en-US" sz="1300" b="1" dirty="0" err="1"/>
              <a:t>Licence</a:t>
            </a:r>
            <a:r>
              <a:rPr lang="cs-CZ" sz="1300" b="1" dirty="0" smtClean="0"/>
              <a:t> </a:t>
            </a:r>
            <a:r>
              <a:rPr lang="en-US" sz="1300" b="1" dirty="0" smtClean="0"/>
              <a:t>Creative </a:t>
            </a:r>
            <a:r>
              <a:rPr lang="en-US" sz="1300" b="1" dirty="0"/>
              <a:t>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</a:t>
            </a:r>
            <a:r>
              <a:rPr lang="en-US" sz="1300" b="1" dirty="0" smtClean="0"/>
              <a:t>iRocks.com</a:t>
            </a:r>
            <a:r>
              <a:rPr lang="cs-CZ" sz="1300" b="1" dirty="0" smtClean="0"/>
              <a:t>, File:Apatite-</a:t>
            </a:r>
            <a:r>
              <a:rPr lang="cs-CZ" sz="1300" b="1" dirty="0"/>
              <a:t>(CaF)-</a:t>
            </a:r>
            <a:r>
              <a:rPr lang="cs-CZ" sz="1300" b="1" dirty="0" smtClean="0"/>
              <a:t>22985.jpg</a:t>
            </a:r>
          </a:p>
          <a:p>
            <a:pPr marL="0" indent="0">
              <a:buNone/>
            </a:pPr>
            <a:r>
              <a:rPr lang="cs-CZ" sz="1300" b="1" dirty="0">
                <a:hlinkClick r:id="rId4"/>
              </a:rPr>
              <a:t>http://commons.wikimedia.org/wiki/File:Apatite-(CaF)-</a:t>
            </a:r>
            <a:r>
              <a:rPr lang="cs-CZ" sz="1300" b="1" dirty="0" smtClean="0">
                <a:hlinkClick r:id="rId4"/>
              </a:rPr>
              <a:t>22985.jpg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4, [cit. 2012-09-21], Licence </a:t>
            </a:r>
            <a:r>
              <a:rPr lang="en-US" sz="1300" b="1" dirty="0" smtClean="0"/>
              <a:t>Creative </a:t>
            </a:r>
            <a:r>
              <a:rPr lang="en-US" sz="1300" b="1" dirty="0"/>
              <a:t>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iRocks.com, </a:t>
            </a:r>
            <a:r>
              <a:rPr lang="cs-CZ" sz="1300" b="1" dirty="0" smtClean="0"/>
              <a:t>File:Apatite-</a:t>
            </a:r>
            <a:r>
              <a:rPr lang="cs-CZ" sz="1300" b="1" dirty="0"/>
              <a:t>(CaF)-</a:t>
            </a:r>
            <a:r>
              <a:rPr lang="cs-CZ" sz="1300" b="1" dirty="0" smtClean="0"/>
              <a:t>120997.jpg</a:t>
            </a:r>
          </a:p>
          <a:p>
            <a:pPr marL="0" indent="0">
              <a:buNone/>
            </a:pPr>
            <a:r>
              <a:rPr lang="cs-CZ" sz="1300" b="1" dirty="0">
                <a:hlinkClick r:id="rId5"/>
              </a:rPr>
              <a:t>http://commons.wikimedia.org/wiki/File:Apatite-(CaF)-</a:t>
            </a:r>
            <a:r>
              <a:rPr lang="cs-CZ" sz="1300" b="1" dirty="0" smtClean="0">
                <a:hlinkClick r:id="rId5"/>
              </a:rPr>
              <a:t>120997.jpg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5, [cit. 2012-09-21], Licence </a:t>
            </a:r>
            <a:r>
              <a:rPr lang="cs-CZ" sz="1300" b="1" dirty="0" smtClean="0"/>
              <a:t>public </a:t>
            </a:r>
            <a:r>
              <a:rPr lang="cs-CZ" sz="1300" b="1" dirty="0" err="1"/>
              <a:t>domain</a:t>
            </a:r>
            <a:r>
              <a:rPr lang="cs-CZ" sz="1300" b="1" dirty="0"/>
              <a:t>, </a:t>
            </a:r>
            <a:r>
              <a:rPr lang="cs-CZ" sz="1300" b="1" dirty="0" err="1"/>
              <a:t>Parent</a:t>
            </a:r>
            <a:r>
              <a:rPr lang="cs-CZ" sz="1300" b="1" dirty="0"/>
              <a:t> </a:t>
            </a:r>
            <a:r>
              <a:rPr lang="cs-CZ" sz="1300" b="1" dirty="0" err="1" smtClean="0"/>
              <a:t>Géry</a:t>
            </a:r>
            <a:r>
              <a:rPr lang="cs-CZ" sz="1300" b="1" dirty="0" smtClean="0"/>
              <a:t>, </a:t>
            </a:r>
            <a:r>
              <a:rPr lang="cs-CZ" sz="1300" b="1" dirty="0"/>
              <a:t>File:Apatite verte </a:t>
            </a:r>
            <a:r>
              <a:rPr lang="cs-CZ" sz="1300" b="1" dirty="0" err="1"/>
              <a:t>sous</a:t>
            </a:r>
            <a:r>
              <a:rPr lang="cs-CZ" sz="1300" b="1" dirty="0"/>
              <a:t> UVC (Portugal) .</a:t>
            </a:r>
            <a:r>
              <a:rPr lang="cs-CZ" sz="1300" b="1" dirty="0" err="1"/>
              <a:t>jpg</a:t>
            </a:r>
            <a:endParaRPr lang="cs-CZ" sz="1300" b="1" dirty="0"/>
          </a:p>
          <a:p>
            <a:pPr marL="0" indent="0">
              <a:buNone/>
            </a:pPr>
            <a:r>
              <a:rPr lang="cs-CZ" sz="1300" b="1" dirty="0">
                <a:hlinkClick r:id="rId6"/>
              </a:rPr>
              <a:t>http://commons.wikimedia.org/wiki/File:Apatite_verte_sous_UVC_(Portugal)_.</a:t>
            </a:r>
            <a:r>
              <a:rPr lang="cs-CZ" sz="1300" b="1" dirty="0" smtClean="0">
                <a:hlinkClick r:id="rId6"/>
              </a:rPr>
              <a:t>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7, [cit. 2012-09-21], Licence </a:t>
            </a:r>
            <a:r>
              <a:rPr lang="en-US" sz="1300" b="1" dirty="0" smtClean="0"/>
              <a:t>Creative </a:t>
            </a:r>
            <a:r>
              <a:rPr lang="en-US" sz="1300" b="1" dirty="0"/>
              <a:t>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iRocks.com, </a:t>
            </a:r>
            <a:r>
              <a:rPr lang="cs-CZ" sz="1300" b="1" dirty="0" smtClean="0"/>
              <a:t>File:Apatite-</a:t>
            </a:r>
            <a:r>
              <a:rPr lang="cs-CZ" sz="1300" b="1" dirty="0"/>
              <a:t>(CaF)-Muscovite-245552.jpg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>
                <a:hlinkClick r:id="rId7"/>
              </a:rPr>
              <a:t>http://commons.wikimedia.org/wiki/File:Apatite-(CaF)-</a:t>
            </a:r>
            <a:r>
              <a:rPr lang="cs-CZ" sz="1300" b="1" dirty="0" smtClean="0">
                <a:hlinkClick r:id="rId7"/>
              </a:rPr>
              <a:t>Muscovite-245552.jpg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8, [cit. 2012-09-21], </a:t>
            </a:r>
            <a:r>
              <a:rPr lang="cs-CZ" sz="1300" b="1" dirty="0" smtClean="0"/>
              <a:t>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/>
              <a:t>, Wilson44691, File:Phosphorite Mine </a:t>
            </a:r>
            <a:r>
              <a:rPr lang="cs-CZ" sz="1300" b="1" dirty="0" err="1"/>
              <a:t>Oron</a:t>
            </a:r>
            <a:r>
              <a:rPr lang="cs-CZ" sz="1300" b="1" dirty="0"/>
              <a:t> </a:t>
            </a:r>
            <a:r>
              <a:rPr lang="cs-CZ" sz="1300" b="1" dirty="0" err="1"/>
              <a:t>Israel</a:t>
            </a:r>
            <a:r>
              <a:rPr lang="cs-CZ" sz="1300" b="1" dirty="0"/>
              <a:t> </a:t>
            </a:r>
            <a:r>
              <a:rPr lang="cs-CZ" sz="1300" b="1" dirty="0" smtClean="0"/>
              <a:t>070313.jpg</a:t>
            </a:r>
          </a:p>
          <a:p>
            <a:pPr marL="0" indent="0">
              <a:buNone/>
            </a:pPr>
            <a:r>
              <a:rPr lang="cs-CZ" sz="1300" b="1" dirty="0">
                <a:hlinkClick r:id="rId8"/>
              </a:rPr>
              <a:t>http://</a:t>
            </a:r>
            <a:r>
              <a:rPr lang="cs-CZ" sz="1300" b="1" dirty="0" smtClean="0">
                <a:hlinkClick r:id="rId8"/>
              </a:rPr>
              <a:t>commons.wikimedia.org/wiki/File:Phosphorite_Mine_Oron_Israel_070313.jpg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9, [cit. 2012-09-21],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/>
              <a:t>, </a:t>
            </a:r>
            <a:r>
              <a:rPr lang="cs-CZ" sz="1300" b="1" dirty="0" err="1" smtClean="0"/>
              <a:t>Ra'ike</a:t>
            </a:r>
            <a:r>
              <a:rPr lang="cs-CZ" sz="1300" b="1" dirty="0"/>
              <a:t>, File:Phosphorit (</a:t>
            </a:r>
            <a:r>
              <a:rPr lang="cs-CZ" sz="1300" b="1" dirty="0" err="1"/>
              <a:t>Staffelit</a:t>
            </a:r>
            <a:r>
              <a:rPr lang="cs-CZ" sz="1300" b="1" dirty="0"/>
              <a:t>) - </a:t>
            </a:r>
            <a:r>
              <a:rPr lang="cs-CZ" sz="1300" b="1" dirty="0" err="1"/>
              <a:t>Staffel</a:t>
            </a:r>
            <a:r>
              <a:rPr lang="cs-CZ" sz="1300" b="1" dirty="0"/>
              <a:t> </a:t>
            </a:r>
            <a:r>
              <a:rPr lang="cs-CZ" sz="1300" b="1" dirty="0" smtClean="0"/>
              <a:t>Lahngebiet.jpg</a:t>
            </a:r>
          </a:p>
          <a:p>
            <a:pPr marL="0" indent="0">
              <a:buNone/>
            </a:pPr>
            <a:r>
              <a:rPr lang="cs-CZ" sz="1300" b="1" dirty="0">
                <a:hlinkClick r:id="rId9"/>
              </a:rPr>
              <a:t>http://commons.wikimedia.org/wiki/File:Phosphorit_(Staffelit)_-_</a:t>
            </a:r>
            <a:r>
              <a:rPr lang="cs-CZ" sz="1300" b="1" dirty="0" smtClean="0">
                <a:hlinkClick r:id="rId9"/>
              </a:rPr>
              <a:t>Staffel_Lahngebiet.jpg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10</a:t>
            </a:r>
            <a:r>
              <a:rPr lang="cs-CZ" sz="1300" b="1" dirty="0" smtClean="0"/>
              <a:t>, </a:t>
            </a:r>
            <a:r>
              <a:rPr lang="cs-CZ" sz="1300" b="1" dirty="0"/>
              <a:t>[cit. 2012-09-21], </a:t>
            </a:r>
            <a:r>
              <a:rPr lang="en-US" sz="1300" b="1" dirty="0" err="1" smtClean="0"/>
              <a:t>Licence</a:t>
            </a:r>
            <a:r>
              <a:rPr lang="cs-CZ" sz="1300" b="1" dirty="0" smtClean="0"/>
              <a:t> </a:t>
            </a:r>
            <a:r>
              <a:rPr lang="en-US" sz="1300" b="1" dirty="0" smtClean="0"/>
              <a:t>Creative </a:t>
            </a:r>
            <a:r>
              <a:rPr lang="en-US" sz="1300" b="1" dirty="0"/>
              <a:t>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iRocks.com, </a:t>
            </a:r>
            <a:r>
              <a:rPr lang="cs-CZ" sz="1300" b="1" dirty="0" smtClean="0"/>
              <a:t>File:Barite-Fluorite-Pyromorphite-4zpy38a.jpg</a:t>
            </a:r>
          </a:p>
          <a:p>
            <a:pPr marL="0" indent="0">
              <a:buNone/>
            </a:pPr>
            <a:r>
              <a:rPr lang="cs-CZ" sz="1300" b="1" dirty="0">
                <a:hlinkClick r:id="rId10"/>
              </a:rPr>
              <a:t>http://</a:t>
            </a:r>
            <a:r>
              <a:rPr lang="cs-CZ" sz="1300" b="1" dirty="0" smtClean="0">
                <a:hlinkClick r:id="rId10"/>
              </a:rPr>
              <a:t>commons.wikimedia.org/wiki/File:Barite-Fluorite-Pyromorphite-4zpy38a.jpg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11, [cit. 2012-09-21], Licence </a:t>
            </a:r>
            <a:r>
              <a:rPr lang="en-US" sz="1300" b="1" dirty="0" smtClean="0"/>
              <a:t>Creative </a:t>
            </a:r>
            <a:r>
              <a:rPr lang="en-US" sz="1300" b="1" dirty="0"/>
              <a:t>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iRocks.com, </a:t>
            </a:r>
            <a:r>
              <a:rPr lang="cs-CZ" sz="1300" b="1" dirty="0" smtClean="0"/>
              <a:t>File:Pyromorphite-132082.jpg</a:t>
            </a:r>
            <a:endParaRPr lang="cs-CZ" sz="1300" b="1" dirty="0"/>
          </a:p>
          <a:p>
            <a:pPr marL="0" indent="0">
              <a:buNone/>
            </a:pPr>
            <a:r>
              <a:rPr lang="cs-CZ" sz="1300" b="1" dirty="0">
                <a:hlinkClick r:id="rId11"/>
              </a:rPr>
              <a:t>http://</a:t>
            </a:r>
            <a:r>
              <a:rPr lang="cs-CZ" sz="1300" b="1" dirty="0" smtClean="0">
                <a:hlinkClick r:id="rId11"/>
              </a:rPr>
              <a:t>commons.wikimedia.org/wiki/File:Pyromorphite-132082.jpg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12, [cit. 2012-09-21], Licence </a:t>
            </a:r>
            <a:r>
              <a:rPr lang="en-US" sz="1300" b="1" dirty="0" smtClean="0"/>
              <a:t> </a:t>
            </a:r>
            <a:r>
              <a:rPr lang="en-US" sz="1300" b="1" dirty="0"/>
              <a:t>Creative 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iRocks.com</a:t>
            </a:r>
            <a:r>
              <a:rPr lang="en-US" sz="1300" b="1" dirty="0" smtClean="0"/>
              <a:t>,</a:t>
            </a:r>
            <a:r>
              <a:rPr lang="cs-CZ" sz="1300" b="1" dirty="0" smtClean="0"/>
              <a:t> File:Pyromorphite-164077.jpg</a:t>
            </a:r>
          </a:p>
          <a:p>
            <a:pPr marL="0" indent="0">
              <a:buNone/>
            </a:pPr>
            <a:r>
              <a:rPr lang="cs-CZ" sz="1300" b="1" dirty="0">
                <a:hlinkClick r:id="rId12"/>
              </a:rPr>
              <a:t>http://</a:t>
            </a:r>
            <a:r>
              <a:rPr lang="cs-CZ" sz="1300" b="1" dirty="0" smtClean="0">
                <a:hlinkClick r:id="rId12"/>
              </a:rPr>
              <a:t>commons.wikimedia.org/wiki/File:Pyromorphite-164077.jpg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13, [cit. 2012-09-21], Licence </a:t>
            </a:r>
            <a:r>
              <a:rPr lang="en-US" sz="1300" b="1" dirty="0" smtClean="0"/>
              <a:t>Creative </a:t>
            </a:r>
            <a:r>
              <a:rPr lang="en-US" sz="1300" b="1" dirty="0"/>
              <a:t>Commons, Rob </a:t>
            </a:r>
            <a:r>
              <a:rPr lang="en-US" sz="1300" b="1" dirty="0" err="1"/>
              <a:t>Lavinsky</a:t>
            </a:r>
            <a:r>
              <a:rPr lang="en-US" sz="1300" b="1" dirty="0"/>
              <a:t>, iRocks.com, </a:t>
            </a:r>
            <a:r>
              <a:rPr lang="cs-CZ" sz="1300" b="1" dirty="0" smtClean="0"/>
              <a:t>File:Pyromorphite-130905.jpg</a:t>
            </a:r>
          </a:p>
          <a:p>
            <a:pPr marL="0" indent="0">
              <a:buNone/>
            </a:pPr>
            <a:r>
              <a:rPr lang="cs-CZ" sz="1300" b="1" dirty="0">
                <a:hlinkClick r:id="rId13"/>
              </a:rPr>
              <a:t>http://</a:t>
            </a:r>
            <a:r>
              <a:rPr lang="cs-CZ" sz="1300" b="1" dirty="0" smtClean="0">
                <a:hlinkClick r:id="rId13"/>
              </a:rPr>
              <a:t>commons.wikimedia.org/wiki/File:Pyromorphite-130905.jpg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14, [cit. 2012-09-21], Licence </a:t>
            </a:r>
            <a:r>
              <a:rPr lang="cs-CZ" sz="1300" b="1" dirty="0" smtClean="0"/>
              <a:t>public </a:t>
            </a:r>
            <a:r>
              <a:rPr lang="cs-CZ" sz="1300" b="1" dirty="0" err="1"/>
              <a:t>domain</a:t>
            </a:r>
            <a:r>
              <a:rPr lang="cs-CZ" sz="1300" b="1" dirty="0"/>
              <a:t>, </a:t>
            </a:r>
            <a:r>
              <a:rPr lang="cs-CZ" sz="1300" b="1" dirty="0" err="1"/>
              <a:t>Parent</a:t>
            </a:r>
            <a:r>
              <a:rPr lang="cs-CZ" sz="1300" b="1" dirty="0"/>
              <a:t> </a:t>
            </a:r>
            <a:r>
              <a:rPr lang="cs-CZ" sz="1300" b="1" dirty="0" err="1"/>
              <a:t>Géry</a:t>
            </a:r>
            <a:r>
              <a:rPr lang="cs-CZ" sz="1300" b="1" dirty="0"/>
              <a:t>, File:Pyromorphite (</a:t>
            </a:r>
            <a:r>
              <a:rPr lang="cs-CZ" sz="1300" b="1" dirty="0" err="1"/>
              <a:t>Chine</a:t>
            </a:r>
            <a:r>
              <a:rPr lang="cs-CZ" sz="1300" b="1" dirty="0"/>
              <a:t>) .</a:t>
            </a:r>
            <a:r>
              <a:rPr lang="cs-CZ" sz="1300" b="1" dirty="0" err="1"/>
              <a:t>jpg</a:t>
            </a:r>
            <a:endParaRPr lang="cs-CZ" sz="1300" b="1" dirty="0"/>
          </a:p>
          <a:p>
            <a:pPr marL="0" indent="0">
              <a:buNone/>
            </a:pPr>
            <a:r>
              <a:rPr lang="cs-CZ" sz="1300" b="1" dirty="0">
                <a:hlinkClick r:id="rId14"/>
              </a:rPr>
              <a:t>http://commons.wikimedia.org/wiki/File:Pyromorphite_(Chine)_.</a:t>
            </a:r>
            <a:r>
              <a:rPr lang="cs-CZ" sz="1300" b="1" dirty="0" smtClean="0">
                <a:hlinkClick r:id="rId14"/>
              </a:rPr>
              <a:t>jpg</a:t>
            </a:r>
            <a:endParaRPr lang="cs-CZ" sz="1300" b="1" dirty="0" smtClean="0"/>
          </a:p>
          <a:p>
            <a:pPr marL="0" indent="0">
              <a:buNone/>
            </a:pPr>
            <a:endParaRPr lang="cs-CZ" sz="1300" b="1" dirty="0" smtClean="0"/>
          </a:p>
          <a:p>
            <a:pPr marL="0" indent="0">
              <a:buNone/>
            </a:pPr>
            <a:endParaRPr lang="cs-CZ" sz="1300" b="1" dirty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9768162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r>
              <a:rPr lang="fr-FR" sz="1200" b="1" dirty="0" smtClean="0"/>
              <a:t>Obrázek </a:t>
            </a:r>
            <a:r>
              <a:rPr lang="fr-FR" sz="1200" b="1" dirty="0"/>
              <a:t>č. 15, [cit. 2012-09-21], Licence</a:t>
            </a:r>
            <a:r>
              <a:rPr lang="cs-CZ" sz="1200" b="1" dirty="0" smtClean="0"/>
              <a:t> </a:t>
            </a:r>
            <a:r>
              <a:rPr lang="fr-FR" sz="1200" b="1" dirty="0" smtClean="0"/>
              <a:t> </a:t>
            </a:r>
            <a:r>
              <a:rPr lang="fr-FR" sz="1200" b="1" dirty="0"/>
              <a:t>public domain, Parent Géry, File:Scheelite sur muscovite (Chine) .JPG</a:t>
            </a:r>
          </a:p>
          <a:p>
            <a:pPr marL="0" indent="0">
              <a:buNone/>
            </a:pPr>
            <a:r>
              <a:rPr lang="fr-FR" sz="1200" b="1" dirty="0" smtClean="0">
                <a:hlinkClick r:id="rId2"/>
              </a:rPr>
              <a:t>http</a:t>
            </a:r>
            <a:r>
              <a:rPr lang="fr-FR" sz="1200" b="1" dirty="0">
                <a:hlinkClick r:id="rId2"/>
              </a:rPr>
              <a:t>://commons.wikimedia.org/wiki/File:Scheelite_sur_muscovite_(Chine)_.</a:t>
            </a:r>
            <a:r>
              <a:rPr lang="fr-FR" sz="1200" b="1" dirty="0" smtClean="0">
                <a:hlinkClick r:id="rId2"/>
              </a:rPr>
              <a:t>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16, [cit. 2012-09-21], Licence </a:t>
            </a:r>
            <a:r>
              <a:rPr lang="cs-CZ" sz="1200" b="1" dirty="0" smtClean="0"/>
              <a:t>public </a:t>
            </a:r>
            <a:r>
              <a:rPr lang="cs-CZ" sz="1200" b="1" dirty="0" err="1"/>
              <a:t>domain</a:t>
            </a:r>
            <a:r>
              <a:rPr lang="cs-CZ" sz="1200" b="1" dirty="0"/>
              <a:t>, </a:t>
            </a:r>
            <a:r>
              <a:rPr lang="cs-CZ" sz="1200" b="1" dirty="0" err="1"/>
              <a:t>Parent</a:t>
            </a:r>
            <a:r>
              <a:rPr lang="cs-CZ" sz="1200" b="1" dirty="0"/>
              <a:t> </a:t>
            </a:r>
            <a:r>
              <a:rPr lang="cs-CZ" sz="1200" b="1" dirty="0" err="1"/>
              <a:t>Géry</a:t>
            </a:r>
            <a:r>
              <a:rPr lang="cs-CZ" sz="1200" b="1" dirty="0"/>
              <a:t>, File:Wolframite, </a:t>
            </a:r>
            <a:r>
              <a:rPr lang="cs-CZ" sz="1200" b="1" dirty="0" err="1"/>
              <a:t>quartz</a:t>
            </a:r>
            <a:r>
              <a:rPr lang="cs-CZ" sz="1200" b="1" dirty="0"/>
              <a:t>, </a:t>
            </a:r>
            <a:r>
              <a:rPr lang="cs-CZ" sz="1200" b="1" dirty="0" err="1"/>
              <a:t>arsénopyrite</a:t>
            </a:r>
            <a:r>
              <a:rPr lang="cs-CZ" sz="1200" b="1" dirty="0"/>
              <a:t>, </a:t>
            </a:r>
            <a:r>
              <a:rPr lang="cs-CZ" sz="1200" b="1" dirty="0" err="1"/>
              <a:t>calcite</a:t>
            </a:r>
            <a:r>
              <a:rPr lang="cs-CZ" sz="1200" b="1" dirty="0"/>
              <a:t>, pyrite (</a:t>
            </a:r>
            <a:r>
              <a:rPr lang="cs-CZ" sz="1200" b="1" dirty="0" err="1"/>
              <a:t>Chine</a:t>
            </a:r>
            <a:r>
              <a:rPr lang="cs-CZ" sz="1200" b="1" dirty="0"/>
              <a:t>) .</a:t>
            </a:r>
            <a:r>
              <a:rPr lang="cs-CZ" sz="1200" b="1" dirty="0" smtClean="0"/>
              <a:t>JPG</a:t>
            </a:r>
          </a:p>
          <a:p>
            <a:pPr marL="0" indent="0">
              <a:buNone/>
            </a:pPr>
            <a:r>
              <a:rPr lang="cs-CZ" sz="1200" b="1" dirty="0">
                <a:hlinkClick r:id="rId3"/>
              </a:rPr>
              <a:t>http://commons.wikimedia.org/wiki/File:Wolframite,_quartz,_ars%C3%A9nopyrite,_calcite,_pyrite_(Chine)_.</a:t>
            </a:r>
            <a:r>
              <a:rPr lang="cs-CZ" sz="1200" b="1" dirty="0" smtClean="0">
                <a:hlinkClick r:id="rId3"/>
              </a:rPr>
              <a:t>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17, [cit. 2012-09-21], 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File:Scheelite-177498.jpg</a:t>
            </a:r>
          </a:p>
          <a:p>
            <a:pPr marL="0" indent="0">
              <a:buNone/>
            </a:pPr>
            <a:r>
              <a:rPr lang="cs-CZ" sz="1200" b="1" dirty="0">
                <a:hlinkClick r:id="rId4"/>
              </a:rPr>
              <a:t>http://</a:t>
            </a:r>
            <a:r>
              <a:rPr lang="cs-CZ" sz="1200" b="1" dirty="0" smtClean="0">
                <a:hlinkClick r:id="rId4"/>
              </a:rPr>
              <a:t>commons.wikimedia.org/wiki/File:Scheelite-177498.jpg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18, [cit. 2012-09-21], 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File:Scheelite-Muscovite-275096.jpg</a:t>
            </a:r>
          </a:p>
          <a:p>
            <a:pPr marL="0" indent="0">
              <a:buNone/>
            </a:pPr>
            <a:r>
              <a:rPr lang="cs-CZ" sz="1200" b="1" dirty="0">
                <a:hlinkClick r:id="rId5"/>
              </a:rPr>
              <a:t>http://</a:t>
            </a:r>
            <a:r>
              <a:rPr lang="cs-CZ" sz="1200" b="1" dirty="0" smtClean="0">
                <a:hlinkClick r:id="rId5"/>
              </a:rPr>
              <a:t>commons.wikimedia.org/wiki/File:Scheelite-Muscovite-275096.jpg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19, [cit. 2012-09-21], Licence </a:t>
            </a:r>
            <a:r>
              <a:rPr lang="fr-FR" sz="1200" b="1" dirty="0" smtClean="0"/>
              <a:t>Creative </a:t>
            </a:r>
            <a:r>
              <a:rPr lang="fr-FR" sz="1200" b="1" dirty="0"/>
              <a:t>Commons, Parent Géry, File:Scheelite sur muscovite (Chine) 1 .</a:t>
            </a:r>
            <a:r>
              <a:rPr lang="fr-FR" sz="1200" b="1" dirty="0" smtClean="0"/>
              <a:t>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6"/>
              </a:rPr>
              <a:t>http://commons.wikimedia.org/wiki/File:Scheelite_sur_muscovite_(Chine)_1_.</a:t>
            </a:r>
            <a:r>
              <a:rPr lang="cs-CZ" sz="1200" b="1" dirty="0" smtClean="0">
                <a:hlinkClick r:id="rId6"/>
              </a:rPr>
              <a:t>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20, [cit. 2012-09-21], Licence </a:t>
            </a:r>
            <a:r>
              <a:rPr lang="cs-CZ" sz="1200" b="1" dirty="0" err="1" smtClean="0"/>
              <a:t>Creative</a:t>
            </a:r>
            <a:r>
              <a:rPr lang="cs-CZ" sz="1200" b="1" dirty="0" smtClean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Parent</a:t>
            </a:r>
            <a:r>
              <a:rPr lang="cs-CZ" sz="1200" b="1" dirty="0"/>
              <a:t> </a:t>
            </a:r>
            <a:r>
              <a:rPr lang="cs-CZ" sz="1200" b="1" dirty="0" err="1"/>
              <a:t>Géry</a:t>
            </a:r>
            <a:r>
              <a:rPr lang="cs-CZ" sz="1200" b="1" dirty="0"/>
              <a:t>, File:Wolframite, </a:t>
            </a:r>
            <a:r>
              <a:rPr lang="cs-CZ" sz="1200" b="1" dirty="0" err="1"/>
              <a:t>quartz</a:t>
            </a:r>
            <a:r>
              <a:rPr lang="cs-CZ" sz="1200" b="1" dirty="0"/>
              <a:t>, </a:t>
            </a:r>
            <a:r>
              <a:rPr lang="cs-CZ" sz="1200" b="1" dirty="0" smtClean="0"/>
              <a:t>calcite.jpg</a:t>
            </a:r>
          </a:p>
          <a:p>
            <a:pPr marL="0" indent="0">
              <a:buNone/>
            </a:pPr>
            <a:r>
              <a:rPr lang="cs-CZ" sz="1200" b="1" dirty="0">
                <a:hlinkClick r:id="rId7"/>
              </a:rPr>
              <a:t>http://commons.wikimedia.org/wiki/File:Wolframite,_quartz,_</a:t>
            </a:r>
            <a:r>
              <a:rPr lang="cs-CZ" sz="1200" b="1" dirty="0" smtClean="0">
                <a:hlinkClick r:id="rId7"/>
              </a:rPr>
              <a:t>calcite.jpg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21, [cit. 2012-09-21], Licence </a:t>
            </a:r>
            <a:r>
              <a:rPr lang="cs-CZ" sz="1200" b="1" dirty="0" err="1" smtClean="0"/>
              <a:t>Creative</a:t>
            </a:r>
            <a:r>
              <a:rPr lang="cs-CZ" sz="1200" b="1" dirty="0" smtClean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Ra'ike</a:t>
            </a:r>
            <a:r>
              <a:rPr lang="cs-CZ" sz="1200" b="1" dirty="0"/>
              <a:t>, File:Wolframit </a:t>
            </a:r>
            <a:r>
              <a:rPr lang="cs-CZ" sz="1200" b="1" dirty="0" err="1"/>
              <a:t>mit</a:t>
            </a:r>
            <a:r>
              <a:rPr lang="cs-CZ" sz="1200" b="1" dirty="0"/>
              <a:t> </a:t>
            </a:r>
            <a:r>
              <a:rPr lang="cs-CZ" sz="1200" b="1" dirty="0" err="1"/>
              <a:t>Quarz</a:t>
            </a:r>
            <a:r>
              <a:rPr lang="cs-CZ" sz="1200" b="1" dirty="0"/>
              <a:t> - </a:t>
            </a:r>
            <a:r>
              <a:rPr lang="cs-CZ" sz="1200" b="1" dirty="0" err="1"/>
              <a:t>Grube</a:t>
            </a:r>
            <a:r>
              <a:rPr lang="cs-CZ" sz="1200" b="1" dirty="0"/>
              <a:t> </a:t>
            </a:r>
            <a:r>
              <a:rPr lang="cs-CZ" sz="1200" b="1" dirty="0" err="1"/>
              <a:t>Mundo</a:t>
            </a:r>
            <a:r>
              <a:rPr lang="cs-CZ" sz="1200" b="1" dirty="0"/>
              <a:t> </a:t>
            </a:r>
            <a:r>
              <a:rPr lang="cs-CZ" sz="1200" b="1" dirty="0" err="1"/>
              <a:t>Nuevo</a:t>
            </a:r>
            <a:r>
              <a:rPr lang="cs-CZ" sz="1200" b="1" dirty="0"/>
              <a:t>, Peru.jpg</a:t>
            </a:r>
          </a:p>
          <a:p>
            <a:pPr marL="0" indent="0">
              <a:buNone/>
            </a:pPr>
            <a:r>
              <a:rPr lang="cs-CZ" sz="1200" b="1" dirty="0">
                <a:hlinkClick r:id="rId8"/>
              </a:rPr>
              <a:t>http://commons.wikimedia.org/wiki/File:Wolframit_mit_Quarz_-_Grube_Mundo_Nuevo,_</a:t>
            </a:r>
            <a:r>
              <a:rPr lang="cs-CZ" sz="1200" b="1" dirty="0" smtClean="0">
                <a:hlinkClick r:id="rId8"/>
              </a:rPr>
              <a:t>Peru.jpg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22, [cit. </a:t>
            </a:r>
            <a:r>
              <a:rPr lang="cs-CZ" sz="1200" b="1" dirty="0" smtClean="0"/>
              <a:t>2012-09-21], </a:t>
            </a:r>
            <a:r>
              <a:rPr lang="cs-CZ" sz="1200" b="1" dirty="0"/>
              <a:t>Licence </a:t>
            </a:r>
            <a:r>
              <a:rPr lang="cs-CZ" sz="1200" b="1" dirty="0" err="1" smtClean="0"/>
              <a:t>Creative</a:t>
            </a:r>
            <a:r>
              <a:rPr lang="cs-CZ" sz="1200" b="1" dirty="0" smtClean="0"/>
              <a:t> </a:t>
            </a:r>
            <a:r>
              <a:rPr lang="cs-CZ" sz="1200" b="1" dirty="0" err="1" smtClean="0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Didier</a:t>
            </a:r>
            <a:r>
              <a:rPr lang="cs-CZ" sz="1200" b="1" dirty="0"/>
              <a:t> </a:t>
            </a:r>
            <a:r>
              <a:rPr lang="cs-CZ" sz="1200" b="1" dirty="0" err="1" smtClean="0"/>
              <a:t>Descouens</a:t>
            </a:r>
            <a:r>
              <a:rPr lang="cs-CZ" sz="1200" b="1" dirty="0"/>
              <a:t>, File:Wolframiteportugal3.jpg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>
                <a:hlinkClick r:id="rId9"/>
              </a:rPr>
              <a:t>http</a:t>
            </a:r>
            <a:r>
              <a:rPr lang="cs-CZ" sz="1200" b="1" dirty="0">
                <a:hlinkClick r:id="rId9"/>
              </a:rPr>
              <a:t>://</a:t>
            </a:r>
            <a:r>
              <a:rPr lang="cs-CZ" sz="1200" b="1" dirty="0" smtClean="0">
                <a:hlinkClick r:id="rId9"/>
              </a:rPr>
              <a:t>commons.wikimedia.org/wiki/File:Wolframiteportugal3.jpg</a:t>
            </a:r>
            <a:endParaRPr lang="cs-CZ" sz="1200" b="1" dirty="0" smtClean="0"/>
          </a:p>
          <a:p>
            <a:pPr marL="0" indent="0">
              <a:buNone/>
            </a:pPr>
            <a:endParaRPr lang="cs-CZ" sz="1200" b="1" dirty="0"/>
          </a:p>
          <a:p>
            <a:pPr marL="0" indent="0">
              <a:buNone/>
            </a:pPr>
            <a:r>
              <a:rPr lang="cs-CZ" sz="1200" b="1" dirty="0" smtClean="0"/>
              <a:t>Obrázek č. 6, autor Josef </a:t>
            </a:r>
            <a:r>
              <a:rPr lang="cs-CZ" sz="1200" b="1" dirty="0" err="1" smtClean="0"/>
              <a:t>Himl</a:t>
            </a:r>
            <a:r>
              <a:rPr lang="cs-CZ" sz="1200" b="1" dirty="0" smtClean="0"/>
              <a:t>, ZŠ a MŠ Sepekov</a:t>
            </a:r>
          </a:p>
          <a:p>
            <a:pPr marL="0" indent="0">
              <a:buNone/>
            </a:pPr>
            <a:endParaRPr lang="cs-CZ" sz="1200" b="1" dirty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/>
          </a:p>
          <a:p>
            <a:pPr marL="0" lvl="0" indent="0">
              <a:buNone/>
            </a:pPr>
            <a:endParaRPr lang="pl-PL" sz="2400" b="1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5165844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 O N E 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759965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1270</Words>
  <Application>Microsoft Office PowerPoint</Application>
  <PresentationFormat>Předvádění na obrazovce (4:3)</PresentationFormat>
  <Paragraphs>291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1_Motiv systému Office</vt:lpstr>
      <vt:lpstr>Prezentace aplikace PowerPoint</vt:lpstr>
      <vt:lpstr>Prezentace aplikace PowerPoint</vt:lpstr>
      <vt:lpstr>Přírodopis 9. třída MINERALOGIE </vt:lpstr>
      <vt:lpstr>1) Fosfáty (fosforečnany)</vt:lpstr>
      <vt:lpstr>Apatit</vt:lpstr>
      <vt:lpstr>Apatit</vt:lpstr>
      <vt:lpstr>Apatit</vt:lpstr>
      <vt:lpstr>Fosforit (dříve se tento název používal pro apatit)</vt:lpstr>
      <vt:lpstr>Pyromorfit</vt:lpstr>
      <vt:lpstr>Pyromorfit</vt:lpstr>
      <vt:lpstr>Pyromorfit</vt:lpstr>
      <vt:lpstr>2) Wolframáty</vt:lpstr>
      <vt:lpstr>Scheelit</vt:lpstr>
      <vt:lpstr>Scheelit</vt:lpstr>
      <vt:lpstr>Wolframit</vt:lpstr>
      <vt:lpstr>Wolframit</vt:lpstr>
      <vt:lpstr>Závěrem</vt:lpstr>
      <vt:lpstr>Prezentace aplikace PowerPoint</vt:lpstr>
      <vt:lpstr>Prezentace aplikace PowerPoint</vt:lpstr>
      <vt:lpstr>K O N E 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Přírodopis 9. třída MINERALOGIE </dc:title>
  <dc:creator>Pepa</dc:creator>
  <cp:lastModifiedBy>Pepa</cp:lastModifiedBy>
  <cp:revision>37</cp:revision>
  <dcterms:created xsi:type="dcterms:W3CDTF">2013-11-22T21:21:59Z</dcterms:created>
  <dcterms:modified xsi:type="dcterms:W3CDTF">2015-03-12T20:34:54Z</dcterms:modified>
</cp:coreProperties>
</file>