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78" r:id="rId3"/>
    <p:sldId id="258" r:id="rId4"/>
    <p:sldId id="259" r:id="rId5"/>
    <p:sldId id="264" r:id="rId6"/>
    <p:sldId id="266" r:id="rId7"/>
    <p:sldId id="265" r:id="rId8"/>
    <p:sldId id="262" r:id="rId9"/>
    <p:sldId id="263" r:id="rId10"/>
    <p:sldId id="267" r:id="rId11"/>
    <p:sldId id="273" r:id="rId12"/>
    <p:sldId id="271" r:id="rId13"/>
    <p:sldId id="270" r:id="rId14"/>
    <p:sldId id="269" r:id="rId15"/>
    <p:sldId id="274" r:id="rId16"/>
    <p:sldId id="268" r:id="rId17"/>
    <p:sldId id="260" r:id="rId18"/>
    <p:sldId id="275" r:id="rId19"/>
    <p:sldId id="261" r:id="rId20"/>
    <p:sldId id="276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54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9875874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167729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467818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1731067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412858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869274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417342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9432051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9376430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9057152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8249807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076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b/bc/Dimensionsglobe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d/df/Blender3D_EarthQuarterCut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3/Antarcitc_ozone_layer_2006_09_24.jp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upload.wikimedia.org/wikipedia/commons/c/cd/Atmosphere-Biosphere-Hydrosphere-Lithosphere.pn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upload.wikimedia.org/wikipedia/commons/9/95/Runoff_of_soil_&amp;_fertilizer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lice_earth.svg" TargetMode="External"/><Relationship Id="rId3" Type="http://schemas.openxmlformats.org/officeDocument/2006/relationships/hyperlink" Target="http://commons.wikimedia.org/wiki/File:GRACE_globe_animation.gif?uselang=cs" TargetMode="External"/><Relationship Id="rId7" Type="http://schemas.openxmlformats.org/officeDocument/2006/relationships/hyperlink" Target="http://commons.wikimedia.org/wiki/File:Earth-cutaway-schematic-numbered.svg?uselang=cs" TargetMode="External"/><Relationship Id="rId12" Type="http://schemas.openxmlformats.org/officeDocument/2006/relationships/hyperlink" Target="http://commons.wikimedia.org/wiki/File:Antarcitc_ozone_layer_2006_09_24.jpg?uselang=cs" TargetMode="External"/><Relationship Id="rId2" Type="http://schemas.openxmlformats.org/officeDocument/2006/relationships/hyperlink" Target="http://commons.wikimedia.org/wiki/File:Africa_from_low_orbiting_satellite_Suomi_NPP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Lunar_eclipse_-_2008-02-21_233814_-_Buffalo,_NY.jpg" TargetMode="External"/><Relationship Id="rId11" Type="http://schemas.openxmlformats.org/officeDocument/2006/relationships/hyperlink" Target="http://commons.wikimedia.org/wiki/File:Atmosphere_layers-cs.svg" TargetMode="External"/><Relationship Id="rId5" Type="http://schemas.openxmlformats.org/officeDocument/2006/relationships/hyperlink" Target="http://commons.wikimedia.org/wiki/File:Blue_Marble_Eastern_Hemisphere.jpg" TargetMode="External"/><Relationship Id="rId10" Type="http://schemas.openxmlformats.org/officeDocument/2006/relationships/hyperlink" Target="http://commons.wikimedia.org/wiki/File:Blender3D_EarthQuarterCut.jpg" TargetMode="External"/><Relationship Id="rId4" Type="http://schemas.openxmlformats.org/officeDocument/2006/relationships/hyperlink" Target="http://commons.wikimedia.org/wiki/File:Transfiguration.png?uselang=cs" TargetMode="External"/><Relationship Id="rId9" Type="http://schemas.openxmlformats.org/officeDocument/2006/relationships/hyperlink" Target="http://commons.wikimedia.org/wiki/File:Dimensionsglobe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unoff_of_soil_&amp;_fertilizer.jpg" TargetMode="External"/><Relationship Id="rId2" Type="http://schemas.openxmlformats.org/officeDocument/2006/relationships/hyperlink" Target="http://commons.wikimedia.org/wiki/File:Atmosphere-Biosphere-Hydrosphere-Lithosphere.png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0514187"/>
              </p:ext>
            </p:extLst>
          </p:nvPr>
        </p:nvGraphicFramePr>
        <p:xfrm>
          <a:off x="1716694" y="1600200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VY_32_INOVACE_191_Geologie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Prosinec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197334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7184342"/>
              </p:ext>
            </p:extLst>
          </p:nvPr>
        </p:nvGraphicFramePr>
        <p:xfrm>
          <a:off x="1647190" y="2043779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Stavba zemského tělesa - kůra, plášť,  jádro, atmosféra,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biosféra.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znalosti o stavbě zemského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tělesa.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548680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169630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9.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MINERALOGIE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dirty="0" smtClean="0"/>
              <a:t>STAVBA ZEMĚ</a:t>
            </a:r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000" b="1" dirty="0" smtClean="0"/>
              <a:t>Základní škola a Mateřská škola Sepekov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02485161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Tvar </a:t>
            </a:r>
            <a:r>
              <a:rPr lang="cs-CZ" sz="3200" b="1" dirty="0"/>
              <a:t>zemského tělesa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z </a:t>
            </a:r>
            <a:r>
              <a:rPr lang="cs-CZ" sz="2400" b="1" dirty="0"/>
              <a:t>vesmíru se jeví Země jako </a:t>
            </a:r>
            <a:r>
              <a:rPr lang="cs-CZ" sz="2400" b="1" dirty="0" smtClean="0"/>
              <a:t>koule  </a:t>
            </a:r>
          </a:p>
          <a:p>
            <a:pPr marL="0" indent="0">
              <a:buNone/>
            </a:pPr>
            <a:r>
              <a:rPr lang="cs-CZ" sz="2400" b="1" dirty="0" smtClean="0"/>
              <a:t>		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	</a:t>
            </a:r>
            <a:r>
              <a:rPr lang="cs-CZ" sz="2400" b="1" dirty="0"/>
              <a:t>		</a:t>
            </a:r>
            <a:r>
              <a:rPr lang="cs-CZ" sz="2400" b="1" dirty="0" smtClean="0"/>
              <a:t>	</a:t>
            </a:r>
            <a:endParaRPr lang="cs-CZ" sz="2400" b="1" dirty="0"/>
          </a:p>
        </p:txBody>
      </p:sp>
      <p:pic>
        <p:nvPicPr>
          <p:cNvPr id="2050" name="Picture 2" descr="File:Africa from low orbiting satellite Suomi NP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628800"/>
            <a:ext cx="4824536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23728" y="6165304"/>
            <a:ext cx="24122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757571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Tvar </a:t>
            </a:r>
            <a:r>
              <a:rPr lang="cs-CZ" sz="3200" b="1" dirty="0"/>
              <a:t>zemského tělesa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ve skutečnosti je na </a:t>
            </a:r>
            <a:r>
              <a:rPr lang="cs-CZ" sz="2400" b="1" dirty="0"/>
              <a:t>pólech </a:t>
            </a:r>
            <a:r>
              <a:rPr lang="cs-CZ" sz="2400" b="1" dirty="0" smtClean="0"/>
              <a:t>zploštělá, s různými nerovnostmi </a:t>
            </a:r>
          </a:p>
          <a:p>
            <a:pPr marL="0" indent="0">
              <a:buNone/>
            </a:pPr>
            <a:r>
              <a:rPr lang="cs-CZ" sz="2400" b="1" dirty="0" smtClean="0"/>
              <a:t>- rozdíl mezi poledníkovým a rovníkovým průměrem je 21 km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r>
              <a:rPr lang="cs-CZ" sz="2400" b="1" dirty="0" smtClean="0"/>
              <a:t>- modelem </a:t>
            </a:r>
            <a:r>
              <a:rPr lang="cs-CZ" sz="2400" b="1" dirty="0"/>
              <a:t>reálné </a:t>
            </a:r>
            <a:r>
              <a:rPr lang="cs-CZ" sz="2400" b="1" dirty="0" smtClean="0"/>
              <a:t>Země je </a:t>
            </a:r>
            <a:r>
              <a:rPr lang="cs-CZ" sz="2400" b="1" dirty="0"/>
              <a:t>fyzikální </a:t>
            </a:r>
            <a:r>
              <a:rPr lang="cs-CZ" sz="2400" b="1" dirty="0" smtClean="0"/>
              <a:t>těleso nazvané </a:t>
            </a:r>
            <a:r>
              <a:rPr lang="cs-CZ" sz="2400" b="1" dirty="0" smtClean="0">
                <a:solidFill>
                  <a:srgbClr val="C00000"/>
                </a:solidFill>
              </a:rPr>
              <a:t>geoid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3074" name="Picture 2" descr="File:GRACE globe animation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823" y="1988840"/>
            <a:ext cx="4608511" cy="4049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47822" y="5730102"/>
            <a:ext cx="13440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2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27617649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Tvar </a:t>
            </a:r>
            <a:r>
              <a:rPr lang="cs-CZ" sz="3200" b="1" dirty="0"/>
              <a:t>zemského tělesa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pro potřeby kartografů  užíváno geometrické těleso - rotační elipsoid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</a:t>
            </a:r>
          </a:p>
        </p:txBody>
      </p:sp>
      <p:sp>
        <p:nvSpPr>
          <p:cNvPr id="4" name="Ovál 3"/>
          <p:cNvSpPr/>
          <p:nvPr/>
        </p:nvSpPr>
        <p:spPr>
          <a:xfrm>
            <a:off x="2123728" y="2204864"/>
            <a:ext cx="5184576" cy="3672408"/>
          </a:xfrm>
          <a:prstGeom prst="ellipse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13" y="1592796"/>
            <a:ext cx="288206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133651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Tvar </a:t>
            </a:r>
            <a:r>
              <a:rPr lang="cs-CZ" sz="3200" b="1" dirty="0"/>
              <a:t>zemského tělesa </a:t>
            </a:r>
            <a:r>
              <a:rPr lang="cs-CZ" sz="3200" b="1" dirty="0" smtClean="0"/>
              <a:t>- shrnutí</a:t>
            </a:r>
            <a:endParaRPr lang="cs-CZ" sz="3200" b="1" dirty="0"/>
          </a:p>
        </p:txBody>
      </p:sp>
      <p:pic>
        <p:nvPicPr>
          <p:cNvPr id="1026" name="Picture 2" descr="http://upload.wikimedia.org/wikipedia/commons/9/96/Transfiguration.png?uselang=c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052736"/>
            <a:ext cx="5364857" cy="5364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6770" y="2003762"/>
            <a:ext cx="8308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koule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28284" y="5013176"/>
            <a:ext cx="24122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     geoid, 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rotační elipsoid </a:t>
            </a:r>
            <a:endParaRPr lang="cs-CZ" sz="2000" b="1" dirty="0">
              <a:solidFill>
                <a:srgbClr val="C0000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6876256" y="5228620"/>
            <a:ext cx="504056" cy="1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3" idx="3"/>
          </p:cNvCxnSpPr>
          <p:nvPr/>
        </p:nvCxnSpPr>
        <p:spPr>
          <a:xfrm>
            <a:off x="1187623" y="2203817"/>
            <a:ext cx="936105" cy="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835696" y="6165303"/>
            <a:ext cx="19442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30232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Důkazy o „kulatosti“ Země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- loď na mořském horizontu (nejdříve </a:t>
            </a:r>
          </a:p>
          <a:p>
            <a:pPr marL="0" indent="0">
              <a:buNone/>
            </a:pPr>
            <a:r>
              <a:rPr lang="cs-CZ" sz="2400" b="1" dirty="0" smtClean="0"/>
              <a:t>stěžeň, pak paluba, nakonec celá loď)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			        - snímky </a:t>
            </a:r>
            <a:r>
              <a:rPr lang="cs-CZ" sz="2400" b="1" dirty="0"/>
              <a:t>Země z </a:t>
            </a:r>
            <a:r>
              <a:rPr lang="cs-CZ" sz="2400" b="1" dirty="0" smtClean="0"/>
              <a:t>vesmíru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kruhový stín při částečném zatmění </a:t>
            </a:r>
          </a:p>
          <a:p>
            <a:pPr marL="0" indent="0">
              <a:buNone/>
            </a:pPr>
            <a:r>
              <a:rPr lang="cs-CZ" sz="2400" b="1" dirty="0" smtClean="0"/>
              <a:t>Měsíce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522" y="853012"/>
            <a:ext cx="3161481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File:Blue Marble Eastern Hemispher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132856"/>
            <a:ext cx="259228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le:Lunar eclipse - 2008-02-21 233814 - Buffalo, N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522" y="3861048"/>
            <a:ext cx="316148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3522" y="2492896"/>
            <a:ext cx="17287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5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4455713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 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3522" y="6320353"/>
            <a:ext cx="17287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 6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088336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Stavba zemského tělesa</a:t>
            </a:r>
            <a:endParaRPr lang="cs-CZ" sz="32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087615"/>
            <a:ext cx="7324013" cy="51496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66228" y="184482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zemská kůra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16762" y="184482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litosféra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28730" y="2454433"/>
            <a:ext cx="1044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plášť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30260" y="4040953"/>
            <a:ext cx="122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jádro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45482" y="221415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astenosféra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07904" y="3140968"/>
            <a:ext cx="1505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vnitřní plášť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845482" y="258348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vnější plášť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778531" y="386104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vnější jádro</a:t>
            </a:r>
            <a:endParaRPr lang="cs-CZ" b="1" dirty="0"/>
          </a:p>
        </p:txBody>
      </p:sp>
      <p:sp>
        <p:nvSpPr>
          <p:cNvPr id="3079" name="TextovéPole 3078"/>
          <p:cNvSpPr txBox="1"/>
          <p:nvPr/>
        </p:nvSpPr>
        <p:spPr>
          <a:xfrm>
            <a:off x="4211960" y="4589566"/>
            <a:ext cx="9347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vnitřní jádro</a:t>
            </a:r>
            <a:endParaRPr lang="cs-CZ" sz="1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5949280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7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03161740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Stavba zemského tělesa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467544" y="980728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3528" y="1024502"/>
            <a:ext cx="8568952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Zemská </a:t>
            </a:r>
            <a:r>
              <a:rPr lang="cs-CZ" sz="2000" b="1" dirty="0" smtClean="0"/>
              <a:t>kůra </a:t>
            </a:r>
            <a:r>
              <a:rPr lang="cs-CZ" sz="2000" b="1" dirty="0"/>
              <a:t>- tři základní typy kůry </a:t>
            </a:r>
            <a:r>
              <a:rPr lang="cs-CZ" sz="2000" b="1" dirty="0" smtClean="0"/>
              <a:t>	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1) kontinentální </a:t>
            </a:r>
            <a:r>
              <a:rPr lang="cs-CZ" sz="2000" b="1" dirty="0" smtClean="0"/>
              <a:t>- průměrně 30 - 40 km</a:t>
            </a:r>
          </a:p>
          <a:p>
            <a:r>
              <a:rPr lang="cs-CZ" sz="2000" b="1" dirty="0"/>
              <a:t>	</a:t>
            </a:r>
            <a:r>
              <a:rPr lang="cs-CZ" sz="2000" b="1" dirty="0" smtClean="0"/>
              <a:t>- tvoří kontinenty</a:t>
            </a:r>
            <a:r>
              <a:rPr lang="cs-CZ" sz="2000" b="1" dirty="0"/>
              <a:t>, </a:t>
            </a:r>
            <a:r>
              <a:rPr lang="cs-CZ" sz="2000" b="1" dirty="0" smtClean="0"/>
              <a:t>oblasti </a:t>
            </a:r>
            <a:r>
              <a:rPr lang="cs-CZ" sz="2000" b="1" dirty="0"/>
              <a:t>šelfů a kontinentálních </a:t>
            </a:r>
            <a:r>
              <a:rPr lang="cs-CZ" sz="2000" b="1" dirty="0" smtClean="0"/>
              <a:t>svahů, </a:t>
            </a:r>
          </a:p>
          <a:p>
            <a:r>
              <a:rPr lang="cs-CZ" sz="2000" b="1" dirty="0"/>
              <a:t>	</a:t>
            </a:r>
            <a:r>
              <a:rPr lang="cs-CZ" sz="2000" b="1" dirty="0" smtClean="0"/>
              <a:t>- navazuje </a:t>
            </a:r>
            <a:r>
              <a:rPr lang="cs-CZ" sz="2000" b="1" dirty="0"/>
              <a:t>přes přechodnou kůru na kůru oceánskou</a:t>
            </a:r>
          </a:p>
          <a:p>
            <a:r>
              <a:rPr lang="cs-CZ" sz="2000" b="1" dirty="0"/>
              <a:t>	</a:t>
            </a:r>
            <a:r>
              <a:rPr lang="cs-CZ" sz="2000" b="1" dirty="0" smtClean="0"/>
              <a:t>- 3 vrstvy - sedimentární - 2 - 4 km (v pánevních oblastech až </a:t>
            </a:r>
            <a:r>
              <a:rPr lang="cs-CZ" sz="2000" b="1" dirty="0"/>
              <a:t>10 </a:t>
            </a:r>
            <a:r>
              <a:rPr lang="cs-CZ" sz="2000" b="1" dirty="0" smtClean="0"/>
              <a:t>km)</a:t>
            </a:r>
            <a:r>
              <a:rPr lang="cs-CZ" sz="2000" b="1" dirty="0"/>
              <a:t>	</a:t>
            </a:r>
            <a:endParaRPr lang="cs-CZ" sz="2000" b="1" dirty="0" smtClean="0"/>
          </a:p>
          <a:p>
            <a:r>
              <a:rPr lang="cs-CZ" sz="2000" b="1" dirty="0"/>
              <a:t>	</a:t>
            </a:r>
            <a:r>
              <a:rPr lang="cs-CZ" sz="2000" b="1" dirty="0" smtClean="0"/>
              <a:t>	  - granitová - pro tuto část charakteristická (15 - 20 km)</a:t>
            </a:r>
          </a:p>
          <a:p>
            <a:r>
              <a:rPr lang="cs-CZ" sz="2000" b="1" dirty="0"/>
              <a:t>	</a:t>
            </a:r>
            <a:r>
              <a:rPr lang="cs-CZ" sz="2000" b="1" dirty="0" smtClean="0"/>
              <a:t>	  - bazaltová -  (15 – 50 km)</a:t>
            </a:r>
          </a:p>
          <a:p>
            <a:r>
              <a:rPr lang="cs-CZ" sz="2000" b="1" dirty="0" smtClean="0"/>
              <a:t> 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2) oceánská </a:t>
            </a:r>
            <a:r>
              <a:rPr lang="cs-CZ" sz="2000" b="1" dirty="0" smtClean="0"/>
              <a:t>- 6-15 km (i méně)</a:t>
            </a:r>
            <a:endParaRPr lang="cs-CZ" sz="2000" b="1" dirty="0"/>
          </a:p>
          <a:p>
            <a:r>
              <a:rPr lang="cs-CZ" sz="2000" b="1" dirty="0" smtClean="0"/>
              <a:t>	- 2 vrstvy - sedimentární (s průměrnou  mocností 0,4 km)</a:t>
            </a:r>
          </a:p>
          <a:p>
            <a:r>
              <a:rPr lang="cs-CZ" sz="2000" b="1" dirty="0"/>
              <a:t>	</a:t>
            </a:r>
            <a:r>
              <a:rPr lang="cs-CZ" sz="2000" b="1" dirty="0" smtClean="0"/>
              <a:t>	  - bazaltová - </a:t>
            </a:r>
            <a:r>
              <a:rPr lang="cs-CZ" sz="2000" b="1" dirty="0"/>
              <a:t>pro tuto část charakteristická </a:t>
            </a:r>
            <a:endParaRPr lang="cs-CZ" sz="2000" b="1" dirty="0" smtClean="0"/>
          </a:p>
          <a:p>
            <a:endParaRPr lang="cs-CZ" sz="1400" b="1" dirty="0" smtClean="0"/>
          </a:p>
          <a:p>
            <a:r>
              <a:rPr lang="cs-CZ" sz="2000" b="1" dirty="0" smtClean="0">
                <a:solidFill>
                  <a:srgbClr val="C00000"/>
                </a:solidFill>
              </a:rPr>
              <a:t>3) </a:t>
            </a:r>
            <a:r>
              <a:rPr lang="cs-CZ" sz="2000" b="1" dirty="0">
                <a:solidFill>
                  <a:srgbClr val="C00000"/>
                </a:solidFill>
              </a:rPr>
              <a:t>přechodná </a:t>
            </a:r>
            <a:r>
              <a:rPr lang="cs-CZ" sz="2000" b="1" dirty="0" smtClean="0"/>
              <a:t>- na </a:t>
            </a:r>
            <a:r>
              <a:rPr lang="cs-CZ" sz="2000" b="1" dirty="0"/>
              <a:t>okrajích </a:t>
            </a:r>
            <a:r>
              <a:rPr lang="cs-CZ" sz="2000" b="1" dirty="0" smtClean="0"/>
              <a:t>kontinentů, </a:t>
            </a:r>
            <a:r>
              <a:rPr lang="cs-CZ" sz="2000" b="1" dirty="0"/>
              <a:t>v kontinentálních </a:t>
            </a:r>
            <a:r>
              <a:rPr lang="cs-CZ" sz="2000" b="1" dirty="0" smtClean="0"/>
              <a:t>mořích, tvoří </a:t>
            </a:r>
            <a:r>
              <a:rPr lang="cs-CZ" sz="2000" b="1" dirty="0"/>
              <a:t>vulkanické ostrovní </a:t>
            </a:r>
            <a:r>
              <a:rPr lang="cs-CZ" sz="2000" b="1" dirty="0" smtClean="0"/>
              <a:t>oblouky</a:t>
            </a:r>
          </a:p>
          <a:p>
            <a:r>
              <a:rPr lang="cs-CZ" sz="2000" b="1" dirty="0"/>
              <a:t>	</a:t>
            </a:r>
            <a:r>
              <a:rPr lang="cs-CZ" sz="2000" b="1" dirty="0" smtClean="0"/>
              <a:t>- přechod </a:t>
            </a:r>
            <a:r>
              <a:rPr lang="cs-CZ" sz="2000" b="1" dirty="0"/>
              <a:t>mezi kontinentální a oceánskou </a:t>
            </a:r>
            <a:r>
              <a:rPr lang="cs-CZ" sz="2000" b="1" dirty="0" smtClean="0"/>
              <a:t>kůrou</a:t>
            </a:r>
          </a:p>
          <a:p>
            <a:r>
              <a:rPr lang="cs-CZ" sz="2000" b="1" dirty="0"/>
              <a:t>	</a:t>
            </a:r>
            <a:r>
              <a:rPr lang="cs-CZ" sz="2000" b="1" dirty="0" smtClean="0"/>
              <a:t>- obsahuje </a:t>
            </a:r>
            <a:r>
              <a:rPr lang="cs-CZ" sz="2000" b="1" dirty="0"/>
              <a:t>svrchní vrstvu  </a:t>
            </a:r>
            <a:r>
              <a:rPr lang="cs-CZ" sz="2000" b="1" dirty="0" smtClean="0"/>
              <a:t>andezitovou (přechodné </a:t>
            </a:r>
            <a:r>
              <a:rPr lang="cs-CZ" sz="2000" b="1" dirty="0"/>
              <a:t>vlastnosti mezi granitovou a bazaltovou </a:t>
            </a:r>
            <a:r>
              <a:rPr lang="cs-CZ" sz="2000" b="1" dirty="0" smtClean="0"/>
              <a:t>vrstvou)</a:t>
            </a:r>
            <a:endParaRPr lang="cs-CZ" sz="2000" b="1" dirty="0"/>
          </a:p>
          <a:p>
            <a:endParaRPr lang="cs-CZ" sz="1400" b="1" dirty="0" smtClean="0"/>
          </a:p>
          <a:p>
            <a:r>
              <a:rPr lang="cs-CZ" sz="2000" b="1" dirty="0" smtClean="0"/>
              <a:t>- mezi </a:t>
            </a:r>
            <a:r>
              <a:rPr lang="cs-CZ" sz="2000" b="1" dirty="0"/>
              <a:t>pláštěm a kůrou </a:t>
            </a:r>
            <a:r>
              <a:rPr lang="cs-CZ" sz="2000" b="1" dirty="0" smtClean="0"/>
              <a:t>fyzikální </a:t>
            </a:r>
            <a:r>
              <a:rPr lang="cs-CZ" sz="2000" b="1" dirty="0"/>
              <a:t>rozhraní - </a:t>
            </a:r>
            <a:r>
              <a:rPr lang="cs-CZ" sz="2000" b="1" dirty="0" err="1" smtClean="0">
                <a:solidFill>
                  <a:srgbClr val="C00000"/>
                </a:solidFill>
              </a:rPr>
              <a:t>Mohorovičičova</a:t>
            </a:r>
            <a:r>
              <a:rPr lang="cs-CZ" sz="2000" b="1" dirty="0" smtClean="0">
                <a:solidFill>
                  <a:srgbClr val="C00000"/>
                </a:solidFill>
              </a:rPr>
              <a:t> diskontinuita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316421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dirty="0"/>
              <a:t>Stavba zemského tělesa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40265" y="681663"/>
            <a:ext cx="2664296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900" b="1" dirty="0" smtClean="0"/>
          </a:p>
          <a:p>
            <a:pPr marL="0" indent="0">
              <a:buNone/>
            </a:pPr>
            <a:r>
              <a:rPr lang="cs-CZ" sz="2000" b="1" dirty="0" smtClean="0"/>
              <a:t>Části zemského tělesa:</a:t>
            </a:r>
          </a:p>
          <a:p>
            <a:pPr marL="0" indent="0">
              <a:buNone/>
            </a:pPr>
            <a:r>
              <a:rPr lang="cs-CZ" sz="2000" b="1" dirty="0" smtClean="0"/>
              <a:t>1 – kontinentální kůra</a:t>
            </a:r>
          </a:p>
          <a:p>
            <a:pPr marL="0" indent="0">
              <a:buNone/>
            </a:pPr>
            <a:r>
              <a:rPr lang="cs-CZ" sz="2000" b="1" dirty="0" smtClean="0"/>
              <a:t>2 – oceánská kůra</a:t>
            </a:r>
          </a:p>
          <a:p>
            <a:pPr marL="0" indent="0">
              <a:buNone/>
            </a:pPr>
            <a:r>
              <a:rPr lang="cs-CZ" sz="2000" b="1" dirty="0" smtClean="0"/>
              <a:t>3 – vnější plášť</a:t>
            </a:r>
          </a:p>
          <a:p>
            <a:pPr marL="0" indent="0">
              <a:buNone/>
            </a:pPr>
            <a:r>
              <a:rPr lang="cs-CZ" sz="2000" b="1" dirty="0" smtClean="0"/>
              <a:t>4 – vnitřní plášť</a:t>
            </a:r>
          </a:p>
          <a:p>
            <a:pPr marL="0" indent="0">
              <a:buNone/>
            </a:pPr>
            <a:r>
              <a:rPr lang="cs-CZ" sz="2000" b="1" dirty="0" smtClean="0"/>
              <a:t>5 – vnější jádro</a:t>
            </a:r>
          </a:p>
          <a:p>
            <a:pPr marL="0" indent="0">
              <a:buNone/>
            </a:pPr>
            <a:r>
              <a:rPr lang="cs-CZ" sz="2000" b="1" dirty="0" smtClean="0"/>
              <a:t>6 – vnitřní jádro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Diskontinuity:</a:t>
            </a:r>
          </a:p>
          <a:p>
            <a:pPr marL="0" indent="0">
              <a:buNone/>
            </a:pPr>
            <a:r>
              <a:rPr lang="cs-CZ" sz="2000" b="1" dirty="0" smtClean="0"/>
              <a:t>A – </a:t>
            </a:r>
            <a:r>
              <a:rPr lang="cs-CZ" sz="2000" b="1" dirty="0" err="1" smtClean="0"/>
              <a:t>Mohorovičičova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B – Gutenbergova</a:t>
            </a:r>
          </a:p>
          <a:p>
            <a:pPr marL="0" indent="0">
              <a:buNone/>
            </a:pPr>
            <a:r>
              <a:rPr lang="cs-CZ" sz="2000" b="1" dirty="0"/>
              <a:t>C </a:t>
            </a:r>
            <a:r>
              <a:rPr lang="cs-CZ" sz="2000" b="1" dirty="0" smtClean="0"/>
              <a:t>- </a:t>
            </a:r>
            <a:r>
              <a:rPr lang="cs-CZ" sz="2000" b="1" dirty="0" err="1" smtClean="0"/>
              <a:t>Lehmannova</a:t>
            </a: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08720"/>
            <a:ext cx="5784688" cy="568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6381328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40310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Stavba zemského tělesa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539552" y="836713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3528" y="1021379"/>
            <a:ext cx="849694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Zemský plášť </a:t>
            </a:r>
          </a:p>
          <a:p>
            <a:r>
              <a:rPr lang="cs-CZ" sz="2000" b="1" dirty="0" smtClean="0"/>
              <a:t>- tvoří 84% objemu a 69% hmoty Země</a:t>
            </a: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1) vnější</a:t>
            </a:r>
          </a:p>
          <a:p>
            <a:r>
              <a:rPr lang="cs-CZ" sz="2000" b="1" dirty="0" smtClean="0"/>
              <a:t>- nejvyšší </a:t>
            </a:r>
            <a:r>
              <a:rPr lang="cs-CZ" sz="2000" b="1" dirty="0"/>
              <a:t>polohy vnějšího pláště jsou </a:t>
            </a:r>
            <a:r>
              <a:rPr lang="cs-CZ" sz="2000" b="1" dirty="0" smtClean="0"/>
              <a:t>pevné - litosféra</a:t>
            </a:r>
            <a:endParaRPr lang="cs-CZ" sz="2000" b="1" dirty="0"/>
          </a:p>
          <a:p>
            <a:r>
              <a:rPr lang="cs-CZ" sz="2000" b="1" dirty="0" smtClean="0"/>
              <a:t>- pomocí </a:t>
            </a:r>
            <a:r>
              <a:rPr lang="cs-CZ" sz="2000" b="1" dirty="0"/>
              <a:t>seismických vln </a:t>
            </a:r>
            <a:r>
              <a:rPr lang="cs-CZ" sz="2000" b="1" dirty="0" smtClean="0"/>
              <a:t>zjištěna astenosféra (oblast v  </a:t>
            </a:r>
            <a:r>
              <a:rPr lang="cs-CZ" sz="2000" b="1" dirty="0"/>
              <a:t>hloubce 70 až 300 </a:t>
            </a:r>
            <a:r>
              <a:rPr lang="cs-CZ" sz="2000" b="1" dirty="0" smtClean="0"/>
              <a:t>km)</a:t>
            </a:r>
            <a:endParaRPr lang="cs-CZ" sz="2000" b="1" dirty="0"/>
          </a:p>
          <a:p>
            <a:r>
              <a:rPr lang="cs-CZ" sz="2000" b="1" dirty="0" smtClean="0"/>
              <a:t>- na </a:t>
            </a:r>
            <a:r>
              <a:rPr lang="cs-CZ" sz="2000" b="1" dirty="0"/>
              <a:t>rozhraní litosféry a </a:t>
            </a:r>
            <a:r>
              <a:rPr lang="cs-CZ" sz="2000" b="1" dirty="0" smtClean="0"/>
              <a:t>astenosféry dochází </a:t>
            </a:r>
            <a:r>
              <a:rPr lang="cs-CZ" sz="2000" b="1" dirty="0"/>
              <a:t>k pohybu litosférických desek </a:t>
            </a:r>
            <a:r>
              <a:rPr lang="cs-CZ" sz="2000" b="1" dirty="0" smtClean="0"/>
              <a:t>(několik </a:t>
            </a:r>
            <a:r>
              <a:rPr lang="cs-CZ" sz="2000" b="1" dirty="0"/>
              <a:t>mm za </a:t>
            </a:r>
            <a:r>
              <a:rPr lang="cs-CZ" sz="2000" b="1" dirty="0" smtClean="0"/>
              <a:t>rok)</a:t>
            </a:r>
            <a:endParaRPr lang="cs-CZ" sz="2000" b="1" dirty="0"/>
          </a:p>
          <a:p>
            <a:r>
              <a:rPr lang="cs-CZ" sz="2000" b="1" dirty="0"/>
              <a:t>- teplota </a:t>
            </a:r>
            <a:r>
              <a:rPr lang="cs-CZ" sz="2000" b="1" dirty="0" smtClean="0"/>
              <a:t>1200 </a:t>
            </a:r>
            <a:r>
              <a:rPr lang="cs-CZ" sz="2000" b="1" dirty="0"/>
              <a:t>až 1600 </a:t>
            </a:r>
            <a:r>
              <a:rPr lang="cs-CZ" sz="2000" b="1" baseline="30000" dirty="0" err="1"/>
              <a:t>o</a:t>
            </a:r>
            <a:r>
              <a:rPr lang="cs-CZ" sz="2000" b="1" dirty="0" err="1"/>
              <a:t>C</a:t>
            </a:r>
            <a:endParaRPr lang="cs-CZ" sz="2000" b="1" dirty="0" smtClean="0"/>
          </a:p>
          <a:p>
            <a:r>
              <a:rPr lang="cs-CZ" sz="2000" b="1" dirty="0" smtClean="0"/>
              <a:t>- do hloubky 650 </a:t>
            </a:r>
            <a:r>
              <a:rPr lang="cs-CZ" sz="2000" b="1" dirty="0"/>
              <a:t>až </a:t>
            </a:r>
            <a:r>
              <a:rPr lang="cs-CZ" sz="2000" b="1" dirty="0" smtClean="0"/>
              <a:t>950 </a:t>
            </a:r>
            <a:r>
              <a:rPr lang="cs-CZ" sz="2000" b="1" dirty="0"/>
              <a:t>km </a:t>
            </a:r>
            <a:endParaRPr lang="cs-CZ" sz="2000" b="1" dirty="0" smtClean="0"/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2) vnitřní</a:t>
            </a:r>
          </a:p>
          <a:p>
            <a:r>
              <a:rPr lang="cs-CZ" sz="2000" b="1" dirty="0" smtClean="0"/>
              <a:t>- do hloubky 2900 km </a:t>
            </a:r>
          </a:p>
          <a:p>
            <a:r>
              <a:rPr lang="cs-CZ" sz="2000" b="1" dirty="0"/>
              <a:t>- teplota až  4000 </a:t>
            </a:r>
            <a:r>
              <a:rPr lang="cs-CZ" sz="2000" b="1" baseline="30000" dirty="0" err="1"/>
              <a:t>o</a:t>
            </a:r>
            <a:r>
              <a:rPr lang="cs-CZ" sz="2000" b="1" dirty="0" err="1"/>
              <a:t>C</a:t>
            </a:r>
            <a:endParaRPr lang="cs-CZ" sz="2000" b="1" dirty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- mezi zemským  pláštěm a jádrem rozhraní – </a:t>
            </a:r>
            <a:r>
              <a:rPr lang="cs-CZ" sz="2000" b="1" dirty="0" smtClean="0">
                <a:solidFill>
                  <a:srgbClr val="C00000"/>
                </a:solidFill>
              </a:rPr>
              <a:t>Gutenbergova diskontinuita</a:t>
            </a:r>
          </a:p>
          <a:p>
            <a:endParaRPr lang="cs-CZ" sz="2000" dirty="0" smtClean="0">
              <a:solidFill>
                <a:srgbClr val="C00000"/>
              </a:solidFill>
            </a:endParaRPr>
          </a:p>
        </p:txBody>
      </p:sp>
      <p:pic>
        <p:nvPicPr>
          <p:cNvPr id="1026" name="Picture 2" descr="File:Dimensionsglob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284984"/>
            <a:ext cx="4320480" cy="26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24640" y="5679029"/>
            <a:ext cx="13681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464801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Stavba zemského tělesa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340026" y="980728"/>
            <a:ext cx="849694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sz="2000" b="1" dirty="0"/>
              <a:t>Zemské </a:t>
            </a:r>
            <a:r>
              <a:rPr lang="cs-CZ" sz="2000" b="1" dirty="0" smtClean="0"/>
              <a:t>jádro</a:t>
            </a:r>
          </a:p>
          <a:p>
            <a:r>
              <a:rPr lang="cs-CZ" sz="2000" b="1" dirty="0" smtClean="0"/>
              <a:t>-  16</a:t>
            </a:r>
            <a:r>
              <a:rPr lang="cs-CZ" sz="2000" b="1" dirty="0"/>
              <a:t>% objemu a 31% hmoty </a:t>
            </a:r>
            <a:r>
              <a:rPr lang="cs-CZ" sz="2000" b="1" dirty="0" smtClean="0"/>
              <a:t>Země</a:t>
            </a:r>
          </a:p>
          <a:p>
            <a:r>
              <a:rPr lang="cs-CZ" sz="2000" b="1" dirty="0"/>
              <a:t>- do centra planety narůstá hustota, teplota a tlak 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C00000"/>
                </a:solidFill>
              </a:rPr>
              <a:t>1) vnější</a:t>
            </a:r>
          </a:p>
          <a:p>
            <a:r>
              <a:rPr lang="cs-CZ" sz="2000" b="1" dirty="0" smtClean="0"/>
              <a:t>- rozhraní </a:t>
            </a:r>
            <a:r>
              <a:rPr lang="cs-CZ" sz="2000" b="1" dirty="0"/>
              <a:t>mezi </a:t>
            </a:r>
            <a:r>
              <a:rPr lang="cs-CZ" sz="2000" b="1" dirty="0" smtClean="0"/>
              <a:t>jádrem </a:t>
            </a:r>
            <a:r>
              <a:rPr lang="cs-CZ" sz="2000" b="1" dirty="0"/>
              <a:t>a pláštěm </a:t>
            </a:r>
            <a:r>
              <a:rPr lang="cs-CZ" sz="2000" b="1" dirty="0" smtClean="0"/>
              <a:t>zjištěno </a:t>
            </a:r>
            <a:r>
              <a:rPr lang="cs-CZ" sz="2000" b="1" dirty="0"/>
              <a:t>v hloubce 2900 </a:t>
            </a:r>
            <a:r>
              <a:rPr lang="cs-CZ" sz="2000" b="1" dirty="0" smtClean="0"/>
              <a:t>km </a:t>
            </a:r>
          </a:p>
          <a:p>
            <a:r>
              <a:rPr lang="cs-CZ" sz="2000" b="1" dirty="0" smtClean="0"/>
              <a:t>- rozhraní </a:t>
            </a:r>
            <a:r>
              <a:rPr lang="cs-CZ" sz="2000" b="1" dirty="0"/>
              <a:t>mezi vnějším a vnitřním jádrem </a:t>
            </a:r>
            <a:r>
              <a:rPr lang="cs-CZ" sz="2000" b="1" dirty="0" smtClean="0"/>
              <a:t>– v hloubce 5100 </a:t>
            </a:r>
            <a:r>
              <a:rPr lang="cs-CZ" sz="2000" b="1" dirty="0"/>
              <a:t>až 5300 </a:t>
            </a:r>
            <a:r>
              <a:rPr lang="cs-CZ" sz="2000" b="1" dirty="0" smtClean="0"/>
              <a:t>km</a:t>
            </a:r>
          </a:p>
          <a:p>
            <a:r>
              <a:rPr lang="cs-CZ" sz="2000" b="1" dirty="0" smtClean="0"/>
              <a:t>- v tekutém stavu</a:t>
            </a:r>
            <a:endParaRPr lang="cs-CZ" sz="2000" b="1" dirty="0"/>
          </a:p>
          <a:p>
            <a:r>
              <a:rPr lang="cs-CZ" sz="2000" b="1" dirty="0"/>
              <a:t>- </a:t>
            </a:r>
            <a:r>
              <a:rPr lang="cs-CZ" sz="2000" b="1" dirty="0" smtClean="0"/>
              <a:t>teplota 4300 </a:t>
            </a:r>
            <a:r>
              <a:rPr lang="cs-CZ" sz="2000" b="1" baseline="30000" dirty="0" err="1"/>
              <a:t>o</a:t>
            </a:r>
            <a:r>
              <a:rPr lang="cs-CZ" sz="2000" b="1" dirty="0" err="1"/>
              <a:t>C</a:t>
            </a:r>
            <a:r>
              <a:rPr lang="cs-CZ" sz="2000" b="1" dirty="0"/>
              <a:t> </a:t>
            </a:r>
            <a:endParaRPr lang="cs-CZ" sz="2000" b="1" dirty="0" smtClean="0"/>
          </a:p>
          <a:p>
            <a:r>
              <a:rPr lang="cs-CZ" sz="2000" b="1" dirty="0" smtClean="0"/>
              <a:t>- složení – železo, nikl (pravděpodobně kobalt, síra, křemík, </a:t>
            </a:r>
            <a:r>
              <a:rPr lang="cs-CZ" sz="2000" b="1" dirty="0" smtClean="0">
                <a:solidFill>
                  <a:srgbClr val="C00000"/>
                </a:solidFill>
              </a:rPr>
              <a:t>kyslík</a:t>
            </a:r>
            <a:r>
              <a:rPr lang="cs-CZ" sz="2000" b="1" dirty="0" smtClean="0"/>
              <a:t>)</a:t>
            </a: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2) vnitřní</a:t>
            </a:r>
          </a:p>
          <a:p>
            <a:r>
              <a:rPr lang="cs-CZ" sz="2000" b="1" dirty="0" smtClean="0"/>
              <a:t>- teplota  4300 </a:t>
            </a:r>
            <a:r>
              <a:rPr lang="cs-CZ" sz="2000" b="1" dirty="0"/>
              <a:t>- 6000 </a:t>
            </a:r>
            <a:r>
              <a:rPr lang="cs-CZ" sz="2000" b="1" baseline="30000" dirty="0" err="1"/>
              <a:t>o</a:t>
            </a:r>
            <a:r>
              <a:rPr lang="cs-CZ" sz="2000" b="1" dirty="0" err="1"/>
              <a:t>C</a:t>
            </a:r>
            <a:r>
              <a:rPr lang="cs-CZ" sz="2000" b="1" dirty="0"/>
              <a:t> </a:t>
            </a:r>
          </a:p>
          <a:p>
            <a:r>
              <a:rPr lang="cs-CZ" sz="2000" b="1" dirty="0" smtClean="0"/>
              <a:t>- v pevném stavu </a:t>
            </a:r>
          </a:p>
          <a:p>
            <a:r>
              <a:rPr lang="cs-CZ" sz="2000" b="1" dirty="0"/>
              <a:t>- </a:t>
            </a:r>
            <a:r>
              <a:rPr lang="cs-CZ" sz="2000" b="1" dirty="0" smtClean="0"/>
              <a:t>složení </a:t>
            </a:r>
            <a:r>
              <a:rPr lang="cs-CZ" sz="2000" b="1" dirty="0"/>
              <a:t>– železo, nikl </a:t>
            </a:r>
            <a:endParaRPr lang="cs-CZ" sz="2000" b="1" dirty="0" smtClean="0"/>
          </a:p>
        </p:txBody>
      </p:sp>
      <p:pic>
        <p:nvPicPr>
          <p:cNvPr id="2050" name="Picture 2" descr="File:Blender3D EarthQuarterCu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124156"/>
            <a:ext cx="2736304" cy="2052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47864" y="5949280"/>
            <a:ext cx="13681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 10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931847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0"/>
            <a:ext cx="6707088" cy="648072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Atmosféra Země (plynný obal Země)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95736" y="548680"/>
            <a:ext cx="6491064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>
                <a:solidFill>
                  <a:srgbClr val="C00000"/>
                </a:solidFill>
              </a:rPr>
              <a:t>Exosféra</a:t>
            </a:r>
            <a:r>
              <a:rPr lang="cs-CZ" sz="2000" b="1" dirty="0"/>
              <a:t> </a:t>
            </a:r>
            <a:r>
              <a:rPr lang="cs-CZ" sz="2000" b="1" dirty="0" smtClean="0"/>
              <a:t>- do </a:t>
            </a:r>
            <a:r>
              <a:rPr lang="cs-CZ" sz="2000" b="1" dirty="0"/>
              <a:t>vzdálenosti 20 </a:t>
            </a:r>
            <a:r>
              <a:rPr lang="cs-CZ" sz="2000" b="1" dirty="0" smtClean="0"/>
              <a:t>000 –</a:t>
            </a:r>
            <a:r>
              <a:rPr lang="cs-CZ" sz="2000" b="1" dirty="0"/>
              <a:t>70 000 km od povrchu 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	 - teplota </a:t>
            </a:r>
            <a:r>
              <a:rPr lang="cs-CZ" sz="2000" b="1" dirty="0"/>
              <a:t>s nadmořskou výškou </a:t>
            </a:r>
            <a:r>
              <a:rPr lang="cs-CZ" sz="2000" b="1" dirty="0" smtClean="0"/>
              <a:t>klesá</a:t>
            </a:r>
          </a:p>
          <a:p>
            <a:pPr marL="0" indent="0">
              <a:buNone/>
            </a:pPr>
            <a:r>
              <a:rPr lang="cs-CZ" sz="2000" b="1" dirty="0"/>
              <a:t>	 - </a:t>
            </a:r>
            <a:r>
              <a:rPr lang="cs-CZ" sz="2000" b="1" dirty="0" smtClean="0"/>
              <a:t>volně </a:t>
            </a:r>
            <a:r>
              <a:rPr lang="cs-CZ" sz="2000" b="1" dirty="0"/>
              <a:t>přechází do kosmu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C00000"/>
                </a:solidFill>
              </a:rPr>
              <a:t>Termosféra</a:t>
            </a:r>
            <a:r>
              <a:rPr lang="cs-CZ" sz="2000" b="1" dirty="0"/>
              <a:t> </a:t>
            </a:r>
            <a:r>
              <a:rPr lang="cs-CZ" sz="2000" b="1" dirty="0" smtClean="0"/>
              <a:t>	</a:t>
            </a:r>
          </a:p>
          <a:p>
            <a:pPr marL="0" indent="0">
              <a:buNone/>
            </a:pPr>
            <a:r>
              <a:rPr lang="cs-CZ" sz="2000" b="1" dirty="0" smtClean="0"/>
              <a:t>	 - do </a:t>
            </a:r>
            <a:r>
              <a:rPr lang="cs-CZ" sz="2000" b="1" dirty="0"/>
              <a:t>vzdálenosti 640 </a:t>
            </a:r>
            <a:r>
              <a:rPr lang="cs-CZ" sz="2000" b="1" dirty="0" smtClean="0"/>
              <a:t>– 1 000km </a:t>
            </a:r>
            <a:r>
              <a:rPr lang="cs-CZ" sz="2000" b="1" dirty="0"/>
              <a:t>od </a:t>
            </a:r>
            <a:r>
              <a:rPr lang="cs-CZ" sz="2000" b="1" dirty="0" smtClean="0"/>
              <a:t>povrchu</a:t>
            </a:r>
          </a:p>
          <a:p>
            <a:pPr marL="0" indent="0">
              <a:buNone/>
            </a:pPr>
            <a:r>
              <a:rPr lang="cs-CZ" sz="2000" b="1" dirty="0"/>
              <a:t>	</a:t>
            </a:r>
            <a:r>
              <a:rPr lang="cs-CZ" sz="2000" b="1" dirty="0" smtClean="0"/>
              <a:t> - teplota s </a:t>
            </a:r>
            <a:r>
              <a:rPr lang="cs-CZ" sz="2000" b="1" dirty="0"/>
              <a:t>nadmořskou výškou </a:t>
            </a:r>
            <a:r>
              <a:rPr lang="cs-CZ" sz="2000" b="1" dirty="0" smtClean="0"/>
              <a:t>stoupá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>
                <a:solidFill>
                  <a:srgbClr val="C00000"/>
                </a:solidFill>
              </a:rPr>
              <a:t>Mezosféra</a:t>
            </a:r>
            <a:r>
              <a:rPr lang="cs-CZ" sz="2000" b="1" dirty="0"/>
              <a:t> </a:t>
            </a:r>
            <a:r>
              <a:rPr lang="cs-CZ" sz="2000" b="1" dirty="0" smtClean="0"/>
              <a:t>- do 80 - </a:t>
            </a:r>
            <a:r>
              <a:rPr lang="cs-CZ" sz="2000" b="1" dirty="0"/>
              <a:t>85 </a:t>
            </a:r>
            <a:r>
              <a:rPr lang="cs-CZ" sz="2000" b="1" dirty="0" smtClean="0"/>
              <a:t>km od povrchu</a:t>
            </a:r>
          </a:p>
          <a:p>
            <a:pPr marL="0" indent="0">
              <a:buNone/>
            </a:pPr>
            <a:r>
              <a:rPr lang="cs-CZ" sz="2000" b="1" dirty="0"/>
              <a:t>	</a:t>
            </a:r>
            <a:r>
              <a:rPr lang="cs-CZ" sz="2000" b="1" dirty="0" smtClean="0"/>
              <a:t> - teplota </a:t>
            </a:r>
            <a:r>
              <a:rPr lang="cs-CZ" sz="2000" b="1" dirty="0"/>
              <a:t>s nadmořskou výškou </a:t>
            </a:r>
            <a:r>
              <a:rPr lang="cs-CZ" sz="2000" b="1" dirty="0" smtClean="0"/>
              <a:t>klesá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Stratosféra</a:t>
            </a:r>
            <a:r>
              <a:rPr lang="cs-CZ" sz="2000" b="1" dirty="0" smtClean="0"/>
              <a:t> -  </a:t>
            </a:r>
            <a:r>
              <a:rPr lang="cs-CZ" sz="2000" b="1" dirty="0"/>
              <a:t>přibližně do 50 </a:t>
            </a:r>
            <a:r>
              <a:rPr lang="cs-CZ" sz="2000" b="1" dirty="0" smtClean="0"/>
              <a:t>km od povrchu</a:t>
            </a:r>
          </a:p>
          <a:p>
            <a:pPr marL="0" indent="0">
              <a:buNone/>
            </a:pPr>
            <a:r>
              <a:rPr lang="cs-CZ" sz="2000" b="1" dirty="0"/>
              <a:t>	</a:t>
            </a:r>
            <a:r>
              <a:rPr lang="cs-CZ" sz="2000" b="1" dirty="0" smtClean="0"/>
              <a:t> - teplota </a:t>
            </a:r>
            <a:r>
              <a:rPr lang="cs-CZ" sz="2000" b="1" dirty="0"/>
              <a:t>vzrůstá s nadmořskou </a:t>
            </a:r>
            <a:r>
              <a:rPr lang="cs-CZ" sz="2000" b="1" dirty="0" smtClean="0"/>
              <a:t>výškou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C00000"/>
                </a:solidFill>
              </a:rPr>
              <a:t>Troposféra</a:t>
            </a:r>
            <a:r>
              <a:rPr lang="cs-CZ" sz="2000" b="1" dirty="0"/>
              <a:t> </a:t>
            </a:r>
            <a:r>
              <a:rPr lang="cs-CZ" sz="2000" b="1" dirty="0" smtClean="0"/>
              <a:t>- od </a:t>
            </a:r>
            <a:r>
              <a:rPr lang="cs-CZ" sz="2000" b="1" dirty="0"/>
              <a:t>povrchu země </a:t>
            </a:r>
            <a:r>
              <a:rPr lang="cs-CZ" sz="2000" b="1" dirty="0" smtClean="0"/>
              <a:t>do </a:t>
            </a:r>
            <a:r>
              <a:rPr lang="cs-CZ" sz="2000" b="1" dirty="0"/>
              <a:t>7 km v polárních </a:t>
            </a:r>
            <a:r>
              <a:rPr lang="cs-CZ" sz="2000" b="1" dirty="0" smtClean="0"/>
              <a:t>	 	 oblastech </a:t>
            </a:r>
            <a:r>
              <a:rPr lang="cs-CZ" sz="2000" b="1" dirty="0"/>
              <a:t>a </a:t>
            </a:r>
            <a:r>
              <a:rPr lang="cs-CZ" sz="2000" b="1" dirty="0" smtClean="0"/>
              <a:t> 17 </a:t>
            </a:r>
            <a:r>
              <a:rPr lang="cs-CZ" sz="2000" b="1" dirty="0"/>
              <a:t>km okolo </a:t>
            </a:r>
            <a:r>
              <a:rPr lang="cs-CZ" sz="2000" b="1" dirty="0" smtClean="0"/>
              <a:t>rovníku</a:t>
            </a:r>
          </a:p>
          <a:p>
            <a:pPr marL="0" indent="0">
              <a:buNone/>
            </a:pPr>
            <a:r>
              <a:rPr lang="cs-CZ" sz="2000" b="1" dirty="0"/>
              <a:t>	</a:t>
            </a:r>
            <a:r>
              <a:rPr lang="cs-CZ" sz="2000" b="1" dirty="0" smtClean="0"/>
              <a:t> - teplota </a:t>
            </a:r>
            <a:r>
              <a:rPr lang="cs-CZ" sz="2000" b="1" dirty="0"/>
              <a:t>troposféry klesá s nadmořskou </a:t>
            </a:r>
            <a:r>
              <a:rPr lang="cs-CZ" sz="2000" b="1" dirty="0" smtClean="0"/>
              <a:t>výškou</a:t>
            </a:r>
            <a:endParaRPr lang="cs-CZ" sz="2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59" y="116632"/>
            <a:ext cx="1395537" cy="6624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8150" y="6660536"/>
            <a:ext cx="153955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>
                <a:solidFill>
                  <a:prstClr val="black"/>
                </a:solidFill>
              </a:rPr>
              <a:t>Obrázek č</a:t>
            </a:r>
            <a:r>
              <a:rPr lang="cs-CZ" sz="1000" b="1" dirty="0" smtClean="0">
                <a:solidFill>
                  <a:prstClr val="black"/>
                </a:solidFill>
              </a:rPr>
              <a:t>.  11 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85499021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6900" y="80864"/>
            <a:ext cx="6707088" cy="648072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Atmosféra Země (plynný obal Země)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6696744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>
                <a:solidFill>
                  <a:srgbClr val="002060"/>
                </a:solidFill>
              </a:rPr>
              <a:t>Magnetosféra</a:t>
            </a:r>
            <a:r>
              <a:rPr lang="cs-CZ" sz="2000" b="1" dirty="0"/>
              <a:t> </a:t>
            </a:r>
            <a:r>
              <a:rPr lang="cs-CZ" sz="2000" b="1" dirty="0" smtClean="0"/>
              <a:t>- zemské </a:t>
            </a:r>
            <a:r>
              <a:rPr lang="cs-CZ" sz="2000" b="1" dirty="0"/>
              <a:t>magnetické pole reaguje se slunečním </a:t>
            </a:r>
            <a:r>
              <a:rPr lang="cs-CZ" sz="2000" b="1" dirty="0" smtClean="0"/>
              <a:t>	větrem </a:t>
            </a:r>
          </a:p>
          <a:p>
            <a:pPr marL="0" indent="0">
              <a:buNone/>
            </a:pPr>
            <a:r>
              <a:rPr lang="cs-CZ" sz="2000" b="1" dirty="0"/>
              <a:t>	</a:t>
            </a:r>
            <a:r>
              <a:rPr lang="cs-CZ" sz="2000" b="1" dirty="0" smtClean="0"/>
              <a:t>- tvoří se zde  </a:t>
            </a:r>
            <a:r>
              <a:rPr lang="cs-CZ" sz="2000" b="1" dirty="0"/>
              <a:t>polární </a:t>
            </a:r>
            <a:r>
              <a:rPr lang="cs-CZ" sz="2000" b="1" dirty="0" smtClean="0"/>
              <a:t>záře</a:t>
            </a:r>
          </a:p>
          <a:p>
            <a:pPr marL="0" indent="0">
              <a:buNone/>
            </a:pPr>
            <a:r>
              <a:rPr lang="cs-CZ" sz="2000" b="1" dirty="0"/>
              <a:t>	</a:t>
            </a:r>
            <a:r>
              <a:rPr lang="cs-CZ" sz="2000" b="1" dirty="0" smtClean="0"/>
              <a:t>- až </a:t>
            </a:r>
            <a:r>
              <a:rPr lang="cs-CZ" sz="2000" b="1" dirty="0"/>
              <a:t>několik tisíc kilometrů nad povrch </a:t>
            </a:r>
            <a:r>
              <a:rPr lang="cs-CZ" sz="2000" b="1" dirty="0" smtClean="0"/>
              <a:t>Země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002060"/>
                </a:solidFill>
              </a:rPr>
              <a:t>Ionosféra </a:t>
            </a:r>
            <a:r>
              <a:rPr lang="cs-CZ" sz="2000" b="1" dirty="0" smtClean="0"/>
              <a:t>- obsahuje </a:t>
            </a:r>
            <a:r>
              <a:rPr lang="cs-CZ" sz="2000" b="1" dirty="0"/>
              <a:t>elektricky nabité částice (ionty</a:t>
            </a:r>
            <a:r>
              <a:rPr lang="cs-CZ" sz="2000" b="1" dirty="0" smtClean="0"/>
              <a:t>)</a:t>
            </a:r>
          </a:p>
          <a:p>
            <a:pPr marL="0" indent="0">
              <a:buNone/>
            </a:pPr>
            <a:r>
              <a:rPr lang="cs-CZ" sz="2000" b="1" dirty="0"/>
              <a:t>	</a:t>
            </a:r>
            <a:r>
              <a:rPr lang="cs-CZ" sz="2000" b="1" dirty="0" smtClean="0"/>
              <a:t>- od </a:t>
            </a:r>
            <a:r>
              <a:rPr lang="cs-CZ" sz="2000" b="1" dirty="0"/>
              <a:t>začátku mezosféry až do výšky 550 </a:t>
            </a:r>
            <a:r>
              <a:rPr lang="cs-CZ" sz="2000" b="1" dirty="0" smtClean="0"/>
              <a:t>km 	</a:t>
            </a:r>
          </a:p>
          <a:p>
            <a:pPr marL="0" indent="0">
              <a:buNone/>
            </a:pPr>
            <a:r>
              <a:rPr lang="cs-CZ" sz="2000" b="1" dirty="0"/>
              <a:t>	</a:t>
            </a:r>
            <a:r>
              <a:rPr lang="cs-CZ" sz="2000" b="1" dirty="0" smtClean="0"/>
              <a:t>- umožňuje </a:t>
            </a:r>
            <a:r>
              <a:rPr lang="cs-CZ" sz="2000" b="1" dirty="0"/>
              <a:t>odraz rádiových </a:t>
            </a:r>
            <a:r>
              <a:rPr lang="cs-CZ" sz="2000" b="1" dirty="0" smtClean="0"/>
              <a:t>vln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2060"/>
                </a:solidFill>
              </a:rPr>
              <a:t>Ozonosféra</a:t>
            </a:r>
            <a:r>
              <a:rPr lang="cs-CZ" sz="2000" b="1" dirty="0" smtClean="0"/>
              <a:t> - ve </a:t>
            </a:r>
            <a:r>
              <a:rPr lang="cs-CZ" sz="2000" b="1" dirty="0"/>
              <a:t>výšce přibližně od 20 do 40 </a:t>
            </a:r>
            <a:r>
              <a:rPr lang="cs-CZ" sz="2000" b="1" dirty="0" smtClean="0"/>
              <a:t>km</a:t>
            </a:r>
          </a:p>
          <a:p>
            <a:pPr marL="0" lvl="0" indent="0">
              <a:buNone/>
            </a:pPr>
            <a:r>
              <a:rPr lang="cs-CZ" sz="2000" b="1" dirty="0"/>
              <a:t>	</a:t>
            </a:r>
            <a:r>
              <a:rPr lang="cs-CZ" sz="2000" b="1" dirty="0" smtClean="0"/>
              <a:t>- ozon </a:t>
            </a:r>
            <a:r>
              <a:rPr lang="cs-CZ" sz="2000" b="1" dirty="0">
                <a:solidFill>
                  <a:prstClr val="black"/>
                </a:solidFill>
              </a:rPr>
              <a:t>(O</a:t>
            </a:r>
            <a:r>
              <a:rPr lang="cs-CZ" sz="2000" b="1" baseline="-25000" dirty="0">
                <a:solidFill>
                  <a:prstClr val="black"/>
                </a:solidFill>
              </a:rPr>
              <a:t>3</a:t>
            </a:r>
            <a:r>
              <a:rPr lang="cs-CZ" sz="2000" b="1" dirty="0" smtClean="0">
                <a:solidFill>
                  <a:prstClr val="black"/>
                </a:solidFill>
              </a:rPr>
              <a:t>)</a:t>
            </a:r>
            <a:r>
              <a:rPr lang="cs-CZ" sz="2000" b="1" dirty="0" smtClean="0"/>
              <a:t> </a:t>
            </a:r>
            <a:r>
              <a:rPr lang="pl-PL" sz="2000" b="1" dirty="0" smtClean="0"/>
              <a:t>zabraňuje </a:t>
            </a:r>
            <a:r>
              <a:rPr lang="pl-PL" sz="2000" b="1" dirty="0"/>
              <a:t>pronikání UV </a:t>
            </a:r>
            <a:r>
              <a:rPr lang="pl-PL" sz="2000" b="1" dirty="0" smtClean="0"/>
              <a:t>záření na Zem</a:t>
            </a:r>
            <a:endParaRPr lang="cs-CZ" sz="2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16632"/>
            <a:ext cx="1395537" cy="66170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 descr="File:Antarcitc ozone layer 2006 09 24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092185"/>
            <a:ext cx="2641476" cy="264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236296" y="6678686"/>
            <a:ext cx="12241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 smtClean="0">
                <a:solidFill>
                  <a:prstClr val="black"/>
                </a:solidFill>
              </a:rPr>
              <a:t> Obrázek </a:t>
            </a:r>
            <a:r>
              <a:rPr lang="cs-CZ" sz="1000" b="1" dirty="0">
                <a:solidFill>
                  <a:prstClr val="black"/>
                </a:solidFill>
              </a:rPr>
              <a:t>č. </a:t>
            </a:r>
            <a:r>
              <a:rPr lang="cs-CZ" sz="1000" b="1" dirty="0" smtClean="0">
                <a:solidFill>
                  <a:prstClr val="black"/>
                </a:solidFill>
              </a:rPr>
              <a:t>11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6525344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90263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Hydrosféra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467544" y="908721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908721"/>
            <a:ext cx="8676456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 vodní </a:t>
            </a:r>
            <a:r>
              <a:rPr lang="cs-CZ" sz="2400" b="1" dirty="0"/>
              <a:t>obal </a:t>
            </a:r>
            <a:r>
              <a:rPr lang="cs-CZ" sz="2400" b="1" dirty="0" smtClean="0"/>
              <a:t>Země</a:t>
            </a:r>
          </a:p>
          <a:p>
            <a:r>
              <a:rPr lang="cs-CZ" sz="2400" b="1" dirty="0" smtClean="0"/>
              <a:t>- všechno vodstvo</a:t>
            </a:r>
            <a:r>
              <a:rPr lang="cs-CZ" sz="2400" b="1" dirty="0"/>
              <a:t> </a:t>
            </a:r>
            <a:r>
              <a:rPr lang="cs-CZ" sz="2400" b="1" dirty="0" smtClean="0"/>
              <a:t>na Zemi</a:t>
            </a:r>
            <a:r>
              <a:rPr lang="cs-CZ" sz="2400" b="1" dirty="0"/>
              <a:t> </a:t>
            </a:r>
            <a:r>
              <a:rPr lang="cs-CZ" sz="2400" b="1" dirty="0" smtClean="0"/>
              <a:t>-</a:t>
            </a:r>
            <a:r>
              <a:rPr lang="cs-CZ" sz="2400" b="1" dirty="0"/>
              <a:t> povrchové vody, podpovrchové vody, vody </a:t>
            </a:r>
            <a:r>
              <a:rPr lang="cs-CZ" sz="2400" b="1" dirty="0" smtClean="0"/>
              <a:t>v</a:t>
            </a:r>
            <a:r>
              <a:rPr lang="cs-CZ" sz="2400" b="1" dirty="0"/>
              <a:t> </a:t>
            </a:r>
            <a:r>
              <a:rPr lang="cs-CZ" sz="2400" b="1" dirty="0" smtClean="0"/>
              <a:t>atmosféře, vody </a:t>
            </a:r>
            <a:r>
              <a:rPr lang="cs-CZ" sz="2400" b="1" dirty="0"/>
              <a:t>v živých </a:t>
            </a:r>
            <a:r>
              <a:rPr lang="cs-CZ" sz="2400" b="1" dirty="0" smtClean="0"/>
              <a:t>organismech</a:t>
            </a:r>
          </a:p>
          <a:p>
            <a:r>
              <a:rPr lang="cs-CZ" sz="2400" b="1" dirty="0" smtClean="0"/>
              <a:t>- zásoby </a:t>
            </a:r>
            <a:r>
              <a:rPr lang="cs-CZ" sz="2400" b="1" dirty="0"/>
              <a:t>vody na Zemi činí asi 1 385 989 600 </a:t>
            </a:r>
            <a:r>
              <a:rPr lang="cs-CZ" sz="2400" b="1" dirty="0" smtClean="0"/>
              <a:t>km³ (z </a:t>
            </a:r>
            <a:r>
              <a:rPr lang="cs-CZ" sz="2400" b="1" dirty="0"/>
              <a:t>toho sladká voda </a:t>
            </a:r>
            <a:r>
              <a:rPr lang="cs-CZ" sz="2400" b="1" dirty="0" smtClean="0"/>
              <a:t>2,53</a:t>
            </a:r>
            <a:r>
              <a:rPr lang="cs-CZ" sz="2400" b="1" dirty="0"/>
              <a:t> </a:t>
            </a:r>
            <a:r>
              <a:rPr lang="cs-CZ" sz="2400" b="1" dirty="0" smtClean="0"/>
              <a:t>%)</a:t>
            </a:r>
          </a:p>
          <a:p>
            <a:endParaRPr lang="cs-CZ" sz="2400" b="1" dirty="0" smtClean="0"/>
          </a:p>
          <a:p>
            <a:pPr lvl="0"/>
            <a:endParaRPr lang="cs-CZ" sz="3200" b="1" dirty="0" smtClean="0">
              <a:solidFill>
                <a:prstClr val="black"/>
              </a:solidFill>
            </a:endParaRPr>
          </a:p>
          <a:p>
            <a:pPr lvl="0"/>
            <a:endParaRPr lang="cs-CZ" sz="1200" b="1" dirty="0" smtClean="0">
              <a:solidFill>
                <a:prstClr val="black"/>
              </a:solidFill>
            </a:endParaRPr>
          </a:p>
          <a:p>
            <a:pPr lvl="0"/>
            <a:endParaRPr lang="cs-CZ" sz="1200" b="1" dirty="0">
              <a:solidFill>
                <a:prstClr val="black"/>
              </a:solidFill>
            </a:endParaRPr>
          </a:p>
          <a:p>
            <a:pPr lvl="0"/>
            <a:endParaRPr lang="cs-CZ" sz="1200" b="1" dirty="0">
              <a:solidFill>
                <a:prstClr val="black"/>
              </a:solidFill>
            </a:endParaRPr>
          </a:p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Biosféra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</a:p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- živý </a:t>
            </a:r>
            <a:r>
              <a:rPr lang="cs-CZ" sz="2400" b="1" dirty="0">
                <a:solidFill>
                  <a:prstClr val="black"/>
                </a:solidFill>
              </a:rPr>
              <a:t>obal </a:t>
            </a:r>
            <a:r>
              <a:rPr lang="cs-CZ" sz="2400" b="1" dirty="0" smtClean="0">
                <a:solidFill>
                  <a:prstClr val="black"/>
                </a:solidFill>
              </a:rPr>
              <a:t>Země</a:t>
            </a:r>
          </a:p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- část Země</a:t>
            </a:r>
            <a:r>
              <a:rPr lang="cs-CZ" sz="2400" b="1" dirty="0">
                <a:solidFill>
                  <a:prstClr val="black"/>
                </a:solidFill>
              </a:rPr>
              <a:t>, kde se </a:t>
            </a:r>
            <a:r>
              <a:rPr lang="cs-CZ" sz="2400" b="1" dirty="0" smtClean="0">
                <a:solidFill>
                  <a:prstClr val="black"/>
                </a:solidFill>
              </a:rPr>
              <a:t>vyskytují </a:t>
            </a:r>
            <a:r>
              <a:rPr lang="cs-CZ" sz="2400" b="1" dirty="0">
                <a:solidFill>
                  <a:prstClr val="black"/>
                </a:solidFill>
              </a:rPr>
              <a:t>nějaké formy </a:t>
            </a:r>
            <a:r>
              <a:rPr lang="cs-CZ" sz="2400" b="1" dirty="0" smtClean="0">
                <a:solidFill>
                  <a:prstClr val="black"/>
                </a:solidFill>
              </a:rPr>
              <a:t>života</a:t>
            </a:r>
          </a:p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- část </a:t>
            </a:r>
            <a:r>
              <a:rPr lang="cs-CZ" sz="2400" b="1" dirty="0">
                <a:solidFill>
                  <a:prstClr val="black"/>
                </a:solidFill>
              </a:rPr>
              <a:t>atmosféry </a:t>
            </a:r>
            <a:r>
              <a:rPr lang="cs-CZ" sz="2400" b="1" dirty="0" smtClean="0">
                <a:solidFill>
                  <a:prstClr val="black"/>
                </a:solidFill>
              </a:rPr>
              <a:t>(do 18 </a:t>
            </a:r>
            <a:r>
              <a:rPr lang="cs-CZ" sz="2400" b="1" dirty="0">
                <a:solidFill>
                  <a:prstClr val="black"/>
                </a:solidFill>
              </a:rPr>
              <a:t>km v </a:t>
            </a:r>
            <a:r>
              <a:rPr lang="cs-CZ" sz="2400" b="1" dirty="0" smtClean="0">
                <a:solidFill>
                  <a:prstClr val="black"/>
                </a:solidFill>
              </a:rPr>
              <a:t>tropech, 10 </a:t>
            </a:r>
            <a:r>
              <a:rPr lang="cs-CZ" sz="2400" b="1" dirty="0">
                <a:solidFill>
                  <a:prstClr val="black"/>
                </a:solidFill>
              </a:rPr>
              <a:t>km v polárních oblastech</a:t>
            </a:r>
            <a:r>
              <a:rPr lang="cs-CZ" sz="2400" b="1" dirty="0" smtClean="0">
                <a:solidFill>
                  <a:prstClr val="black"/>
                </a:solidFill>
              </a:rPr>
              <a:t>) - celá hydrosféra </a:t>
            </a:r>
          </a:p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- povrch </a:t>
            </a:r>
            <a:r>
              <a:rPr lang="cs-CZ" sz="2400" b="1" dirty="0">
                <a:solidFill>
                  <a:prstClr val="black"/>
                </a:solidFill>
              </a:rPr>
              <a:t>litosféry (do desítek metrů pod povrchem </a:t>
            </a:r>
            <a:r>
              <a:rPr lang="cs-CZ" sz="2400" b="1" dirty="0" smtClean="0">
                <a:solidFill>
                  <a:prstClr val="black"/>
                </a:solidFill>
              </a:rPr>
              <a:t>půdy</a:t>
            </a:r>
            <a:endParaRPr lang="cs-CZ" sz="2400" b="1" dirty="0"/>
          </a:p>
          <a:p>
            <a:endParaRPr lang="cs-CZ" sz="2400" b="1" dirty="0"/>
          </a:p>
        </p:txBody>
      </p:sp>
      <p:pic>
        <p:nvPicPr>
          <p:cNvPr id="1026" name="Picture 2" descr="File:Atmosphere-Biosphere-Hydrosphere-Lithosphere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480320"/>
            <a:ext cx="4536504" cy="2535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531383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604867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5100" b="1" dirty="0"/>
              <a:t>Litosféra </a:t>
            </a:r>
            <a:endParaRPr lang="cs-CZ" sz="5100" b="1" dirty="0" smtClean="0"/>
          </a:p>
          <a:p>
            <a:pPr marL="0" indent="0">
              <a:buNone/>
            </a:pPr>
            <a:r>
              <a:rPr lang="cs-CZ" sz="3800" b="1" dirty="0" smtClean="0"/>
              <a:t>- pevný </a:t>
            </a:r>
            <a:r>
              <a:rPr lang="cs-CZ" sz="3800" b="1" dirty="0"/>
              <a:t>obal Země </a:t>
            </a:r>
            <a:r>
              <a:rPr lang="cs-CZ" sz="3800" b="1" dirty="0" smtClean="0"/>
              <a:t>	- zemská kůra </a:t>
            </a:r>
          </a:p>
          <a:p>
            <a:pPr marL="0" indent="0">
              <a:buNone/>
            </a:pPr>
            <a:r>
              <a:rPr lang="cs-CZ" sz="3800" b="1" dirty="0"/>
              <a:t>	</a:t>
            </a:r>
            <a:r>
              <a:rPr lang="cs-CZ" sz="3800" b="1" dirty="0" smtClean="0"/>
              <a:t>		- nejsvrchnější části </a:t>
            </a:r>
            <a:r>
              <a:rPr lang="cs-CZ" sz="3800" b="1" dirty="0"/>
              <a:t>zemského </a:t>
            </a:r>
            <a:r>
              <a:rPr lang="cs-CZ" sz="3800" b="1" dirty="0" smtClean="0"/>
              <a:t>pláště</a:t>
            </a:r>
          </a:p>
          <a:p>
            <a:pPr marL="0" lvl="1" indent="0">
              <a:buNone/>
            </a:pPr>
            <a:r>
              <a:rPr lang="cs-CZ" sz="3800" b="1" dirty="0" smtClean="0"/>
              <a:t>- tloušťka v </a:t>
            </a:r>
            <a:r>
              <a:rPr lang="cs-CZ" sz="3800" b="1" dirty="0"/>
              <a:t>rozpětí </a:t>
            </a:r>
            <a:r>
              <a:rPr lang="cs-CZ" sz="3800" b="1" dirty="0" smtClean="0"/>
              <a:t>70  - 100 km</a:t>
            </a:r>
          </a:p>
          <a:p>
            <a:pPr marL="0" lvl="1" indent="0">
              <a:buNone/>
            </a:pPr>
            <a:r>
              <a:rPr lang="cs-CZ" sz="3800" b="1" dirty="0" smtClean="0"/>
              <a:t>- extrémní </a:t>
            </a:r>
            <a:r>
              <a:rPr lang="cs-CZ" sz="3800" b="1" dirty="0"/>
              <a:t>hodnoty </a:t>
            </a:r>
            <a:r>
              <a:rPr lang="cs-CZ" sz="3800" b="1" dirty="0" smtClean="0"/>
              <a:t>2 km (oceánská kůra) </a:t>
            </a:r>
            <a:r>
              <a:rPr lang="cs-CZ" sz="3800" b="1" dirty="0"/>
              <a:t>a 150 </a:t>
            </a:r>
            <a:r>
              <a:rPr lang="cs-CZ" sz="3800" b="1" dirty="0" smtClean="0"/>
              <a:t>km (pod  horskými masívy)</a:t>
            </a:r>
          </a:p>
          <a:p>
            <a:endParaRPr lang="cs-CZ" sz="3800" b="1" dirty="0"/>
          </a:p>
          <a:p>
            <a:pPr marL="0" indent="0">
              <a:buNone/>
            </a:pPr>
            <a:endParaRPr lang="cs-CZ" sz="1600" b="1" dirty="0" smtClean="0"/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r>
              <a:rPr lang="cs-CZ" sz="5100" b="1" dirty="0" err="1" smtClean="0"/>
              <a:t>Pedosféra</a:t>
            </a:r>
            <a:r>
              <a:rPr lang="cs-CZ" sz="5100" b="1" dirty="0" smtClean="0"/>
              <a:t> </a:t>
            </a:r>
          </a:p>
          <a:p>
            <a:pPr marL="0" indent="0">
              <a:buNone/>
            </a:pPr>
            <a:r>
              <a:rPr lang="cs-CZ" sz="3800" b="1" dirty="0" smtClean="0"/>
              <a:t>(</a:t>
            </a:r>
            <a:r>
              <a:rPr lang="cs-CZ" sz="3800" b="1" dirty="0"/>
              <a:t>z řeckého slova </a:t>
            </a:r>
            <a:r>
              <a:rPr lang="cs-CZ" sz="3800" b="1" dirty="0" err="1"/>
              <a:t>pedon</a:t>
            </a:r>
            <a:r>
              <a:rPr lang="cs-CZ" sz="3800" b="1" dirty="0"/>
              <a:t> = půda) </a:t>
            </a:r>
            <a:endParaRPr lang="cs-CZ" sz="3800" b="1" dirty="0" smtClean="0"/>
          </a:p>
          <a:p>
            <a:pPr marL="0" indent="0">
              <a:buNone/>
            </a:pPr>
            <a:r>
              <a:rPr lang="cs-CZ" sz="3800" b="1" dirty="0" smtClean="0"/>
              <a:t>- půdní </a:t>
            </a:r>
            <a:r>
              <a:rPr lang="cs-CZ" sz="3800" b="1" dirty="0"/>
              <a:t>obal Země </a:t>
            </a:r>
            <a:r>
              <a:rPr lang="cs-CZ" sz="3800" b="1" dirty="0" smtClean="0"/>
              <a:t>na </a:t>
            </a:r>
            <a:r>
              <a:rPr lang="cs-CZ" sz="3800" b="1" dirty="0"/>
              <a:t>povrchu </a:t>
            </a:r>
            <a:r>
              <a:rPr lang="cs-CZ" sz="3800" b="1" dirty="0" smtClean="0"/>
              <a:t>litosféry</a:t>
            </a:r>
          </a:p>
          <a:p>
            <a:pPr marL="0" indent="0">
              <a:buNone/>
            </a:pPr>
            <a:r>
              <a:rPr lang="cs-CZ" sz="3800" b="1" dirty="0" smtClean="0"/>
              <a:t>- podmínky vzniku  - matečná hornina</a:t>
            </a:r>
          </a:p>
          <a:p>
            <a:pPr marL="0" indent="0">
              <a:buNone/>
            </a:pPr>
            <a:r>
              <a:rPr lang="cs-CZ" sz="3800" b="1" dirty="0"/>
              <a:t>	</a:t>
            </a:r>
            <a:r>
              <a:rPr lang="cs-CZ" sz="3800" b="1" dirty="0" smtClean="0"/>
              <a:t>	         - spolupůsobení </a:t>
            </a:r>
            <a:r>
              <a:rPr lang="cs-CZ" sz="3800" b="1" dirty="0"/>
              <a:t>živých </a:t>
            </a:r>
            <a:r>
              <a:rPr lang="cs-CZ" sz="3800" b="1" dirty="0" smtClean="0"/>
              <a:t>organismů</a:t>
            </a:r>
          </a:p>
          <a:p>
            <a:pPr marL="0" indent="0">
              <a:buNone/>
            </a:pPr>
            <a:r>
              <a:rPr lang="cs-CZ" sz="3800" b="1" dirty="0" smtClean="0"/>
              <a:t>		         - klima</a:t>
            </a:r>
          </a:p>
          <a:p>
            <a:pPr marL="0" indent="0">
              <a:buNone/>
            </a:pPr>
            <a:r>
              <a:rPr lang="cs-CZ" sz="3800" b="1" dirty="0"/>
              <a:t>	</a:t>
            </a:r>
            <a:r>
              <a:rPr lang="cs-CZ" sz="3800" b="1" dirty="0" smtClean="0"/>
              <a:t>	         - čas</a:t>
            </a:r>
            <a:endParaRPr lang="cs-CZ" sz="3800" b="1" dirty="0"/>
          </a:p>
          <a:p>
            <a:endParaRPr lang="cs-CZ" sz="3800" dirty="0"/>
          </a:p>
        </p:txBody>
      </p:sp>
      <p:pic>
        <p:nvPicPr>
          <p:cNvPr id="1026" name="Picture 2" descr="File:Runoff of soil &amp; fertilizer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8963" y="2420888"/>
            <a:ext cx="3430153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906279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Závěrem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052736"/>
            <a:ext cx="4388296" cy="5184576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1) Jaký tvar má zemské těleso?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2) Co dokazuje „kulatost“ Země? 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3) Z kterých částí se skládá zemské těleso?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4) Jaké rozeznáváme typy zemské kůry?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5) Jak se nazývá plynný obal Země?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6) Co je to hydrosféra?</a:t>
            </a:r>
          </a:p>
          <a:p>
            <a:pPr marL="0" indent="0">
              <a:buNone/>
            </a:pPr>
            <a:r>
              <a:rPr lang="cs-CZ" sz="2400" b="1" dirty="0" smtClean="0"/>
              <a:t>7) Jak se nazývá obal Země, ve kterém se vyskytuje život?</a:t>
            </a:r>
            <a:endParaRPr lang="cs-CZ" sz="24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316288" cy="5184576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na pólech zploštělá koule (rotační elipsoid), </a:t>
            </a:r>
            <a:r>
              <a:rPr lang="cs-CZ" sz="2400" b="1" dirty="0">
                <a:solidFill>
                  <a:srgbClr val="002060"/>
                </a:solidFill>
              </a:rPr>
              <a:t>geoid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/>
              <a:t>- loď na </a:t>
            </a:r>
            <a:r>
              <a:rPr lang="cs-CZ" sz="2400" b="1" dirty="0" smtClean="0"/>
              <a:t>horizontu</a:t>
            </a:r>
            <a:r>
              <a:rPr lang="cs-CZ" sz="2400" b="1" dirty="0"/>
              <a:t>, snímky Země z vesmíru, kruhový stín </a:t>
            </a:r>
            <a:r>
              <a:rPr lang="cs-CZ" sz="2400" b="1" dirty="0" smtClean="0"/>
              <a:t>při zatmění Měsíce 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zemská kůra, zemský plášť, zemské jádro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kontinentální, oceánský, přechodný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atmosféra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vodní obal Země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biosféra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9508903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Autofit/>
          </a:bodyPr>
          <a:lstStyle/>
          <a:p>
            <a:pPr marL="0" lvl="0" indent="0">
              <a:buNone/>
              <a:defRPr/>
            </a:pPr>
            <a:r>
              <a:rPr lang="cs-CZ" sz="2400" b="1" dirty="0">
                <a:solidFill>
                  <a:prstClr val="black"/>
                </a:solidFill>
                <a:cs typeface="Arial"/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1, </a:t>
            </a:r>
            <a:r>
              <a:rPr lang="cs-CZ" sz="1200" b="1" dirty="0"/>
              <a:t>[cit. </a:t>
            </a:r>
            <a:r>
              <a:rPr lang="cs-CZ" sz="1200" b="1" dirty="0" smtClean="0"/>
              <a:t>2012-12-23], </a:t>
            </a:r>
            <a:r>
              <a:rPr lang="cs-CZ" sz="1200" b="1" dirty="0"/>
              <a:t>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</a:t>
            </a:r>
            <a:r>
              <a:rPr lang="cs-CZ" sz="1200" b="1" dirty="0"/>
              <a:t>, </a:t>
            </a:r>
            <a:r>
              <a:rPr lang="cs-CZ" sz="1200" b="1" dirty="0" smtClean="0"/>
              <a:t>NASA/NOAA, </a:t>
            </a:r>
            <a:r>
              <a:rPr lang="en-US" sz="1200" b="1" dirty="0"/>
              <a:t>File:Africa from low orbiting satellite </a:t>
            </a:r>
            <a:r>
              <a:rPr lang="en-US" sz="1200" b="1" dirty="0" err="1"/>
              <a:t>Suomi</a:t>
            </a:r>
            <a:r>
              <a:rPr lang="en-US" sz="1200" b="1" dirty="0"/>
              <a:t> </a:t>
            </a:r>
            <a:r>
              <a:rPr lang="en-US" sz="1200" b="1" dirty="0" smtClean="0"/>
              <a:t>NPP.jpg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commons.wikimedia.org/wiki/File:Africa_from_low_orbiting_satellite_Suomi_NPP.jpg?uselang=cs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</a:t>
            </a:r>
            <a:r>
              <a:rPr lang="cs-CZ" sz="1200" b="1" dirty="0" smtClean="0"/>
              <a:t>, </a:t>
            </a:r>
            <a:r>
              <a:rPr lang="cs-CZ" sz="1200" b="1" dirty="0"/>
              <a:t>[cit. 2012-12-23],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NASA/JPL/, File:GRACE globe </a:t>
            </a:r>
            <a:r>
              <a:rPr lang="cs-CZ" sz="1200" b="1" dirty="0" smtClean="0"/>
              <a:t>animation.gif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commons.wikimedia.org/wiki/File:GRACE_globe_animation.gif?uselang=cs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3</a:t>
            </a:r>
            <a:r>
              <a:rPr lang="cs-CZ" sz="1200" b="1" dirty="0" smtClean="0"/>
              <a:t>, </a:t>
            </a:r>
            <a:r>
              <a:rPr lang="cs-CZ" sz="1200" b="1" dirty="0"/>
              <a:t>[cit. 2012-12-23], Licence 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W.Rebel</a:t>
            </a:r>
            <a:r>
              <a:rPr lang="cs-CZ" sz="1200" b="1" dirty="0"/>
              <a:t> , </a:t>
            </a:r>
            <a:r>
              <a:rPr lang="cs-CZ" sz="1200" b="1" dirty="0" smtClean="0"/>
              <a:t>File:Transfiguration.png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commons.wikimedia.org/wiki/File:Transfiguration.png?uselang=cs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4</a:t>
            </a:r>
            <a:r>
              <a:rPr lang="cs-CZ" sz="1200" b="1" dirty="0" smtClean="0"/>
              <a:t>, </a:t>
            </a:r>
            <a:r>
              <a:rPr lang="cs-CZ" sz="1200" b="1" dirty="0"/>
              <a:t>[cit. 2012-12-23],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NASA and </a:t>
            </a:r>
            <a:r>
              <a:rPr lang="cs-CZ" sz="1200" b="1" dirty="0" smtClean="0"/>
              <a:t>NOAA</a:t>
            </a:r>
            <a:r>
              <a:rPr lang="cs-CZ" sz="1200" b="1" dirty="0"/>
              <a:t>, File:Blue </a:t>
            </a:r>
            <a:r>
              <a:rPr lang="cs-CZ" sz="1200" b="1" dirty="0" err="1"/>
              <a:t>Marble</a:t>
            </a:r>
            <a:r>
              <a:rPr lang="cs-CZ" sz="1200" b="1" dirty="0"/>
              <a:t> </a:t>
            </a:r>
            <a:r>
              <a:rPr lang="cs-CZ" sz="1200" b="1" dirty="0" err="1"/>
              <a:t>Eastern</a:t>
            </a:r>
            <a:r>
              <a:rPr lang="cs-CZ" sz="1200" b="1" dirty="0"/>
              <a:t> </a:t>
            </a:r>
            <a:r>
              <a:rPr lang="cs-CZ" sz="1200" b="1" dirty="0" smtClean="0"/>
              <a:t>Hemisphere.jpg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commons.wikimedia.org/wiki/File:Blue_Marble_Eastern_Hemisphere.jpg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6</a:t>
            </a:r>
            <a:r>
              <a:rPr lang="cs-CZ" sz="1200" b="1" dirty="0" smtClean="0"/>
              <a:t>, </a:t>
            </a:r>
            <a:r>
              <a:rPr lang="cs-CZ" sz="1200" b="1" dirty="0"/>
              <a:t>[cit. 2012-12-23],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Dave </a:t>
            </a:r>
            <a:r>
              <a:rPr lang="cs-CZ" sz="1200" b="1" dirty="0" err="1" smtClean="0"/>
              <a:t>Pape</a:t>
            </a:r>
            <a:r>
              <a:rPr lang="cs-CZ" sz="1200" b="1" dirty="0"/>
              <a:t>, File:Lunar </a:t>
            </a:r>
            <a:r>
              <a:rPr lang="cs-CZ" sz="1200" b="1" dirty="0" err="1"/>
              <a:t>eclipse</a:t>
            </a:r>
            <a:r>
              <a:rPr lang="cs-CZ" sz="1200" b="1" dirty="0"/>
              <a:t> - 2008-02-21 233814 - Buffalo, </a:t>
            </a:r>
            <a:r>
              <a:rPr lang="cs-CZ" sz="1200" b="1" dirty="0" smtClean="0"/>
              <a:t>NY.jpg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http://commons.wikimedia.org/wiki/File:Lunar_eclipse_-_2008-02-21_233814_-_Buffalo,_</a:t>
            </a:r>
            <a:r>
              <a:rPr lang="cs-CZ" sz="1200" b="1" dirty="0" smtClean="0">
                <a:hlinkClick r:id="rId6"/>
              </a:rPr>
              <a:t>NY.jpg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7, [cit. 2012-12-23], Licence </a:t>
            </a:r>
            <a:r>
              <a:rPr lang="cs-CZ" sz="1200" b="1" dirty="0" smtClean="0"/>
              <a:t>Public </a:t>
            </a:r>
            <a:r>
              <a:rPr lang="cs-CZ" sz="1200" b="1" dirty="0" err="1"/>
              <a:t>domain</a:t>
            </a:r>
            <a:r>
              <a:rPr lang="cs-CZ" sz="1200" b="1" dirty="0"/>
              <a:t>, USGS, </a:t>
            </a:r>
            <a:r>
              <a:rPr lang="cs-CZ" sz="1200" b="1" dirty="0" smtClean="0"/>
              <a:t>File:Earth-cutaway-schematic-numbered.svg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commons.wikimedia.org/wiki/File:Earth-cutaway-schematic-numbered.svg?uselang=cs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8</a:t>
            </a:r>
            <a:r>
              <a:rPr lang="cs-CZ" sz="1200" b="1" dirty="0" smtClean="0"/>
              <a:t>, </a:t>
            </a:r>
            <a:r>
              <a:rPr lang="cs-CZ" sz="1200" b="1" dirty="0"/>
              <a:t>[cit. 2012-12-23],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Dake</a:t>
            </a:r>
            <a:r>
              <a:rPr lang="cs-CZ" sz="1200" b="1" dirty="0"/>
              <a:t>, File:Slice </a:t>
            </a:r>
            <a:r>
              <a:rPr lang="cs-CZ" sz="1200" b="1" dirty="0" err="1" smtClean="0"/>
              <a:t>earth.svg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commons.wikimedia.org/wiki/File:Slice_earth.svg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9</a:t>
            </a:r>
            <a:r>
              <a:rPr lang="cs-CZ" sz="1200" b="1" dirty="0" smtClean="0"/>
              <a:t>, </a:t>
            </a:r>
            <a:r>
              <a:rPr lang="cs-CZ" sz="1200" b="1" dirty="0"/>
              <a:t>[cit. 2012-12-23],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Doc </a:t>
            </a:r>
            <a:r>
              <a:rPr lang="cs-CZ" sz="1200" b="1" dirty="0" err="1" smtClean="0"/>
              <a:t>Carbur</a:t>
            </a:r>
            <a:r>
              <a:rPr lang="cs-CZ" sz="1200" b="1" dirty="0"/>
              <a:t>, File:Dimensionsglobe.jpg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commons.wikimedia.org/wiki/File:Dimensionsglobe.jpg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10</a:t>
            </a:r>
            <a:r>
              <a:rPr lang="cs-CZ" sz="1200" b="1" dirty="0" smtClean="0"/>
              <a:t>, </a:t>
            </a:r>
            <a:r>
              <a:rPr lang="cs-CZ" sz="1200" b="1" dirty="0"/>
              <a:t>[cit. 2012-12-23],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SoylentGreen</a:t>
            </a:r>
            <a:r>
              <a:rPr lang="cs-CZ" sz="1200" b="1" dirty="0"/>
              <a:t> , File:Blender3D </a:t>
            </a:r>
            <a:r>
              <a:rPr lang="cs-CZ" sz="1200" b="1" dirty="0" smtClean="0"/>
              <a:t>EarthQuarterCut.jpg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commons.wikimedia.org/wiki/File:Blender3D_EarthQuarterCut.jpg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11</a:t>
            </a:r>
            <a:r>
              <a:rPr lang="cs-CZ" sz="1200" b="1" dirty="0" smtClean="0"/>
              <a:t>, </a:t>
            </a:r>
            <a:r>
              <a:rPr lang="cs-CZ" sz="1200" b="1" dirty="0"/>
              <a:t>[cit. 2012-12-23],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File:Atmosphere </a:t>
            </a:r>
            <a:r>
              <a:rPr lang="cs-CZ" sz="1200" b="1" dirty="0" err="1"/>
              <a:t>layers-cs.svg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commons.wikimedia.org/wiki/File:Atmosphere_layers-cs.svg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12, [cit. 2012-12-23], Licence  </a:t>
            </a:r>
            <a:r>
              <a:rPr lang="cs-CZ" sz="1200" b="1" dirty="0" smtClean="0"/>
              <a:t>Public </a:t>
            </a:r>
            <a:r>
              <a:rPr lang="cs-CZ" sz="1200" b="1" dirty="0" err="1"/>
              <a:t>domain</a:t>
            </a:r>
            <a:r>
              <a:rPr lang="cs-CZ" sz="1200" b="1" dirty="0"/>
              <a:t>, File:Antarcitc ozone </a:t>
            </a:r>
            <a:r>
              <a:rPr lang="cs-CZ" sz="1200" b="1" dirty="0" err="1"/>
              <a:t>layer</a:t>
            </a:r>
            <a:r>
              <a:rPr lang="cs-CZ" sz="1200" b="1" dirty="0"/>
              <a:t> 2006 09 24.jpg</a:t>
            </a:r>
          </a:p>
          <a:p>
            <a:pPr marL="0" indent="0">
              <a:buNone/>
            </a:pPr>
            <a:r>
              <a:rPr lang="cs-CZ" sz="1200" b="1" dirty="0">
                <a:hlinkClick r:id="rId12"/>
              </a:rPr>
              <a:t>http://</a:t>
            </a:r>
            <a:r>
              <a:rPr lang="cs-CZ" sz="1200" b="1" dirty="0" smtClean="0">
                <a:hlinkClick r:id="rId12"/>
              </a:rPr>
              <a:t>commons.wikimedia.org/wiki/File:Antarcitc_ozone_layer_2006_09_24.jpg?uselang=cs</a:t>
            </a: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89838881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Autofit/>
          </a:bodyPr>
          <a:lstStyle/>
          <a:p>
            <a:pPr marL="0" lvl="0" indent="0">
              <a:buNone/>
              <a:defRPr/>
            </a:pPr>
            <a:r>
              <a:rPr lang="cs-CZ" sz="2400" b="1" dirty="0">
                <a:solidFill>
                  <a:prstClr val="black"/>
                </a:solidFill>
                <a:cs typeface="Arial"/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13</a:t>
            </a:r>
            <a:r>
              <a:rPr lang="cs-CZ" sz="1200" b="1" dirty="0" smtClean="0"/>
              <a:t>, </a:t>
            </a:r>
            <a:r>
              <a:rPr lang="cs-CZ" sz="1200" b="1" dirty="0"/>
              <a:t>[cit. 2012-12-23],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CK-12 </a:t>
            </a:r>
            <a:r>
              <a:rPr lang="cs-CZ" sz="1200" b="1" dirty="0" err="1" smtClean="0"/>
              <a:t>Foundation</a:t>
            </a:r>
            <a:r>
              <a:rPr lang="cs-CZ" sz="1200" b="1" dirty="0"/>
              <a:t>, File:Atmosphere-Biosphere-Hydrosphere-Lithosphere.png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commons.wikimedia.org/wiki/File:Atmosphere-Biosphere-Hydrosphere-Lithosphere.png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14</a:t>
            </a:r>
            <a:r>
              <a:rPr lang="cs-CZ" sz="1200" b="1" dirty="0"/>
              <a:t>, [cit. </a:t>
            </a:r>
            <a:r>
              <a:rPr lang="cs-CZ" sz="1200" b="1"/>
              <a:t>2012-12-23], Licence </a:t>
            </a:r>
            <a:r>
              <a:rPr lang="cs-CZ" sz="1200" b="1" dirty="0"/>
              <a:t>Public </a:t>
            </a:r>
            <a:r>
              <a:rPr lang="cs-CZ" sz="1200" b="1" dirty="0" err="1" smtClean="0"/>
              <a:t>domain</a:t>
            </a:r>
            <a:r>
              <a:rPr lang="cs-CZ" sz="1200" b="1" dirty="0"/>
              <a:t>, </a:t>
            </a:r>
            <a:r>
              <a:rPr lang="cs-CZ" sz="1200" b="1" dirty="0" err="1"/>
              <a:t>Lynn</a:t>
            </a:r>
            <a:r>
              <a:rPr lang="cs-CZ" sz="1200" b="1" dirty="0"/>
              <a:t> </a:t>
            </a:r>
            <a:r>
              <a:rPr lang="cs-CZ" sz="1200" b="1" dirty="0" err="1" smtClean="0"/>
              <a:t>Betts</a:t>
            </a:r>
            <a:r>
              <a:rPr lang="cs-CZ" sz="1200" b="1" dirty="0"/>
              <a:t>, File:Runoff </a:t>
            </a:r>
            <a:r>
              <a:rPr lang="cs-CZ" sz="1200" b="1" dirty="0" err="1"/>
              <a:t>of</a:t>
            </a:r>
            <a:r>
              <a:rPr lang="cs-CZ" sz="1200" b="1" dirty="0"/>
              <a:t> </a:t>
            </a:r>
            <a:r>
              <a:rPr lang="cs-CZ" sz="1200" b="1" dirty="0" err="1"/>
              <a:t>soil</a:t>
            </a:r>
            <a:r>
              <a:rPr lang="cs-CZ" sz="1200" b="1" dirty="0"/>
              <a:t> &amp; </a:t>
            </a:r>
            <a:r>
              <a:rPr lang="cs-CZ" sz="1200" b="1" dirty="0" smtClean="0"/>
              <a:t>fertilizer.jpg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http://commons.wikimedia.org/wiki/File:Runoff_of_soil_%</a:t>
            </a:r>
            <a:r>
              <a:rPr lang="cs-CZ" sz="1200" b="1" dirty="0" smtClean="0">
                <a:hlinkClick r:id="rId3"/>
              </a:rPr>
              <a:t>26_fertilizer.jpg</a:t>
            </a: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r>
              <a:rPr lang="cs-CZ" sz="1200" b="1" dirty="0"/>
              <a:t>Obrázek č. 5</a:t>
            </a:r>
            <a:r>
              <a:rPr lang="cs-CZ" sz="1200" b="1" dirty="0" smtClean="0"/>
              <a:t>, autor Josef </a:t>
            </a:r>
            <a:r>
              <a:rPr lang="cs-CZ" sz="1200" b="1" dirty="0" err="1" smtClean="0"/>
              <a:t>Himl</a:t>
            </a:r>
            <a:r>
              <a:rPr lang="cs-CZ" sz="1200" b="1" dirty="0" smtClean="0"/>
              <a:t>, ZŠ a MŠ Sepekov </a:t>
            </a:r>
          </a:p>
          <a:p>
            <a:pPr marL="0" indent="0">
              <a:buNone/>
            </a:pP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83337500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7480489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943</TotalTime>
  <Words>909</Words>
  <Application>Microsoft Office PowerPoint</Application>
  <PresentationFormat>Předvádění na obrazovce (4:3)</PresentationFormat>
  <Paragraphs>304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1_Motiv systému Office</vt:lpstr>
      <vt:lpstr>Prezentace aplikace PowerPoint</vt:lpstr>
      <vt:lpstr>Prezentace aplikace PowerPoint</vt:lpstr>
      <vt:lpstr>Přírodopis 9. třída MINERALOGIE </vt:lpstr>
      <vt:lpstr>Tvar zemského tělesa </vt:lpstr>
      <vt:lpstr>Tvar zemského tělesa </vt:lpstr>
      <vt:lpstr>Tvar zemského tělesa </vt:lpstr>
      <vt:lpstr>Tvar zemského tělesa - shrnutí</vt:lpstr>
      <vt:lpstr>Důkazy o „kulatosti“ Země</vt:lpstr>
      <vt:lpstr>Stavba zemského tělesa</vt:lpstr>
      <vt:lpstr>Stavba zemského tělesa</vt:lpstr>
      <vt:lpstr>Stavba zemského tělesa</vt:lpstr>
      <vt:lpstr>Stavba zemského tělesa</vt:lpstr>
      <vt:lpstr>Stavba zemského tělesa</vt:lpstr>
      <vt:lpstr>Atmosféra Země (plynný obal Země)</vt:lpstr>
      <vt:lpstr>Atmosféra Země (plynný obal Země)</vt:lpstr>
      <vt:lpstr>Hydrosféra</vt:lpstr>
      <vt:lpstr>Prezentace aplikace PowerPoint</vt:lpstr>
      <vt:lpstr>Závěrem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Přírodopis 9. třída MINERALOGIE </dc:title>
  <dc:creator>Pepa</dc:creator>
  <cp:lastModifiedBy>Pepa</cp:lastModifiedBy>
  <cp:revision>61</cp:revision>
  <dcterms:created xsi:type="dcterms:W3CDTF">2013-11-23T16:28:12Z</dcterms:created>
  <dcterms:modified xsi:type="dcterms:W3CDTF">2015-04-02T11:35:22Z</dcterms:modified>
</cp:coreProperties>
</file>