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3" r:id="rId3"/>
    <p:sldId id="257" r:id="rId4"/>
    <p:sldId id="258" r:id="rId5"/>
    <p:sldId id="259" r:id="rId6"/>
    <p:sldId id="262" r:id="rId7"/>
    <p:sldId id="261" r:id="rId8"/>
    <p:sldId id="263" r:id="rId9"/>
    <p:sldId id="266" r:id="rId10"/>
    <p:sldId id="265" r:id="rId11"/>
    <p:sldId id="264" r:id="rId12"/>
    <p:sldId id="271" r:id="rId13"/>
    <p:sldId id="268" r:id="rId14"/>
    <p:sldId id="267" r:id="rId15"/>
    <p:sldId id="260" r:id="rId16"/>
    <p:sldId id="270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54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7910239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0686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724631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4991359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8687074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6723769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507098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158503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928510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310391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997565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588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igmatite_2005.jpg" TargetMode="External"/><Relationship Id="rId2" Type="http://schemas.openxmlformats.org/officeDocument/2006/relationships/hyperlink" Target="http://commons.wikimedia.org/wiki/File:Rockcyc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arco._quatre_des_sept_dormants..jpg?uselang=cs" TargetMode="External"/><Relationship Id="rId5" Type="http://schemas.openxmlformats.org/officeDocument/2006/relationships/hyperlink" Target="http://commons.wikimedia.org/wiki/File:Carrara_ponti_di_Vara04_2007-03-30.jpg" TargetMode="External"/><Relationship Id="rId4" Type="http://schemas.openxmlformats.org/officeDocument/2006/relationships/hyperlink" Target="http://commons.wikimedia.org/wiki/File:Migma_ss_2006.jp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6254170"/>
              </p:ext>
            </p:extLst>
          </p:nvPr>
        </p:nvGraphicFramePr>
        <p:xfrm>
          <a:off x="1716694" y="1600200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VY_32_INOVACE_193_Geologie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Prosinec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550999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2164537"/>
              </p:ext>
            </p:extLst>
          </p:nvPr>
        </p:nvGraphicFramePr>
        <p:xfrm>
          <a:off x="1647190" y="2043779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Stavba Země - přeměněné horniny (vznik, výskyt a význam</a:t>
                      </a: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). 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znalosti o vzniku, složení, výskytu a významu přeměněných hornin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9.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7825" y="548680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302671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9.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MINERALOGIE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dirty="0" smtClean="0"/>
              <a:t>HORNINY</a:t>
            </a:r>
          </a:p>
          <a:p>
            <a:pPr marL="0" indent="0" algn="ctr">
              <a:buNone/>
            </a:pPr>
            <a:r>
              <a:rPr lang="cs-CZ" sz="6000" b="1" dirty="0" smtClean="0"/>
              <a:t>METAMORFOVANÉ</a:t>
            </a:r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000" b="1" dirty="0" smtClean="0"/>
              <a:t>Základní škola a Mateřská škola Sepekov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95596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Metamorfované (přeměněné) horniny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vznik - </a:t>
            </a:r>
            <a:r>
              <a:rPr lang="cs-CZ" sz="2400" b="1" dirty="0"/>
              <a:t>ze všech druhů hornin </a:t>
            </a:r>
            <a:r>
              <a:rPr lang="cs-CZ" sz="2400" b="1" dirty="0" smtClean="0"/>
              <a:t>působením vysokých </a:t>
            </a:r>
            <a:r>
              <a:rPr lang="cs-CZ" sz="2400" b="1" dirty="0"/>
              <a:t>teplot, tlaků a chemizmu </a:t>
            </a:r>
            <a:r>
              <a:rPr lang="cs-CZ" sz="2400" b="1" dirty="0" smtClean="0"/>
              <a:t>prostředí</a:t>
            </a:r>
          </a:p>
          <a:p>
            <a:pPr marL="0" indent="0">
              <a:buNone/>
            </a:pPr>
            <a:r>
              <a:rPr lang="cs-CZ" sz="2400" b="1" dirty="0" smtClean="0"/>
              <a:t>- výsledný stupeň přeměny závisí na délce působení a velikosti těchto činitelů</a:t>
            </a:r>
            <a:endParaRPr lang="cs-CZ" sz="2400" b="1" dirty="0"/>
          </a:p>
        </p:txBody>
      </p:sp>
      <p:pic>
        <p:nvPicPr>
          <p:cNvPr id="1026" name="Picture 2" descr="File:Rockcyc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564904"/>
            <a:ext cx="451058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44208" y="277741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- zvětráván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20072" y="2428360"/>
            <a:ext cx="327879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srgbClr val="C00000"/>
                </a:solidFill>
              </a:rPr>
              <a:t>- </a:t>
            </a:r>
            <a:r>
              <a:rPr lang="cs-CZ" b="1" dirty="0" smtClean="0">
                <a:solidFill>
                  <a:srgbClr val="C00000"/>
                </a:solidFill>
              </a:rPr>
              <a:t>usazován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0272" y="3933056"/>
            <a:ext cx="39434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- vyvřelé horniny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59471" y="5085184"/>
            <a:ext cx="34172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srgbClr val="C00000"/>
                </a:solidFill>
              </a:rPr>
              <a:t>- </a:t>
            </a:r>
            <a:r>
              <a:rPr lang="cs-CZ" b="1" dirty="0" smtClean="0">
                <a:solidFill>
                  <a:srgbClr val="C00000"/>
                </a:solidFill>
              </a:rPr>
              <a:t>tuhnutí magmatu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56176" y="5877272"/>
            <a:ext cx="37052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srgbClr val="C00000"/>
                </a:solidFill>
              </a:rPr>
              <a:t>- </a:t>
            </a:r>
            <a:r>
              <a:rPr lang="cs-CZ" b="1" dirty="0" smtClean="0">
                <a:solidFill>
                  <a:srgbClr val="C00000"/>
                </a:solidFill>
              </a:rPr>
              <a:t>magma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91380" y="2797692"/>
            <a:ext cx="209316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usazené horniny -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19672" y="4117722"/>
            <a:ext cx="19648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přeměna -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3568" y="5171377"/>
            <a:ext cx="313621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přeměněné horniny -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45376" y="6075472"/>
            <a:ext cx="12783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tavení -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13252" y="6443838"/>
            <a:ext cx="469505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Obrázek č. 1                                                               HORNINOVÝ CYKLUS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404167247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Způsoby </a:t>
            </a:r>
            <a:r>
              <a:rPr lang="cs-CZ" b="1" dirty="0"/>
              <a:t>přeměny hornin </a:t>
            </a:r>
            <a:endParaRPr lang="cs-CZ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tlaková (</a:t>
            </a:r>
            <a:r>
              <a:rPr lang="cs-CZ" sz="2400" b="1" dirty="0">
                <a:solidFill>
                  <a:srgbClr val="002060"/>
                </a:solidFill>
              </a:rPr>
              <a:t>dynamická) </a:t>
            </a:r>
            <a:r>
              <a:rPr lang="cs-CZ" sz="2400" b="1" dirty="0"/>
              <a:t>- </a:t>
            </a:r>
            <a:r>
              <a:rPr lang="cs-CZ" sz="2400" b="1" dirty="0" smtClean="0"/>
              <a:t>v </a:t>
            </a:r>
            <a:r>
              <a:rPr lang="cs-CZ" sz="2400" b="1" dirty="0"/>
              <a:t>oblastech zlomů zemské </a:t>
            </a:r>
            <a:r>
              <a:rPr lang="cs-CZ" sz="2400" b="1" dirty="0" smtClean="0"/>
              <a:t>kůry, kdy 	dochází </a:t>
            </a:r>
            <a:r>
              <a:rPr lang="cs-CZ" sz="2400" b="1" dirty="0"/>
              <a:t>vlivem tlaku a posunů zemské kůry k rozdrcení </a:t>
            </a:r>
            <a:r>
              <a:rPr lang="cs-CZ" sz="2400" b="1" dirty="0" smtClean="0"/>
              <a:t>	hornin </a:t>
            </a:r>
            <a:r>
              <a:rPr lang="cs-CZ" sz="2400" b="1" dirty="0"/>
              <a:t>na malé </a:t>
            </a:r>
            <a:r>
              <a:rPr lang="cs-CZ" sz="2400" b="1" dirty="0" smtClean="0"/>
              <a:t>úlomky, pak </a:t>
            </a:r>
            <a:r>
              <a:rPr lang="cs-CZ" sz="2400" b="1" dirty="0"/>
              <a:t>dojde k jejich opětovnému </a:t>
            </a:r>
            <a:r>
              <a:rPr lang="cs-CZ" sz="2400" b="1" dirty="0" smtClean="0"/>
              <a:t>	zpevnění (zlom San Andreas)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dotyková (</a:t>
            </a:r>
            <a:r>
              <a:rPr lang="cs-CZ" sz="2400" b="1" dirty="0">
                <a:solidFill>
                  <a:srgbClr val="002060"/>
                </a:solidFill>
              </a:rPr>
              <a:t>kontaktní) </a:t>
            </a:r>
            <a:r>
              <a:rPr lang="cs-CZ" sz="2400" b="1" dirty="0"/>
              <a:t>- </a:t>
            </a:r>
            <a:r>
              <a:rPr lang="cs-CZ" sz="2400" b="1" dirty="0" smtClean="0"/>
              <a:t>působením </a:t>
            </a:r>
            <a:r>
              <a:rPr lang="cs-CZ" sz="2400" b="1" dirty="0"/>
              <a:t>žhavého magmatu na starší </a:t>
            </a:r>
            <a:r>
              <a:rPr lang="cs-CZ" sz="2400" b="1" dirty="0" smtClean="0"/>
              <a:t>	horniny,  vliv mají také </a:t>
            </a:r>
            <a:r>
              <a:rPr lang="cs-CZ" sz="2400" b="1" dirty="0"/>
              <a:t>plyny a páry, které se z magmatu </a:t>
            </a:r>
            <a:r>
              <a:rPr lang="cs-CZ" sz="2400" b="1" dirty="0" smtClean="0"/>
              <a:t>	uvolňují </a:t>
            </a:r>
            <a:r>
              <a:rPr lang="cs-CZ" sz="2400" b="1" dirty="0"/>
              <a:t>a obohacují okolní horniny o nové </a:t>
            </a:r>
            <a:r>
              <a:rPr lang="cs-CZ" sz="2400" b="1" dirty="0" smtClean="0"/>
              <a:t>prvky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</a:t>
            </a:r>
            <a:r>
              <a:rPr lang="cs-CZ" sz="2400" b="1" dirty="0">
                <a:solidFill>
                  <a:srgbClr val="002060"/>
                </a:solidFill>
              </a:rPr>
              <a:t>šoková </a:t>
            </a:r>
            <a:r>
              <a:rPr lang="cs-CZ" sz="2400" b="1" dirty="0"/>
              <a:t>-  náhlým zvýšením teplot a </a:t>
            </a:r>
            <a:r>
              <a:rPr lang="cs-CZ" sz="2400" b="1" dirty="0" smtClean="0"/>
              <a:t>tlaků (např</a:t>
            </a:r>
            <a:r>
              <a:rPr lang="cs-CZ" sz="2400" b="1" dirty="0"/>
              <a:t>. úder blesku, </a:t>
            </a:r>
            <a:r>
              <a:rPr lang="cs-CZ" sz="2400" b="1" dirty="0" smtClean="0"/>
              <a:t>	hoření </a:t>
            </a:r>
            <a:r>
              <a:rPr lang="cs-CZ" sz="2400" b="1" dirty="0"/>
              <a:t>uhelných </a:t>
            </a:r>
            <a:r>
              <a:rPr lang="cs-CZ" sz="2400" b="1" dirty="0" smtClean="0"/>
              <a:t>slojí, dopad </a:t>
            </a:r>
            <a:r>
              <a:rPr lang="cs-CZ" sz="2400" b="1" dirty="0"/>
              <a:t>velkého </a:t>
            </a:r>
            <a:r>
              <a:rPr lang="cs-CZ" sz="2400" b="1" dirty="0" smtClean="0"/>
              <a:t>meteoritu)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oblastní (regionální) </a:t>
            </a:r>
            <a:r>
              <a:rPr lang="cs-CZ" sz="2400" b="1" dirty="0"/>
              <a:t>- postihuje horniny na rozsáhlých </a:t>
            </a:r>
            <a:r>
              <a:rPr lang="cs-CZ" sz="2400" b="1" dirty="0" smtClean="0"/>
              <a:t>	územích </a:t>
            </a:r>
            <a:r>
              <a:rPr lang="cs-CZ" sz="2400" b="1" dirty="0"/>
              <a:t>(stovky až tisíce km²</a:t>
            </a:r>
            <a:r>
              <a:rPr lang="cs-CZ" sz="2400" b="1" dirty="0" smtClean="0"/>
              <a:t>)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9073354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Horniny vzniklé oblastní </a:t>
            </a:r>
            <a:r>
              <a:rPr lang="cs-CZ" sz="3200" b="1" dirty="0"/>
              <a:t>(regionální) </a:t>
            </a:r>
            <a:r>
              <a:rPr lang="cs-CZ" sz="3200" b="1" dirty="0" smtClean="0"/>
              <a:t>přeměnou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vlivem </a:t>
            </a:r>
            <a:r>
              <a:rPr lang="cs-CZ" sz="2400" b="1" dirty="0"/>
              <a:t>teploty, všesměrného </a:t>
            </a:r>
            <a:r>
              <a:rPr lang="cs-CZ" sz="2400" b="1" dirty="0" smtClean="0"/>
              <a:t>tlaku </a:t>
            </a:r>
            <a:r>
              <a:rPr lang="cs-CZ" sz="2400" b="1" dirty="0"/>
              <a:t>způsobeného tíhou nadložních hornin nebo jednosměrným horotvorným tlakem vznikají </a:t>
            </a:r>
            <a:r>
              <a:rPr lang="cs-CZ" sz="2400" b="1" dirty="0" smtClean="0"/>
              <a:t>horniny </a:t>
            </a:r>
            <a:r>
              <a:rPr lang="cs-CZ" sz="2400" b="1" dirty="0"/>
              <a:t>nazývané krystalické </a:t>
            </a:r>
            <a:r>
              <a:rPr lang="cs-CZ" sz="2400" b="1" dirty="0" smtClean="0"/>
              <a:t>břidlice</a:t>
            </a:r>
          </a:p>
          <a:p>
            <a:pPr marL="0" indent="0">
              <a:buNone/>
            </a:pPr>
            <a:r>
              <a:rPr lang="cs-CZ" sz="2400" b="1" dirty="0" smtClean="0"/>
              <a:t> - nerosty </a:t>
            </a:r>
            <a:r>
              <a:rPr lang="cs-CZ" sz="2400" b="1" dirty="0"/>
              <a:t>původních hornin překrystalovaly a uspořádaly se ve směru působícího </a:t>
            </a:r>
            <a:r>
              <a:rPr lang="cs-CZ" sz="2400" b="1" dirty="0" smtClean="0"/>
              <a:t>tlaku</a:t>
            </a:r>
          </a:p>
          <a:p>
            <a:pPr marL="0" indent="0">
              <a:buNone/>
            </a:pPr>
            <a:r>
              <a:rPr lang="cs-CZ" sz="2400" b="1" dirty="0" smtClean="0"/>
              <a:t>- znaky - břidličnatost </a:t>
            </a:r>
            <a:r>
              <a:rPr lang="cs-CZ" sz="2400" b="1" dirty="0"/>
              <a:t>a foliace.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717032"/>
            <a:ext cx="5328591" cy="2853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5696" y="6237312"/>
            <a:ext cx="30243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2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77735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Horniny vzniklé oblastní (regionální</a:t>
            </a:r>
            <a:r>
              <a:rPr lang="cs-CZ" sz="3200" b="1" dirty="0" smtClean="0"/>
              <a:t>) přeměnou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a) krystalické </a:t>
            </a:r>
            <a:r>
              <a:rPr lang="cs-CZ" sz="2400" b="1" dirty="0"/>
              <a:t>břidlice vzniklé přeměnou usazených hornin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fylit </a:t>
            </a:r>
            <a:r>
              <a:rPr lang="cs-CZ" sz="2400" b="1" dirty="0"/>
              <a:t>– nízký stupeň </a:t>
            </a:r>
            <a:r>
              <a:rPr lang="cs-CZ" sz="2400" b="1" dirty="0" smtClean="0"/>
              <a:t>přeměny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svor </a:t>
            </a:r>
            <a:r>
              <a:rPr lang="cs-CZ" sz="2400" b="1" dirty="0"/>
              <a:t>– střední stupeň </a:t>
            </a:r>
            <a:r>
              <a:rPr lang="cs-CZ" sz="2400" b="1" dirty="0" smtClean="0"/>
              <a:t>přeměny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pararula </a:t>
            </a:r>
            <a:r>
              <a:rPr lang="cs-CZ" sz="2400" b="1" dirty="0"/>
              <a:t>– vysoký stupeň </a:t>
            </a:r>
            <a:r>
              <a:rPr lang="cs-CZ" sz="2400" b="1" dirty="0" smtClean="0"/>
              <a:t>přeměny</a:t>
            </a: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b) krystalické </a:t>
            </a:r>
            <a:r>
              <a:rPr lang="cs-CZ" sz="2400" b="1" dirty="0"/>
              <a:t>břidlice vzniklé přeměnou vyvřelých hornin (žula, syenit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</a:rPr>
              <a:t>-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>
                <a:solidFill>
                  <a:srgbClr val="002060"/>
                </a:solidFill>
              </a:rPr>
              <a:t>ortorula</a:t>
            </a:r>
            <a:r>
              <a:rPr lang="cs-CZ" sz="2400" b="1" dirty="0">
                <a:solidFill>
                  <a:srgbClr val="002060"/>
                </a:solidFill>
              </a:rPr>
              <a:t> </a:t>
            </a:r>
            <a:r>
              <a:rPr lang="cs-CZ" sz="2400" b="1" dirty="0"/>
              <a:t>– vysoký stupeň přeměny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</a:t>
            </a:r>
            <a:r>
              <a:rPr lang="cs-CZ" sz="2400" b="1" dirty="0" err="1" smtClean="0">
                <a:solidFill>
                  <a:srgbClr val="002060"/>
                </a:solidFill>
              </a:rPr>
              <a:t>migmatit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/>
              <a:t>– výrazně páskovaná hornina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mramor </a:t>
            </a:r>
            <a:r>
              <a:rPr lang="cs-CZ" sz="2400" b="1" dirty="0"/>
              <a:t>(krystalický vápenec) </a:t>
            </a:r>
            <a:r>
              <a:rPr lang="cs-CZ" sz="2400" b="1" dirty="0" smtClean="0"/>
              <a:t>- </a:t>
            </a:r>
            <a:r>
              <a:rPr lang="cs-CZ" sz="2400" b="1" dirty="0"/>
              <a:t>z </a:t>
            </a:r>
            <a:r>
              <a:rPr lang="cs-CZ" sz="2400" b="1" dirty="0" smtClean="0"/>
              <a:t>vápenců 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grafitová </a:t>
            </a:r>
            <a:r>
              <a:rPr lang="cs-CZ" sz="2400" b="1" dirty="0">
                <a:solidFill>
                  <a:srgbClr val="002060"/>
                </a:solidFill>
              </a:rPr>
              <a:t>ložiska </a:t>
            </a:r>
            <a:r>
              <a:rPr lang="cs-CZ" sz="2400" b="1" dirty="0"/>
              <a:t>– přeměnou uhelných slojí</a:t>
            </a:r>
          </a:p>
          <a:p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652119" y="1628800"/>
            <a:ext cx="3151831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81128"/>
            <a:ext cx="2431752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52119" y="3573016"/>
            <a:ext cx="315183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3                                                     Fylit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8302" y="6392361"/>
            <a:ext cx="24317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                         Mramor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78596004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Fylit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- vznik </a:t>
            </a:r>
            <a:r>
              <a:rPr lang="cs-CZ" sz="2400" b="1" dirty="0"/>
              <a:t>částečnou přeměnou jílových usazených </a:t>
            </a:r>
            <a:r>
              <a:rPr lang="cs-CZ" sz="2400" b="1" dirty="0" smtClean="0"/>
              <a:t>hornin</a:t>
            </a:r>
          </a:p>
          <a:p>
            <a:pPr marL="0" indent="0">
              <a:buNone/>
            </a:pPr>
            <a:r>
              <a:rPr lang="cs-CZ" sz="2400" b="1" dirty="0" smtClean="0"/>
              <a:t>- břidličnatá struktura, velmi </a:t>
            </a:r>
            <a:r>
              <a:rPr lang="cs-CZ" sz="2400" b="1" dirty="0"/>
              <a:t>dobře </a:t>
            </a:r>
            <a:r>
              <a:rPr lang="cs-CZ" sz="2400" b="1" dirty="0" smtClean="0"/>
              <a:t>se štípe </a:t>
            </a:r>
          </a:p>
          <a:p>
            <a:pPr marL="0" indent="0">
              <a:buNone/>
            </a:pPr>
            <a:r>
              <a:rPr lang="cs-CZ" sz="2400" b="1" dirty="0" smtClean="0"/>
              <a:t>- používá </a:t>
            </a:r>
            <a:r>
              <a:rPr lang="cs-CZ" sz="2400" b="1" dirty="0"/>
              <a:t>se jako střešní </a:t>
            </a:r>
            <a:r>
              <a:rPr lang="cs-CZ" sz="2400" b="1" dirty="0" smtClean="0"/>
              <a:t>krytina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složení -  </a:t>
            </a:r>
            <a:r>
              <a:rPr lang="cs-CZ" sz="2400" b="1" dirty="0" err="1" smtClean="0"/>
              <a:t>sericit</a:t>
            </a:r>
            <a:r>
              <a:rPr lang="cs-CZ" sz="2400" b="1" dirty="0"/>
              <a:t> (hedvábný </a:t>
            </a:r>
            <a:r>
              <a:rPr lang="cs-CZ" sz="2400" b="1" dirty="0" smtClean="0"/>
              <a:t>lesk), chlorit </a:t>
            </a:r>
            <a:r>
              <a:rPr lang="cs-CZ" sz="2400" b="1" dirty="0"/>
              <a:t>(</a:t>
            </a:r>
            <a:r>
              <a:rPr lang="cs-CZ" sz="2400" b="1" dirty="0" smtClean="0"/>
              <a:t>šedozelená barva), křemene, </a:t>
            </a:r>
            <a:r>
              <a:rPr lang="cs-CZ" sz="2400" b="1" dirty="0"/>
              <a:t>albitu </a:t>
            </a:r>
            <a:r>
              <a:rPr lang="cs-CZ" sz="2400" b="1" dirty="0" smtClean="0"/>
              <a:t>(živec </a:t>
            </a:r>
            <a:r>
              <a:rPr lang="cs-CZ" sz="2400" b="1" dirty="0"/>
              <a:t>sodný</a:t>
            </a:r>
            <a:r>
              <a:rPr lang="cs-CZ" sz="2400" b="1" dirty="0" smtClean="0"/>
              <a:t>), biotit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978044" y="1413475"/>
            <a:ext cx="2902570" cy="5043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07703" y="5085184"/>
            <a:ext cx="25216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5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42881820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Svor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složení 	- slída, křemen</a:t>
            </a:r>
          </a:p>
          <a:p>
            <a:pPr marL="0" indent="0">
              <a:buNone/>
            </a:pPr>
            <a:r>
              <a:rPr lang="cs-CZ" sz="2400" b="1" dirty="0" smtClean="0"/>
              <a:t>		- granát, kyanit, turmalín</a:t>
            </a:r>
            <a:r>
              <a:rPr lang="cs-CZ" sz="2400" b="1" dirty="0"/>
              <a:t>, andalusit, staurolit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množství </a:t>
            </a:r>
            <a:r>
              <a:rPr lang="cs-CZ" sz="2400" b="1" dirty="0"/>
              <a:t>lupínkovité slídy </a:t>
            </a:r>
            <a:r>
              <a:rPr lang="cs-CZ" sz="2400" b="1" dirty="0" smtClean="0"/>
              <a:t>způsobuje </a:t>
            </a:r>
            <a:r>
              <a:rPr lang="cs-CZ" sz="2400" b="1" dirty="0"/>
              <a:t>výraznou foliaci </a:t>
            </a:r>
            <a:r>
              <a:rPr lang="cs-CZ" sz="2400" b="1" dirty="0" smtClean="0"/>
              <a:t> </a:t>
            </a:r>
          </a:p>
          <a:p>
            <a:pPr marL="0" indent="0">
              <a:buNone/>
            </a:pPr>
            <a:r>
              <a:rPr lang="cs-CZ" sz="2400" b="1" dirty="0" smtClean="0"/>
              <a:t>- živec </a:t>
            </a:r>
            <a:r>
              <a:rPr lang="cs-CZ" sz="2400" b="1" dirty="0"/>
              <a:t>je mikroskopický </a:t>
            </a:r>
            <a:r>
              <a:rPr lang="cs-CZ" sz="2400" b="1" dirty="0" smtClean="0"/>
              <a:t>nebo schází (tím </a:t>
            </a:r>
            <a:r>
              <a:rPr lang="cs-CZ" sz="2400" b="1" dirty="0"/>
              <a:t>se </a:t>
            </a:r>
            <a:r>
              <a:rPr lang="cs-CZ" sz="2400" b="1" dirty="0" smtClean="0"/>
              <a:t>liší od rul)</a:t>
            </a:r>
          </a:p>
          <a:p>
            <a:pPr marL="0" indent="0">
              <a:buNone/>
            </a:pPr>
            <a:r>
              <a:rPr lang="cs-CZ" sz="2400" b="1" dirty="0" smtClean="0"/>
              <a:t>- světle šedý, </a:t>
            </a:r>
            <a:r>
              <a:rPr lang="cs-CZ" sz="2400" b="1" dirty="0"/>
              <a:t>světle </a:t>
            </a:r>
            <a:r>
              <a:rPr lang="cs-CZ" sz="2400" b="1" dirty="0" smtClean="0"/>
              <a:t>hnědý, červenohnědý, šedočerný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800" b="1" dirty="0" smtClean="0"/>
          </a:p>
          <a:p>
            <a:pPr marL="0" indent="0">
              <a:buNone/>
            </a:pPr>
            <a:endParaRPr lang="cs-CZ" sz="800" b="1" dirty="0"/>
          </a:p>
          <a:p>
            <a:pPr marL="0" indent="0">
              <a:buNone/>
            </a:pPr>
            <a:r>
              <a:rPr lang="cs-CZ" sz="2400" b="1" dirty="0" smtClean="0"/>
              <a:t>- kusový se nechá nalézt na polích v okolí Sepekova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284984"/>
            <a:ext cx="4896544" cy="2803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5805264"/>
            <a:ext cx="28803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018109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(Para)rula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326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složení - křemen</a:t>
            </a:r>
            <a:r>
              <a:rPr lang="cs-CZ" sz="2400" b="1" dirty="0"/>
              <a:t>, </a:t>
            </a:r>
            <a:r>
              <a:rPr lang="cs-CZ" sz="2400" b="1" dirty="0" smtClean="0"/>
              <a:t>živce (plagioklas), slídy </a:t>
            </a:r>
          </a:p>
          <a:p>
            <a:pPr marL="0" indent="0">
              <a:buNone/>
            </a:pPr>
            <a:r>
              <a:rPr lang="cs-CZ" sz="2400" b="1" dirty="0" smtClean="0"/>
              <a:t>- při </a:t>
            </a:r>
            <a:r>
              <a:rPr lang="cs-CZ" sz="2400" b="1" dirty="0"/>
              <a:t>vyšším stupni přeměny </a:t>
            </a:r>
            <a:r>
              <a:rPr lang="cs-CZ" sz="2400" b="1" dirty="0" smtClean="0"/>
              <a:t>obsahuje aluminosilikáty (kyanit</a:t>
            </a:r>
            <a:r>
              <a:rPr lang="cs-CZ" sz="2400" b="1" dirty="0"/>
              <a:t>, </a:t>
            </a:r>
            <a:r>
              <a:rPr lang="cs-CZ" sz="2400" b="1" dirty="0" smtClean="0"/>
              <a:t>andalusit, </a:t>
            </a:r>
            <a:r>
              <a:rPr lang="cs-CZ" sz="2400" b="1" dirty="0"/>
              <a:t>sillimanit, </a:t>
            </a:r>
            <a:r>
              <a:rPr lang="cs-CZ" sz="2400" b="1" dirty="0" smtClean="0"/>
              <a:t>cordierit</a:t>
            </a:r>
            <a:r>
              <a:rPr lang="cs-CZ" sz="2400" b="1" dirty="0"/>
              <a:t>, </a:t>
            </a:r>
            <a:r>
              <a:rPr lang="cs-CZ" sz="2400" b="1" dirty="0" smtClean="0"/>
              <a:t>staurolit) </a:t>
            </a:r>
            <a:r>
              <a:rPr lang="cs-CZ" sz="2400" b="1" dirty="0"/>
              <a:t>a </a:t>
            </a:r>
            <a:r>
              <a:rPr lang="cs-CZ" sz="2400" b="1" dirty="0" smtClean="0"/>
              <a:t>granáty</a:t>
            </a:r>
          </a:p>
          <a:p>
            <a:pPr marL="0" indent="0">
              <a:buNone/>
            </a:pPr>
            <a:r>
              <a:rPr lang="cs-CZ" sz="2400" b="1" dirty="0" smtClean="0"/>
              <a:t>- podle </a:t>
            </a:r>
            <a:r>
              <a:rPr lang="cs-CZ" sz="2400" b="1" dirty="0"/>
              <a:t>obsahu dalších minerálů </a:t>
            </a:r>
            <a:r>
              <a:rPr lang="cs-CZ" sz="2400" b="1" dirty="0" smtClean="0"/>
              <a:t>- svorová </a:t>
            </a:r>
            <a:r>
              <a:rPr lang="cs-CZ" sz="2400" b="1" dirty="0"/>
              <a:t>pararula (s nízkým obsahem živců), pararula </a:t>
            </a:r>
            <a:r>
              <a:rPr lang="cs-CZ" sz="2400" b="1" dirty="0" smtClean="0"/>
              <a:t>grafitická, </a:t>
            </a:r>
            <a:r>
              <a:rPr lang="cs-CZ" sz="2400" b="1" dirty="0"/>
              <a:t>amfibol-biotitová, </a:t>
            </a:r>
            <a:r>
              <a:rPr lang="cs-CZ" sz="2400" b="1" dirty="0" err="1" smtClean="0"/>
              <a:t>dvojslídná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900" b="1" dirty="0" smtClean="0"/>
          </a:p>
          <a:p>
            <a:pPr marL="0" indent="0">
              <a:buNone/>
            </a:pPr>
            <a:endParaRPr lang="cs-CZ" sz="900" b="1" dirty="0"/>
          </a:p>
          <a:p>
            <a:pPr marL="0" indent="0">
              <a:buNone/>
            </a:pPr>
            <a:endParaRPr lang="cs-CZ" sz="900" b="1" dirty="0" smtClean="0"/>
          </a:p>
          <a:p>
            <a:pPr marL="0" indent="0">
              <a:buNone/>
            </a:pPr>
            <a:endParaRPr lang="cs-CZ" sz="900" b="1" dirty="0" smtClean="0"/>
          </a:p>
          <a:p>
            <a:pPr marL="0" indent="0">
              <a:buNone/>
            </a:pPr>
            <a:r>
              <a:rPr lang="cs-CZ" sz="2400" b="1" dirty="0" smtClean="0"/>
              <a:t>- použití - kamenná </a:t>
            </a:r>
            <a:r>
              <a:rPr lang="cs-CZ" sz="2400" b="1" dirty="0"/>
              <a:t>drť a stavební </a:t>
            </a:r>
            <a:r>
              <a:rPr lang="cs-CZ" sz="2400" b="1" dirty="0" smtClean="0"/>
              <a:t>kámen</a:t>
            </a:r>
          </a:p>
          <a:p>
            <a:pPr marL="0" indent="0">
              <a:buNone/>
            </a:pPr>
            <a:r>
              <a:rPr lang="cs-CZ" sz="2400" b="1" dirty="0" smtClean="0"/>
              <a:t>- v okolí Sepekova se vyskytuje grafitická forma</a:t>
            </a: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154096"/>
            <a:ext cx="5112568" cy="2639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39752" y="5517232"/>
            <a:ext cx="53285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7                                                                                     Grafitická pararula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852722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(</a:t>
            </a:r>
            <a:r>
              <a:rPr lang="cs-CZ" sz="3200" b="1" dirty="0" err="1" smtClean="0"/>
              <a:t>Orto</a:t>
            </a:r>
            <a:r>
              <a:rPr lang="cs-CZ" sz="3200" b="1" dirty="0" smtClean="0"/>
              <a:t>)rula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produkt </a:t>
            </a:r>
            <a:r>
              <a:rPr lang="cs-CZ" sz="2400" b="1" dirty="0"/>
              <a:t>regionální </a:t>
            </a:r>
            <a:r>
              <a:rPr lang="cs-CZ" sz="2400" b="1" dirty="0" smtClean="0"/>
              <a:t>metamorfózy</a:t>
            </a:r>
          </a:p>
          <a:p>
            <a:pPr marL="0" indent="0">
              <a:buNone/>
            </a:pPr>
            <a:r>
              <a:rPr lang="cs-CZ" sz="2400" b="1" dirty="0" smtClean="0"/>
              <a:t>- vznik - přeměnou vyvřelých </a:t>
            </a:r>
            <a:r>
              <a:rPr lang="cs-CZ" sz="2400" b="1" dirty="0"/>
              <a:t>hornin jako jsou granitoidy, granodiority, křemité </a:t>
            </a:r>
            <a:r>
              <a:rPr lang="cs-CZ" sz="2400" b="1" dirty="0" smtClean="0"/>
              <a:t>diority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err="1" smtClean="0"/>
              <a:t>hrubo</a:t>
            </a:r>
            <a:r>
              <a:rPr lang="cs-CZ" sz="2400" b="1" dirty="0" smtClean="0"/>
              <a:t> </a:t>
            </a:r>
            <a:r>
              <a:rPr lang="cs-CZ" sz="2400" b="1" dirty="0"/>
              <a:t>až </a:t>
            </a:r>
            <a:r>
              <a:rPr lang="cs-CZ" sz="2400" b="1" dirty="0" err="1" smtClean="0"/>
              <a:t>středozrnná</a:t>
            </a:r>
            <a:r>
              <a:rPr lang="cs-CZ" sz="2400" b="1" dirty="0" smtClean="0"/>
              <a:t>, </a:t>
            </a:r>
            <a:r>
              <a:rPr lang="cs-CZ" sz="2400" b="1" dirty="0"/>
              <a:t>výrazně </a:t>
            </a:r>
            <a:r>
              <a:rPr lang="cs-CZ" sz="2400" b="1" dirty="0" smtClean="0"/>
              <a:t>břidličnatá hornina</a:t>
            </a:r>
          </a:p>
          <a:p>
            <a:pPr marL="0" indent="0">
              <a:buNone/>
            </a:pPr>
            <a:r>
              <a:rPr lang="cs-CZ" sz="2400" b="1" dirty="0" smtClean="0"/>
              <a:t>- složení - křemen</a:t>
            </a:r>
            <a:r>
              <a:rPr lang="cs-CZ" sz="2400" b="1" dirty="0"/>
              <a:t>, biotit, muskovit, draselný živec, méně častý je </a:t>
            </a:r>
            <a:r>
              <a:rPr lang="cs-CZ" sz="2400" b="1" dirty="0" smtClean="0"/>
              <a:t>plagioklas</a:t>
            </a:r>
          </a:p>
          <a:p>
            <a:pPr marL="0" indent="0">
              <a:buNone/>
            </a:pPr>
            <a:r>
              <a:rPr lang="cs-CZ" sz="2400" b="1" dirty="0" smtClean="0"/>
              <a:t>- vedlejší </a:t>
            </a:r>
            <a:r>
              <a:rPr lang="cs-CZ" sz="2400" b="1" dirty="0"/>
              <a:t>minerály </a:t>
            </a:r>
            <a:r>
              <a:rPr lang="cs-CZ" sz="2400" b="1" dirty="0" smtClean="0"/>
              <a:t>- granáty</a:t>
            </a:r>
            <a:r>
              <a:rPr lang="cs-CZ" sz="2400" b="1" dirty="0"/>
              <a:t>, kyanit, </a:t>
            </a:r>
            <a:r>
              <a:rPr lang="cs-CZ" sz="2400" b="1" dirty="0" smtClean="0"/>
              <a:t>amfibol</a:t>
            </a:r>
            <a:endParaRPr lang="cs-CZ" sz="2400" b="1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77071"/>
            <a:ext cx="3885498" cy="26178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611560" y="4077071"/>
            <a:ext cx="3469506" cy="26178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59" y="6392654"/>
            <a:ext cx="806489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8                                            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9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867386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 smtClean="0"/>
              <a:t>Migmatit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tvořen </a:t>
            </a:r>
            <a:r>
              <a:rPr lang="cs-CZ" sz="2400" b="1" dirty="0"/>
              <a:t>ze dvou </a:t>
            </a:r>
            <a:r>
              <a:rPr lang="cs-CZ" sz="2400" b="1" dirty="0" smtClean="0"/>
              <a:t>složek - </a:t>
            </a:r>
            <a:r>
              <a:rPr lang="cs-CZ" sz="2400" b="1" dirty="0"/>
              <a:t>granitové a rulové.</a:t>
            </a:r>
            <a:endParaRPr lang="cs-CZ" sz="2400" b="1" dirty="0" smtClean="0"/>
          </a:p>
          <a:p>
            <a:pPr marL="0" lvl="0" indent="0" defTabSz="449263" fontAlgn="base" hangingPunct="0">
              <a:spcAft>
                <a:spcPct val="0"/>
              </a:spcAft>
              <a:buClr>
                <a:srgbClr val="000000"/>
              </a:buClr>
              <a:buSzPct val="100000"/>
              <a:buNone/>
            </a:pPr>
            <a:r>
              <a:rPr lang="cs-CZ" sz="2400" b="1" dirty="0" smtClean="0"/>
              <a:t>- vzhled páskované žuly x </a:t>
            </a:r>
            <a:r>
              <a:rPr lang="cs-CZ" sz="2400" b="1" dirty="0"/>
              <a:t>ruly</a:t>
            </a:r>
          </a:p>
          <a:p>
            <a:pPr marL="0" lvl="0" indent="0" defTabSz="449263" fontAlgn="base" hangingPunct="0">
              <a:spcAft>
                <a:spcPct val="0"/>
              </a:spcAft>
              <a:buClr>
                <a:srgbClr val="000000"/>
              </a:buClr>
              <a:buSzPct val="100000"/>
              <a:buNone/>
            </a:pPr>
            <a:r>
              <a:rPr lang="cs-CZ" sz="2400" b="1" dirty="0" smtClean="0"/>
              <a:t>- stavební kámen, obkladový </a:t>
            </a:r>
            <a:r>
              <a:rPr lang="cs-CZ" sz="2400" b="1" dirty="0"/>
              <a:t>materiál</a:t>
            </a:r>
          </a:p>
        </p:txBody>
      </p:sp>
      <p:pic>
        <p:nvPicPr>
          <p:cNvPr id="3074" name="Picture 2" descr="Soubor:Migmatite 20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92896"/>
            <a:ext cx="4426508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ile:Migma ss 200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038816" y="3034192"/>
            <a:ext cx="4104456" cy="3021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6320353"/>
            <a:ext cx="80624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Obrázek č. 10                                                                                                                          Obrázek č. 11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58068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Mramor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- více </a:t>
            </a:r>
            <a:r>
              <a:rPr lang="cs-CZ" sz="2400" b="1" dirty="0"/>
              <a:t>než 95 % </a:t>
            </a:r>
            <a:r>
              <a:rPr lang="cs-CZ" sz="2400" b="1" dirty="0" smtClean="0"/>
              <a:t>kalcitu</a:t>
            </a:r>
          </a:p>
          <a:p>
            <a:pPr marL="0" indent="0">
              <a:buNone/>
            </a:pPr>
            <a:r>
              <a:rPr lang="cs-CZ" sz="2400" b="1" dirty="0" smtClean="0"/>
              <a:t>- příměsi - jílové </a:t>
            </a:r>
            <a:r>
              <a:rPr lang="cs-CZ" sz="2400" b="1" dirty="0"/>
              <a:t>hmoty, různé nerosty (grafit, limonit, </a:t>
            </a:r>
            <a:r>
              <a:rPr lang="cs-CZ" sz="2400" b="1" dirty="0" smtClean="0"/>
              <a:t>hematit) </a:t>
            </a:r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>
              <a:buFontTx/>
              <a:buChar char="-"/>
            </a:pPr>
            <a:endParaRPr lang="cs-CZ" sz="2400" b="1" dirty="0" smtClean="0"/>
          </a:p>
          <a:p>
            <a:pPr>
              <a:buFontTx/>
              <a:buChar char="-"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širším slova smyslu se </a:t>
            </a:r>
            <a:r>
              <a:rPr lang="cs-CZ" sz="2400" b="1" dirty="0" smtClean="0"/>
              <a:t>za </a:t>
            </a:r>
            <a:r>
              <a:rPr lang="cs-CZ" sz="2400" b="1" dirty="0"/>
              <a:t>mramor označuje každý vápenec, který se dá </a:t>
            </a:r>
            <a:r>
              <a:rPr lang="cs-CZ" sz="2400" b="1" dirty="0" smtClean="0"/>
              <a:t>leštit</a:t>
            </a:r>
            <a:endParaRPr lang="cs-CZ" sz="24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48880"/>
            <a:ext cx="3528392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348880"/>
            <a:ext cx="3960440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5229200"/>
            <a:ext cx="78488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12                                     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13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864439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Mramor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ceněný materiál </a:t>
            </a:r>
            <a:r>
              <a:rPr lang="cs-CZ" sz="2400" b="1" dirty="0"/>
              <a:t>pro </a:t>
            </a:r>
            <a:r>
              <a:rPr lang="cs-CZ" sz="2400" b="1" dirty="0" smtClean="0"/>
              <a:t>sochaře (Carrara, Itálie) - lom </a:t>
            </a:r>
            <a:r>
              <a:rPr lang="cs-CZ" sz="2400" b="1" dirty="0"/>
              <a:t>světla </a:t>
            </a:r>
            <a:r>
              <a:rPr lang="cs-CZ" sz="2400" b="1" dirty="0" smtClean="0"/>
              <a:t> způsobuje </a:t>
            </a:r>
            <a:r>
              <a:rPr lang="cs-CZ" sz="2400" b="1" dirty="0"/>
              <a:t>„voskový“ vzhled </a:t>
            </a:r>
            <a:r>
              <a:rPr lang="cs-CZ" sz="2400" b="1" dirty="0" smtClean="0"/>
              <a:t>(dojem </a:t>
            </a:r>
            <a:r>
              <a:rPr lang="cs-CZ" sz="2400" b="1" dirty="0"/>
              <a:t>živého </a:t>
            </a:r>
            <a:r>
              <a:rPr lang="cs-CZ" sz="2400" b="1" dirty="0" smtClean="0"/>
              <a:t>těla)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stavební materiál, k </a:t>
            </a:r>
            <a:r>
              <a:rPr lang="cs-CZ" sz="2400" b="1" dirty="0"/>
              <a:t>dekorativním </a:t>
            </a:r>
            <a:r>
              <a:rPr lang="cs-CZ" sz="2400" b="1" dirty="0" smtClean="0"/>
              <a:t>účelům, při </a:t>
            </a:r>
            <a:r>
              <a:rPr lang="cs-CZ" sz="2400" b="1" dirty="0"/>
              <a:t>dláždění chodníků, </a:t>
            </a:r>
            <a:r>
              <a:rPr lang="cs-CZ" sz="2400" b="1" dirty="0" smtClean="0"/>
              <a:t>brusivo </a:t>
            </a:r>
            <a:r>
              <a:rPr lang="cs-CZ" sz="2400" b="1" dirty="0"/>
              <a:t>v brusných pastách (i v zubních), plnidlo při výrobě </a:t>
            </a:r>
            <a:r>
              <a:rPr lang="cs-CZ" sz="2400" b="1" dirty="0" smtClean="0"/>
              <a:t>papíru </a:t>
            </a:r>
            <a:r>
              <a:rPr lang="cs-CZ" sz="2400" b="1" dirty="0"/>
              <a:t>(tzv. křídový </a:t>
            </a:r>
            <a:r>
              <a:rPr lang="cs-CZ" sz="2400" b="1" dirty="0" smtClean="0"/>
              <a:t>papír)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okolí Sepekova nebyl popsán</a:t>
            </a:r>
            <a:endParaRPr lang="cs-CZ" sz="2400" b="1" dirty="0"/>
          </a:p>
        </p:txBody>
      </p:sp>
      <p:pic>
        <p:nvPicPr>
          <p:cNvPr id="2050" name="Picture 2" descr="File:Carrara ponti di Vara04 2007-03-3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057592"/>
            <a:ext cx="3924941" cy="2943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Sarco. quatre des sept dormants.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132" y="3068960"/>
            <a:ext cx="4404778" cy="2920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17131" y="5724299"/>
            <a:ext cx="86033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14 					       </a:t>
            </a:r>
            <a:r>
              <a:rPr lang="cs-CZ" sz="1200" b="1" dirty="0" smtClean="0">
                <a:solidFill>
                  <a:schemeClr val="bg1"/>
                </a:solidFill>
              </a:rPr>
              <a:t>Obrázek č. 15                                  </a:t>
            </a:r>
            <a:r>
              <a:rPr lang="cs-CZ" sz="1200" b="1" dirty="0" smtClean="0"/>
              <a:t>                              Carrara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31062007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Závěrem</a:t>
            </a:r>
            <a:endParaRPr lang="cs-CZ" sz="3200" b="1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251520" y="1412776"/>
            <a:ext cx="4244280" cy="5184576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1) Jak vznikají přeměněné horniny?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2) Popiš některý ze způsobů vzniku přeměněných hornin.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3) Z čeho vznikají přeměněné horniny?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4) Vyjmenuj 3 příklady přeměněných hornin.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5) Jak se zpravidla poznají přeměněné horniny?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6) Které přeměněné horniny se vyskytují v okolí bydliště?</a:t>
            </a:r>
            <a:endParaRPr lang="cs-CZ" sz="24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172272" cy="5184576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působením </a:t>
            </a:r>
            <a:r>
              <a:rPr lang="cs-CZ" sz="2400" b="1" dirty="0">
                <a:solidFill>
                  <a:srgbClr val="002060"/>
                </a:solidFill>
              </a:rPr>
              <a:t>vysokých teplot, tlaků a chemizmu prostředí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dotykový, šokový, tlakový, oblastní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ze všech typů hornin - vyvře-</a:t>
            </a:r>
            <a:r>
              <a:rPr lang="cs-CZ" sz="2400" b="1" dirty="0" err="1" smtClean="0">
                <a:solidFill>
                  <a:srgbClr val="002060"/>
                </a:solidFill>
              </a:rPr>
              <a:t>lých</a:t>
            </a:r>
            <a:r>
              <a:rPr lang="cs-CZ" sz="2400" b="1" dirty="0" smtClean="0">
                <a:solidFill>
                  <a:srgbClr val="002060"/>
                </a:solidFill>
              </a:rPr>
              <a:t>, usazených i přeměněných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fylit, svor, rula (para, </a:t>
            </a:r>
            <a:r>
              <a:rPr lang="cs-CZ" sz="2400" b="1" dirty="0" err="1" smtClean="0"/>
              <a:t>orto</a:t>
            </a:r>
            <a:r>
              <a:rPr lang="cs-CZ" sz="2400" b="1" dirty="0" smtClean="0"/>
              <a:t>), mramor, </a:t>
            </a:r>
            <a:r>
              <a:rPr lang="cs-CZ" sz="2400" b="1" dirty="0" err="1" smtClean="0"/>
              <a:t>migmatit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mylonit</a:t>
            </a: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- podle břidličnatosti a foliace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/>
              <a:t>- ruly, svor, </a:t>
            </a:r>
            <a:r>
              <a:rPr lang="cs-CZ" sz="2400" b="1" dirty="0" err="1" smtClean="0"/>
              <a:t>skarn</a:t>
            </a:r>
            <a:r>
              <a:rPr lang="cs-CZ" sz="2400" b="1" dirty="0" smtClean="0"/>
              <a:t> (Chlum)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96236217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12068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100" b="1" dirty="0" smtClean="0"/>
          </a:p>
          <a:p>
            <a:pPr marL="0" indent="0">
              <a:buNone/>
            </a:pPr>
            <a:endParaRPr lang="cs-CZ" sz="1100" b="1" dirty="0"/>
          </a:p>
          <a:p>
            <a:pPr marL="0" indent="0">
              <a:buNone/>
            </a:pPr>
            <a:r>
              <a:rPr lang="cs-CZ" sz="1100" b="1" dirty="0" smtClean="0"/>
              <a:t>Obrázek č. 1, </a:t>
            </a:r>
            <a:r>
              <a:rPr lang="cs-CZ" sz="1100" b="1" dirty="0"/>
              <a:t>[cit. </a:t>
            </a:r>
            <a:r>
              <a:rPr lang="cs-CZ" sz="1100" b="1" dirty="0" smtClean="0"/>
              <a:t>2012-12-22], </a:t>
            </a:r>
            <a:r>
              <a:rPr lang="cs-CZ" sz="1100" b="1" dirty="0"/>
              <a:t>Licence </a:t>
            </a:r>
            <a:r>
              <a:rPr lang="cs-CZ" sz="1100" b="1" dirty="0" smtClean="0"/>
              <a:t>Public </a:t>
            </a:r>
            <a:r>
              <a:rPr lang="cs-CZ" sz="1100" b="1" dirty="0" err="1" smtClean="0"/>
              <a:t>domain</a:t>
            </a:r>
            <a:r>
              <a:rPr lang="cs-CZ" sz="1100" b="1" dirty="0" smtClean="0"/>
              <a:t>, </a:t>
            </a:r>
            <a:r>
              <a:rPr lang="cs-CZ" sz="1100" b="1" dirty="0" err="1" smtClean="0"/>
              <a:t>Woudloper</a:t>
            </a:r>
            <a:r>
              <a:rPr lang="cs-CZ" sz="1100" b="1" dirty="0" smtClean="0"/>
              <a:t>/</a:t>
            </a:r>
            <a:r>
              <a:rPr lang="cs-CZ" sz="1100" b="1" dirty="0" err="1" smtClean="0"/>
              <a:t>Woodwalker</a:t>
            </a:r>
            <a:r>
              <a:rPr lang="cs-CZ" sz="1100" b="1" dirty="0"/>
              <a:t>, </a:t>
            </a:r>
            <a:r>
              <a:rPr lang="cs-CZ" sz="1100" b="1" dirty="0" smtClean="0"/>
              <a:t>File:Rockcycle.jpg</a:t>
            </a:r>
          </a:p>
          <a:p>
            <a:pPr marL="0" indent="0">
              <a:buNone/>
            </a:pPr>
            <a:r>
              <a:rPr lang="cs-CZ" sz="1100" b="1" dirty="0">
                <a:hlinkClick r:id="rId2"/>
              </a:rPr>
              <a:t>http://</a:t>
            </a:r>
            <a:r>
              <a:rPr lang="cs-CZ" sz="1100" b="1" dirty="0" smtClean="0">
                <a:hlinkClick r:id="rId2"/>
              </a:rPr>
              <a:t>commons.wikimedia.org/wiki/File:Rockcycle.jpg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10, [cit. 2012-12-22], 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Siim</a:t>
            </a:r>
            <a:r>
              <a:rPr lang="cs-CZ" sz="1100" b="1" dirty="0"/>
              <a:t> </a:t>
            </a:r>
            <a:r>
              <a:rPr lang="cs-CZ" sz="1100" b="1" dirty="0" err="1" smtClean="0"/>
              <a:t>Sepp</a:t>
            </a:r>
            <a:r>
              <a:rPr lang="cs-CZ" sz="1100" b="1" dirty="0"/>
              <a:t>, </a:t>
            </a:r>
            <a:r>
              <a:rPr lang="cs-CZ" sz="1100" b="1" dirty="0" err="1"/>
              <a:t>Soubor:Migmatite</a:t>
            </a:r>
            <a:r>
              <a:rPr lang="cs-CZ" sz="1100" b="1" dirty="0"/>
              <a:t> </a:t>
            </a:r>
            <a:r>
              <a:rPr lang="cs-CZ" sz="1100" b="1" dirty="0" smtClean="0"/>
              <a:t>2005.jpg</a:t>
            </a:r>
          </a:p>
          <a:p>
            <a:pPr marL="0" indent="0">
              <a:buNone/>
            </a:pPr>
            <a:r>
              <a:rPr lang="cs-CZ" sz="1100" b="1" dirty="0">
                <a:hlinkClick r:id="rId3"/>
              </a:rPr>
              <a:t>http://</a:t>
            </a:r>
            <a:r>
              <a:rPr lang="cs-CZ" sz="1100" b="1" dirty="0" smtClean="0">
                <a:hlinkClick r:id="rId3"/>
              </a:rPr>
              <a:t>cs.wikipedia.org/wiki/Soubor:Migmatite_2005.jpg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11, [cit. 2012-12-22], </a:t>
            </a:r>
            <a:r>
              <a:rPr lang="cs-CZ" sz="1100" b="1" dirty="0" smtClean="0"/>
              <a:t>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Siim</a:t>
            </a:r>
            <a:r>
              <a:rPr lang="cs-CZ" sz="1100" b="1" dirty="0"/>
              <a:t> </a:t>
            </a:r>
            <a:r>
              <a:rPr lang="cs-CZ" sz="1100" b="1" dirty="0" err="1"/>
              <a:t>Sepp</a:t>
            </a:r>
            <a:r>
              <a:rPr lang="cs-CZ" sz="1100" b="1" dirty="0"/>
              <a:t>, File:Migma </a:t>
            </a:r>
            <a:r>
              <a:rPr lang="cs-CZ" sz="1100" b="1" dirty="0" err="1"/>
              <a:t>ss</a:t>
            </a:r>
            <a:r>
              <a:rPr lang="cs-CZ" sz="1100" b="1" dirty="0"/>
              <a:t> </a:t>
            </a:r>
            <a:r>
              <a:rPr lang="cs-CZ" sz="1100" b="1" dirty="0" smtClean="0"/>
              <a:t>2006.jpg</a:t>
            </a:r>
          </a:p>
          <a:p>
            <a:pPr marL="0" indent="0">
              <a:buNone/>
            </a:pPr>
            <a:r>
              <a:rPr lang="cs-CZ" sz="1100" b="1" dirty="0">
                <a:hlinkClick r:id="rId4"/>
              </a:rPr>
              <a:t>http://</a:t>
            </a:r>
            <a:r>
              <a:rPr lang="cs-CZ" sz="1100" b="1" dirty="0" smtClean="0">
                <a:hlinkClick r:id="rId4"/>
              </a:rPr>
              <a:t>commons.wikimedia.org/wiki/File:Migma_ss_2006.jpg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14</a:t>
            </a:r>
            <a:r>
              <a:rPr lang="cs-CZ" sz="1100" b="1" dirty="0" smtClean="0"/>
              <a:t>, </a:t>
            </a:r>
            <a:r>
              <a:rPr lang="cs-CZ" sz="1100" b="1" dirty="0"/>
              <a:t>[cit. 2012-12-22], </a:t>
            </a:r>
            <a:r>
              <a:rPr lang="cs-CZ" sz="1100" b="1" dirty="0" smtClean="0"/>
              <a:t>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 smtClean="0"/>
              <a:t>Commons</a:t>
            </a:r>
            <a:r>
              <a:rPr lang="cs-CZ" sz="1100" b="1" dirty="0"/>
              <a:t>, Klaus </a:t>
            </a:r>
            <a:r>
              <a:rPr lang="cs-CZ" sz="1100" b="1" dirty="0" err="1"/>
              <a:t>with</a:t>
            </a:r>
            <a:r>
              <a:rPr lang="cs-CZ" sz="1100" b="1" dirty="0"/>
              <a:t> </a:t>
            </a:r>
            <a:r>
              <a:rPr lang="cs-CZ" sz="1100" b="1" dirty="0" smtClean="0"/>
              <a:t>K, </a:t>
            </a:r>
            <a:r>
              <a:rPr lang="it-IT" sz="1100" b="1" dirty="0"/>
              <a:t>File:Carrara ponti di Vara04 </a:t>
            </a:r>
            <a:r>
              <a:rPr lang="it-IT" sz="1100" b="1" dirty="0" smtClean="0"/>
              <a:t>2007-03-30.jpg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>
                <a:hlinkClick r:id="rId5"/>
              </a:rPr>
              <a:t>http://</a:t>
            </a:r>
            <a:r>
              <a:rPr lang="cs-CZ" sz="1100" b="1" dirty="0" smtClean="0">
                <a:hlinkClick r:id="rId5"/>
              </a:rPr>
              <a:t>commons.wikimedia.org/wiki/File:Carrara_ponti_di_Vara04_2007-03-30.jpg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15</a:t>
            </a:r>
            <a:r>
              <a:rPr lang="cs-CZ" sz="1100" b="1" dirty="0" smtClean="0"/>
              <a:t>, </a:t>
            </a:r>
            <a:r>
              <a:rPr lang="cs-CZ" sz="1100" b="1" dirty="0"/>
              <a:t>[cit. 2012-12-22], </a:t>
            </a:r>
            <a:r>
              <a:rPr lang="cs-CZ" sz="1100" b="1" dirty="0" smtClean="0"/>
              <a:t>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Robert </a:t>
            </a:r>
            <a:r>
              <a:rPr lang="cs-CZ" sz="1100" b="1" dirty="0" err="1"/>
              <a:t>Valette</a:t>
            </a:r>
            <a:r>
              <a:rPr lang="cs-CZ" sz="1100" b="1" dirty="0"/>
              <a:t> </a:t>
            </a:r>
            <a:r>
              <a:rPr lang="cs-CZ" sz="1100" b="1" dirty="0" smtClean="0"/>
              <a:t>, </a:t>
            </a:r>
            <a:r>
              <a:rPr lang="fr-FR" sz="1100" b="1" dirty="0"/>
              <a:t>File:Sarco. quatre des sept dormants..</a:t>
            </a:r>
            <a:r>
              <a:rPr lang="fr-FR" sz="1100" b="1" dirty="0" smtClean="0"/>
              <a:t>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>
                <a:hlinkClick r:id="rId6"/>
              </a:rPr>
              <a:t>http://commons.wikimedia.org/wiki/</a:t>
            </a:r>
            <a:r>
              <a:rPr lang="cs-CZ" sz="1100" b="1" dirty="0" err="1">
                <a:hlinkClick r:id="rId6"/>
              </a:rPr>
              <a:t>File:Sarco</a:t>
            </a:r>
            <a:r>
              <a:rPr lang="cs-CZ" sz="1100" b="1" dirty="0">
                <a:hlinkClick r:id="rId6"/>
              </a:rPr>
              <a:t>._quatre_des_sept_</a:t>
            </a:r>
            <a:r>
              <a:rPr lang="cs-CZ" sz="1100" b="1" dirty="0" err="1">
                <a:hlinkClick r:id="rId6"/>
              </a:rPr>
              <a:t>dormants</a:t>
            </a:r>
            <a:r>
              <a:rPr lang="cs-CZ" sz="1100" b="1" dirty="0">
                <a:hlinkClick r:id="rId6"/>
              </a:rPr>
              <a:t>..</a:t>
            </a:r>
            <a:r>
              <a:rPr lang="cs-CZ" sz="1100" b="1" dirty="0" err="1" smtClean="0">
                <a:hlinkClick r:id="rId6"/>
              </a:rPr>
              <a:t>jpg?uselang</a:t>
            </a:r>
            <a:r>
              <a:rPr lang="cs-CZ" sz="1100" b="1" dirty="0" smtClean="0">
                <a:hlinkClick r:id="rId6"/>
              </a:rPr>
              <a:t>=</a:t>
            </a:r>
            <a:r>
              <a:rPr lang="cs-CZ" sz="1100" b="1" dirty="0" err="1" smtClean="0">
                <a:hlinkClick r:id="rId6"/>
              </a:rPr>
              <a:t>cs</a:t>
            </a:r>
            <a:endParaRPr lang="cs-CZ" sz="1100" b="1" dirty="0" smtClean="0"/>
          </a:p>
          <a:p>
            <a:pPr marL="0" indent="0">
              <a:buNone/>
            </a:pP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2</a:t>
            </a:r>
            <a:r>
              <a:rPr lang="cs-CZ" sz="1100" b="1" dirty="0" smtClean="0"/>
              <a:t>, 3, 4, 5, 6, 7, 8, 9, 12, 13, autor Josef </a:t>
            </a:r>
            <a:r>
              <a:rPr lang="cs-CZ" sz="1100" b="1" dirty="0" err="1" smtClean="0"/>
              <a:t>Himl</a:t>
            </a:r>
            <a:r>
              <a:rPr lang="cs-CZ" sz="1100" b="1" dirty="0" smtClean="0"/>
              <a:t>, ZŠ a MŠ Sepekov</a:t>
            </a:r>
            <a:endParaRPr lang="cs-CZ" sz="1100" b="1" dirty="0"/>
          </a:p>
        </p:txBody>
      </p:sp>
    </p:spTree>
    <p:extLst>
      <p:ext uri="{BB962C8B-B14F-4D97-AF65-F5344CB8AC3E}">
        <p14:creationId xmlns:p14="http://schemas.microsoft.com/office/powerpoint/2010/main" val="358770542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943841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461</TotalTime>
  <Words>831</Words>
  <Application>Microsoft Office PowerPoint</Application>
  <PresentationFormat>Předvádění na obrazovce (4:3)</PresentationFormat>
  <Paragraphs>227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1_Motiv systému Office</vt:lpstr>
      <vt:lpstr>Prezentace aplikace PowerPoint</vt:lpstr>
      <vt:lpstr>Prezentace aplikace PowerPoint</vt:lpstr>
      <vt:lpstr>Přírodopis 9. třída MINERALOGIE </vt:lpstr>
      <vt:lpstr>Metamorfované (přeměněné) horniny </vt:lpstr>
      <vt:lpstr>Prezentace aplikace PowerPoint</vt:lpstr>
      <vt:lpstr>Horniny vzniklé oblastní (regionální) přeměnou</vt:lpstr>
      <vt:lpstr>Horniny vzniklé oblastní (regionální) přeměnou </vt:lpstr>
      <vt:lpstr>Fylit</vt:lpstr>
      <vt:lpstr>Svor</vt:lpstr>
      <vt:lpstr>(Para)rula</vt:lpstr>
      <vt:lpstr>(Orto)rula</vt:lpstr>
      <vt:lpstr>Migmatit</vt:lpstr>
      <vt:lpstr>Mramor</vt:lpstr>
      <vt:lpstr>Mramor</vt:lpstr>
      <vt:lpstr>Závěrem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38</cp:revision>
  <dcterms:created xsi:type="dcterms:W3CDTF">2013-11-23T16:38:52Z</dcterms:created>
  <dcterms:modified xsi:type="dcterms:W3CDTF">2015-04-02T12:07:24Z</dcterms:modified>
</cp:coreProperties>
</file>