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6" r:id="rId3"/>
    <p:sldId id="257" r:id="rId4"/>
    <p:sldId id="258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8" r:id="rId13"/>
    <p:sldId id="269" r:id="rId14"/>
    <p:sldId id="271" r:id="rId15"/>
    <p:sldId id="270" r:id="rId16"/>
    <p:sldId id="272" r:id="rId17"/>
    <p:sldId id="273" r:id="rId18"/>
    <p:sldId id="274" r:id="rId19"/>
    <p:sldId id="259" r:id="rId20"/>
    <p:sldId id="267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71551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1652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2897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2360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635870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72040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840855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06000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086577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664157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171206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53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jz%C3%ADrov%C3%A9_stalagmity.JPG" TargetMode="External"/><Relationship Id="rId13" Type="http://schemas.openxmlformats.org/officeDocument/2006/relationships/hyperlink" Target="http://commons.wikimedia.org/wiki/File:Medvebarlang05.jpg?uselang=cs" TargetMode="External"/><Relationship Id="rId3" Type="http://schemas.openxmlformats.org/officeDocument/2006/relationships/hyperlink" Target="http://cs.wikipedia.org/wiki/Soubor:%C5%BDlebi%C4%8Di.jpg" TargetMode="External"/><Relationship Id="rId7" Type="http://schemas.openxmlformats.org/officeDocument/2006/relationships/hyperlink" Target="http://cs.wikipedia.org/wiki/Soubor:Ch%C3%BDnovsk%C3%A1_jeskyn%C4%9B(4).jpg" TargetMode="External"/><Relationship Id="rId12" Type="http://schemas.openxmlformats.org/officeDocument/2006/relationships/hyperlink" Target="http://commons.wikimedia.org/wiki/File:Shark_tooth_stalactites.jpg" TargetMode="External"/><Relationship Id="rId2" Type="http://schemas.openxmlformats.org/officeDocument/2006/relationships/hyperlink" Target="http://commons.wikimedia.org/wiki/File:Skrapy-austri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ielanska_jeskyne_vnitrek.JPG" TargetMode="External"/><Relationship Id="rId11" Type="http://schemas.openxmlformats.org/officeDocument/2006/relationships/hyperlink" Target="http://en.wikipedia.org/wiki/File:Image-Peacock_Springs_Entrance.jpg" TargetMode="External"/><Relationship Id="rId5" Type="http://schemas.openxmlformats.org/officeDocument/2006/relationships/hyperlink" Target="http://cs.wikipedia.org/wiki/Soubor:Rudick%C3%A9_propad%C3%A1n%C3%AD.JPG" TargetMode="External"/><Relationship Id="rId10" Type="http://schemas.openxmlformats.org/officeDocument/2006/relationships/hyperlink" Target="http://commons.wikimedia.org/wiki/File:Demanova_Ice_Cave_24.jpg?uselang=cs" TargetMode="External"/><Relationship Id="rId4" Type="http://schemas.openxmlformats.org/officeDocument/2006/relationships/hyperlink" Target="http://commons.wikimedia.org/wiki/File:Sink_hole_on_Torney's_Fell_(2)_-_geograph.org.uk_-_1260935.jpg?uselang=cs" TargetMode="External"/><Relationship Id="rId9" Type="http://schemas.openxmlformats.org/officeDocument/2006/relationships/hyperlink" Target="http://cs.wikipedia.org/wiki/Soubor:Jeskyn%C4%9B_V%C3%BDpustek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allina_Estalactitas_banderolas_helictitas.JPG" TargetMode="External"/><Relationship Id="rId2" Type="http://schemas.openxmlformats.org/officeDocument/2006/relationships/hyperlink" Target="http://commons.wikimedia.org/wiki/File:Stalactites_in_Niedzwiedz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oty_Mechowskie_-_fragment.jpg" TargetMode="External"/><Relationship Id="rId5" Type="http://schemas.openxmlformats.org/officeDocument/2006/relationships/hyperlink" Target="http://commons.wikimedia.org/wiki/File:Mammoth_Cave_National_Park_004.jpg?uselang=cs" TargetMode="External"/><Relationship Id="rId4" Type="http://schemas.openxmlformats.org/officeDocument/2006/relationships/hyperlink" Target="http://commons.wikimedia.org/wiki/File:Lechuguilla_Cave_Pearlsian_Gulf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7451363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VY_32_INOVACE_194_Geologie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1035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435834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Krasové jevy – vznik, výskyt 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vzniku, výskytu a významu krasových jevů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548680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4166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KRASOVÉ</a:t>
            </a:r>
          </a:p>
          <a:p>
            <a:pPr marL="0" indent="0" algn="ctr">
              <a:buNone/>
            </a:pPr>
            <a:r>
              <a:rPr lang="cs-CZ" sz="6000" b="1" smtClean="0"/>
              <a:t>JEVY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038418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Krasové jevy </a:t>
            </a:r>
          </a:p>
          <a:p>
            <a:pPr marL="0" indent="0">
              <a:buNone/>
            </a:pPr>
            <a:r>
              <a:rPr lang="cs-CZ" sz="2400" b="1" dirty="0" smtClean="0"/>
              <a:t>- útvary vznikající v rozpustných horninách </a:t>
            </a:r>
            <a:r>
              <a:rPr lang="cs-CZ" sz="2400" b="1" dirty="0"/>
              <a:t>(</a:t>
            </a:r>
            <a:r>
              <a:rPr lang="cs-CZ" sz="2400" b="1" dirty="0" smtClean="0"/>
              <a:t>vápenec, dolomit</a:t>
            </a:r>
            <a:r>
              <a:rPr lang="cs-CZ" sz="2400" b="1" dirty="0"/>
              <a:t>, sádrovec, halit</a:t>
            </a:r>
            <a:r>
              <a:rPr lang="cs-CZ" sz="2400" b="1" dirty="0" smtClean="0"/>
              <a:t>) </a:t>
            </a:r>
            <a:r>
              <a:rPr lang="cs-CZ" sz="2400" b="1" dirty="0" smtClean="0">
                <a:solidFill>
                  <a:srgbClr val="002060"/>
                </a:solidFill>
              </a:rPr>
              <a:t>mechanickou</a:t>
            </a:r>
            <a:r>
              <a:rPr lang="cs-CZ" sz="2400" b="1" dirty="0" smtClean="0"/>
              <a:t> (např. vymílání) a </a:t>
            </a:r>
            <a:r>
              <a:rPr lang="cs-CZ" sz="2400" b="1" dirty="0" smtClean="0">
                <a:solidFill>
                  <a:srgbClr val="002060"/>
                </a:solidFill>
              </a:rPr>
              <a:t>chemickou</a:t>
            </a:r>
            <a:r>
              <a:rPr lang="cs-CZ" sz="2400" b="1" dirty="0" smtClean="0"/>
              <a:t> (např. rozpouštění) činností vody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krasových oblastech málo půdní vrstvy (neúrodné</a:t>
            </a:r>
            <a:r>
              <a:rPr lang="cs-CZ" sz="2400" b="1" dirty="0"/>
              <a:t>, </a:t>
            </a:r>
            <a:r>
              <a:rPr lang="cs-CZ" sz="2400" b="1" dirty="0" smtClean="0"/>
              <a:t>výskyt vzácných druhů organizmů)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endParaRPr lang="cs-CZ" sz="3400" b="1" dirty="0"/>
          </a:p>
        </p:txBody>
      </p:sp>
      <p:pic>
        <p:nvPicPr>
          <p:cNvPr id="1026" name="Picture 2" descr="File:Skrapy-austr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73016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6176337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4290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42493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Krasové jevy</a:t>
            </a:r>
          </a:p>
          <a:p>
            <a:pPr marL="0" indent="0">
              <a:buNone/>
            </a:pPr>
            <a:r>
              <a:rPr lang="cs-CZ" sz="2400" b="1" dirty="0" smtClean="0"/>
              <a:t>- za typický kras jsou považovány útvary a jevy ve vápencových nebo dolomitových oblastech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</a:t>
            </a:r>
            <a:r>
              <a:rPr lang="cs-CZ" sz="2400" b="1" dirty="0" smtClean="0">
                <a:solidFill>
                  <a:srgbClr val="002060"/>
                </a:solidFill>
              </a:rPr>
              <a:t> primární </a:t>
            </a:r>
            <a:r>
              <a:rPr lang="cs-CZ" sz="2400" b="1" dirty="0">
                <a:solidFill>
                  <a:srgbClr val="002060"/>
                </a:solidFill>
              </a:rPr>
              <a:t>jevy </a:t>
            </a:r>
            <a:r>
              <a:rPr lang="cs-CZ" sz="2400" b="1" dirty="0"/>
              <a:t>– </a:t>
            </a:r>
            <a:r>
              <a:rPr lang="cs-CZ" sz="2400" b="1" dirty="0" smtClean="0"/>
              <a:t>vznikají erozní a chemickou činností vody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sekundární </a:t>
            </a:r>
            <a:r>
              <a:rPr lang="cs-CZ" sz="2400" b="1" dirty="0">
                <a:solidFill>
                  <a:srgbClr val="002060"/>
                </a:solidFill>
              </a:rPr>
              <a:t>jevy </a:t>
            </a:r>
            <a:r>
              <a:rPr lang="cs-CZ" sz="2400" b="1" dirty="0"/>
              <a:t>– </a:t>
            </a:r>
            <a:r>
              <a:rPr lang="cs-CZ" sz="2400" b="1" dirty="0" smtClean="0"/>
              <a:t>vznikají rozpuštěním a opětovným </a:t>
            </a:r>
            <a:r>
              <a:rPr lang="cs-CZ" sz="2400" b="1" dirty="0"/>
              <a:t>vysrážením </a:t>
            </a:r>
            <a:r>
              <a:rPr lang="cs-CZ" sz="2400" b="1" dirty="0" smtClean="0"/>
              <a:t>vápence </a:t>
            </a:r>
            <a:r>
              <a:rPr lang="cs-CZ" sz="2400" b="1" dirty="0"/>
              <a:t>z vodního </a:t>
            </a:r>
            <a:r>
              <a:rPr lang="cs-CZ" sz="2400" b="1" dirty="0" smtClean="0"/>
              <a:t>prostředí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 descr="E:\100_71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12976"/>
            <a:ext cx="5688632" cy="334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6264863"/>
            <a:ext cx="3096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1745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Primární krasové jevy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86808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Škrapy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vznik erozní činností vody </a:t>
            </a:r>
          </a:p>
          <a:p>
            <a:pPr marL="0" indent="0">
              <a:buNone/>
            </a:pPr>
            <a:r>
              <a:rPr lang="cs-CZ" sz="2400" b="1" dirty="0" smtClean="0"/>
              <a:t>- rýhy na povrchu hornin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Závrty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místa vzniklá rozpouštěním horniny </a:t>
            </a:r>
            <a:r>
              <a:rPr lang="cs-CZ" sz="2400" b="1" dirty="0"/>
              <a:t>směrem do </a:t>
            </a:r>
            <a:r>
              <a:rPr lang="cs-CZ" sz="2400" b="1" dirty="0" smtClean="0"/>
              <a:t>podzemí</a:t>
            </a:r>
          </a:p>
          <a:p>
            <a:pPr marL="0" indent="0">
              <a:buNone/>
            </a:pPr>
            <a:r>
              <a:rPr lang="cs-CZ" sz="2400" b="1" dirty="0" smtClean="0"/>
              <a:t>- hloubka 1 – 100 m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Polje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závrty s velkým průměrem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(i několik km)</a:t>
            </a:r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0728"/>
            <a:ext cx="3521968" cy="2350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File:Sink hole on Torney's Fell (2) - geograph.org.uk - 126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944" y="3789040"/>
            <a:ext cx="3521968" cy="235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8944" y="3063244"/>
            <a:ext cx="2371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6451" y="5863478"/>
            <a:ext cx="2371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7301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Primární krasové jevy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86808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Ponory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l-PL" sz="2400" b="1" dirty="0" smtClean="0"/>
              <a:t>místa, </a:t>
            </a:r>
            <a:r>
              <a:rPr lang="pl-PL" sz="2400" b="1" dirty="0"/>
              <a:t>kde se vodní tok </a:t>
            </a:r>
            <a:r>
              <a:rPr lang="pl-PL" sz="2400" b="1" dirty="0" smtClean="0"/>
              <a:t>zanořuje </a:t>
            </a:r>
            <a:r>
              <a:rPr lang="pl-PL" sz="2400" b="1" dirty="0"/>
              <a:t>do </a:t>
            </a:r>
            <a:r>
              <a:rPr lang="pl-PL" sz="2400" b="1" dirty="0" smtClean="0"/>
              <a:t>podzemí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Krasová jezírka</a:t>
            </a:r>
          </a:p>
          <a:p>
            <a:pPr marL="0" indent="0">
              <a:buNone/>
            </a:pPr>
            <a:r>
              <a:rPr lang="cs-CZ" sz="2400" b="1" dirty="0" smtClean="0"/>
              <a:t>- vznik </a:t>
            </a:r>
            <a:r>
              <a:rPr lang="cs-CZ" sz="2400" b="1" dirty="0"/>
              <a:t>rozpouštěním </a:t>
            </a:r>
            <a:r>
              <a:rPr lang="cs-CZ" sz="2400" b="1" dirty="0" smtClean="0"/>
              <a:t>podloží a vyplněním sníženiny vodou</a:t>
            </a:r>
            <a:endParaRPr lang="cs-CZ" sz="2400" b="1" dirty="0"/>
          </a:p>
        </p:txBody>
      </p:sp>
      <p:pic>
        <p:nvPicPr>
          <p:cNvPr id="4098" name="Picture 2" descr="Soubor:Rudické propadán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282" y="908720"/>
            <a:ext cx="3312368" cy="232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Bielanska jeskyne vnitr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537" y="3933056"/>
            <a:ext cx="3321113" cy="232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6282" y="2924944"/>
            <a:ext cx="2343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7301" y="5944539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4572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Primární krasové jevy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J</a:t>
            </a:r>
            <a:r>
              <a:rPr lang="cs-CZ" sz="2400" b="1" dirty="0" smtClean="0"/>
              <a:t>eskyně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podzemní dutina</a:t>
            </a:r>
          </a:p>
          <a:p>
            <a:pPr marL="0" indent="0">
              <a:buNone/>
            </a:pPr>
            <a:r>
              <a:rPr lang="cs-CZ" sz="2400" b="1" dirty="0" smtClean="0"/>
              <a:t>- vznik vymíláním </a:t>
            </a:r>
            <a:r>
              <a:rPr lang="cs-CZ" sz="2400" b="1" dirty="0"/>
              <a:t>nebo vymýváním </a:t>
            </a:r>
            <a:r>
              <a:rPr lang="cs-CZ" sz="2400" b="1" dirty="0" smtClean="0"/>
              <a:t>horniny tekoucí vodou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Speleologie – věda o objevování, průzkumu </a:t>
            </a:r>
            <a:r>
              <a:rPr lang="cs-CZ" sz="2400" b="1" dirty="0"/>
              <a:t>a </a:t>
            </a:r>
            <a:r>
              <a:rPr lang="cs-CZ" sz="2400" b="1" dirty="0" smtClean="0"/>
              <a:t>mapování jeskyní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403244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4904"/>
            <a:ext cx="403244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5312241"/>
            <a:ext cx="83529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                                                Chýnovská jeskyně                     Obrázek č. 8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Zbrašovská</a:t>
            </a:r>
            <a:r>
              <a:rPr lang="cs-CZ" sz="1200" b="1" dirty="0" smtClean="0">
                <a:solidFill>
                  <a:schemeClr val="bg1"/>
                </a:solidFill>
              </a:rPr>
              <a:t> aragonitová jeskyně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0331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Jeskyně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Podzemní jeskyně </a:t>
            </a:r>
            <a:r>
              <a:rPr lang="cs-CZ" sz="2400" b="1" dirty="0"/>
              <a:t>- krasové jeskyně s typickou krasovou výzdobou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Ledové </a:t>
            </a:r>
            <a:r>
              <a:rPr lang="cs-CZ" sz="2400" b="1" dirty="0">
                <a:solidFill>
                  <a:srgbClr val="002060"/>
                </a:solidFill>
              </a:rPr>
              <a:t>jeskyně </a:t>
            </a:r>
            <a:r>
              <a:rPr lang="cs-CZ" sz="2400" b="1" dirty="0"/>
              <a:t>- </a:t>
            </a:r>
            <a:r>
              <a:rPr lang="cs-CZ" sz="2400" b="1" dirty="0" smtClean="0"/>
              <a:t>výzdoba </a:t>
            </a:r>
            <a:r>
              <a:rPr lang="cs-CZ" sz="2400" b="1" dirty="0"/>
              <a:t>tvořena zmrzlým </a:t>
            </a:r>
            <a:r>
              <a:rPr lang="cs-CZ" sz="2400" b="1" dirty="0" smtClean="0"/>
              <a:t>ledem (nízké teploty)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447" y="3789040"/>
            <a:ext cx="42151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29447" y="6367251"/>
            <a:ext cx="53387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Obrázek č. 10	                                  </a:t>
            </a:r>
            <a:r>
              <a:rPr lang="cs-CZ" sz="1200" b="1" dirty="0" err="1" smtClean="0"/>
              <a:t>Demänovská</a:t>
            </a:r>
            <a:r>
              <a:rPr lang="cs-CZ" sz="1200" b="1" dirty="0" smtClean="0"/>
              <a:t> </a:t>
            </a:r>
            <a:r>
              <a:rPr lang="cs-CZ" sz="1200" b="1" dirty="0"/>
              <a:t>ledová jeskyně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858" y="836712"/>
            <a:ext cx="4182693" cy="279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61858" y="3356992"/>
            <a:ext cx="4182693" cy="275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9                                                         Jeskyně Výpustek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599495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Jeskyně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Podmořské jeskyně </a:t>
            </a:r>
            <a:r>
              <a:rPr lang="cs-CZ" sz="2400" b="1" dirty="0"/>
              <a:t>- vznik chemickým rozpouštěním slané vody (zcela zaplaveny, nevznikají sekundární </a:t>
            </a:r>
            <a:r>
              <a:rPr lang="cs-CZ" sz="2400" b="1" dirty="0" smtClean="0"/>
              <a:t>útvary)</a:t>
            </a:r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Pseudokrasové</a:t>
            </a:r>
            <a:r>
              <a:rPr lang="cs-CZ" sz="2400" b="1" dirty="0" smtClean="0">
                <a:solidFill>
                  <a:srgbClr val="002060"/>
                </a:solidFill>
              </a:rPr>
              <a:t> jeskyně </a:t>
            </a:r>
            <a:r>
              <a:rPr lang="cs-CZ" sz="2400" b="1" dirty="0" smtClean="0"/>
              <a:t>              - </a:t>
            </a:r>
            <a:r>
              <a:rPr lang="cs-CZ" sz="2400" b="1" dirty="0"/>
              <a:t>jeskyně vzniklé v lávových proudech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205" y="836712"/>
            <a:ext cx="3963821" cy="2435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 descr="File:Shark tooth stalactit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204" y="4005064"/>
            <a:ext cx="395424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28795" y="2995094"/>
            <a:ext cx="28021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0205" y="6165304"/>
            <a:ext cx="27807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4845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Sekundární </a:t>
            </a:r>
            <a:r>
              <a:rPr lang="cs-CZ" sz="3200" b="1" dirty="0"/>
              <a:t>krasové jevy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6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1) Vznik a transport rozpustného uhličitanu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O + CO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                                  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CO</a:t>
            </a:r>
            <a:r>
              <a:rPr lang="cs-CZ" sz="2400" b="1" baseline="-25000" dirty="0" smtClean="0"/>
              <a:t>3</a:t>
            </a:r>
          </a:p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H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CO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3 </a:t>
            </a:r>
            <a:r>
              <a:rPr lang="cs-CZ" sz="2400" b="1" dirty="0" smtClean="0">
                <a:solidFill>
                  <a:prstClr val="black"/>
                </a:solidFill>
              </a:rPr>
              <a:t> +  CaCO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3     </a:t>
            </a:r>
            <a:r>
              <a:rPr lang="cs-CZ" sz="2400" b="1" dirty="0" smtClean="0">
                <a:solidFill>
                  <a:prstClr val="black"/>
                </a:solidFill>
              </a:rPr>
              <a:t>   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Ca(HCO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</a:rPr>
              <a:t>)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2</a:t>
            </a:r>
            <a:endParaRPr lang="cs-CZ" sz="2400" b="1" baseline="-25000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endParaRPr lang="cs-CZ" sz="2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2) Vznik a ukládání nerozpustného uhličitanu</a:t>
            </a:r>
            <a:endParaRPr lang="cs-CZ" sz="2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Ca(HCO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3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	</a:t>
            </a:r>
            <a:r>
              <a:rPr lang="cs-CZ" sz="2400" b="1" dirty="0" smtClean="0">
                <a:solidFill>
                  <a:prstClr val="black"/>
                </a:solidFill>
              </a:rPr>
              <a:t>        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CaCO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2400" b="1" dirty="0" smtClean="0">
                <a:solidFill>
                  <a:prstClr val="black"/>
                </a:solidFill>
              </a:rPr>
              <a:t> +</a:t>
            </a:r>
            <a:r>
              <a:rPr lang="cs-CZ" sz="2400" b="1" dirty="0">
                <a:solidFill>
                  <a:prstClr val="black"/>
                </a:solidFill>
              </a:rPr>
              <a:t> H</a:t>
            </a:r>
            <a:r>
              <a:rPr lang="cs-CZ" sz="2400" b="1" baseline="-25000" dirty="0">
                <a:solidFill>
                  <a:prstClr val="black"/>
                </a:solidFill>
              </a:rPr>
              <a:t>2</a:t>
            </a:r>
            <a:r>
              <a:rPr lang="cs-CZ" sz="2400" b="1" dirty="0">
                <a:solidFill>
                  <a:prstClr val="black"/>
                </a:solidFill>
              </a:rPr>
              <a:t>O + CO</a:t>
            </a:r>
            <a:r>
              <a:rPr lang="cs-CZ" sz="2400" b="1" baseline="-25000" dirty="0">
                <a:solidFill>
                  <a:prstClr val="black"/>
                </a:solidFill>
              </a:rPr>
              <a:t>2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endParaRPr lang="cs-CZ" sz="2400" b="1" baseline="-25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843808" y="2132855"/>
            <a:ext cx="93610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843808" y="2503849"/>
            <a:ext cx="93610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843808" y="4284151"/>
            <a:ext cx="93610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453" y="4509120"/>
            <a:ext cx="2050447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082186" y="2852936"/>
            <a:ext cx="15719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12453" y="5995071"/>
            <a:ext cx="14278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sz="1200" b="1" dirty="0">
              <a:solidFill>
                <a:prstClr val="white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68144" y="6272070"/>
            <a:ext cx="32758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         Místo dopadu kapek z krápníku</a:t>
            </a:r>
            <a:endParaRPr lang="cs-CZ" sz="1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451" y="1124741"/>
            <a:ext cx="2050447" cy="2241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96876" y="1124741"/>
            <a:ext cx="104079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13</a:t>
            </a:r>
          </a:p>
        </p:txBody>
      </p:sp>
    </p:spTree>
    <p:extLst>
      <p:ext uri="{BB962C8B-B14F-4D97-AF65-F5344CB8AC3E}">
        <p14:creationId xmlns:p14="http://schemas.microsoft.com/office/powerpoint/2010/main" val="36195384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Sekundární krasové jevy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446449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Krápníky I.: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stalaktity</a:t>
            </a:r>
            <a:r>
              <a:rPr lang="cs-CZ" sz="2400" b="1" dirty="0" smtClean="0"/>
              <a:t> - vznikají </a:t>
            </a:r>
            <a:r>
              <a:rPr lang="cs-CZ" sz="2400" b="1" dirty="0"/>
              <a:t>na </a:t>
            </a:r>
            <a:r>
              <a:rPr lang="cs-CZ" sz="2400" b="1" dirty="0" smtClean="0"/>
              <a:t>stropech, jsou duté, vnitřkem stéká voda</a:t>
            </a:r>
          </a:p>
          <a:p>
            <a:pPr marL="0" indent="0">
              <a:buNone/>
            </a:pPr>
            <a:r>
              <a:rPr lang="cs-CZ" sz="2400" b="1" dirty="0" smtClean="0"/>
              <a:t>- v Sepekově na železničním mostě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>
                <a:solidFill>
                  <a:srgbClr val="002060"/>
                </a:solidFill>
              </a:rPr>
              <a:t>stalagnáty</a:t>
            </a:r>
            <a:r>
              <a:rPr lang="cs-CZ" sz="2400" b="1" dirty="0"/>
              <a:t> </a:t>
            </a:r>
            <a:r>
              <a:rPr lang="cs-CZ" sz="2400" b="1" dirty="0" smtClean="0"/>
              <a:t>- </a:t>
            </a:r>
            <a:r>
              <a:rPr lang="cs-CZ" sz="2400" b="1" dirty="0"/>
              <a:t>vznikají spojením stalaktitů se stalagmity (sloupy)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stalagmity</a:t>
            </a:r>
            <a:r>
              <a:rPr lang="cs-CZ" sz="2400" b="1" dirty="0" smtClean="0"/>
              <a:t> - vznikají v místě dopadu kapek </a:t>
            </a:r>
            <a:r>
              <a:rPr lang="cs-CZ" sz="2400" b="1" dirty="0"/>
              <a:t>vody </a:t>
            </a:r>
            <a:r>
              <a:rPr lang="cs-CZ" sz="2400" b="1" dirty="0" smtClean="0"/>
              <a:t>ze stalaktitů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9218" name="Picture 2" descr="File:Medvebarlang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8680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21204751">
            <a:off x="4576021" y="1027799"/>
            <a:ext cx="3024336" cy="244157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/>
          </a:p>
        </p:txBody>
      </p:sp>
      <p:sp>
        <p:nvSpPr>
          <p:cNvPr id="6" name="Šipka doprava 5"/>
          <p:cNvSpPr/>
          <p:nvPr/>
        </p:nvSpPr>
        <p:spPr>
          <a:xfrm rot="21204751">
            <a:off x="4586573" y="2572401"/>
            <a:ext cx="2137334" cy="25170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/>
          </a:p>
        </p:txBody>
      </p:sp>
      <p:sp>
        <p:nvSpPr>
          <p:cNvPr id="7" name="Šipka doprava 6"/>
          <p:cNvSpPr/>
          <p:nvPr/>
        </p:nvSpPr>
        <p:spPr>
          <a:xfrm rot="21204751">
            <a:off x="4576713" y="4911872"/>
            <a:ext cx="1196201" cy="25903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39" y="5986681"/>
            <a:ext cx="26723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15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1157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Sekundární krasové jevy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425881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Krápníky II: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brčka</a:t>
            </a:r>
            <a:r>
              <a:rPr lang="cs-CZ" sz="2400" b="1" dirty="0" smtClean="0"/>
              <a:t> </a:t>
            </a:r>
            <a:r>
              <a:rPr lang="cs-CZ" sz="2400" b="1" dirty="0"/>
              <a:t>- </a:t>
            </a:r>
            <a:r>
              <a:rPr lang="cs-CZ" sz="2400" b="1" dirty="0" smtClean="0"/>
              <a:t>stébelnaté duté stalaktity (nejdelší 9 m)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záclony</a:t>
            </a:r>
            <a:r>
              <a:rPr lang="cs-CZ" sz="2400" b="1" dirty="0" smtClean="0"/>
              <a:t> – stalaktitové útvary na krajích </a:t>
            </a:r>
            <a:r>
              <a:rPr lang="cs-CZ" sz="2400" b="1" dirty="0"/>
              <a:t>skalních </a:t>
            </a:r>
            <a:r>
              <a:rPr lang="cs-CZ" sz="2400" b="1" dirty="0" smtClean="0"/>
              <a:t>otvorů a stěn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30013"/>
            <a:ext cx="3240360" cy="2370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056"/>
            <a:ext cx="3240360" cy="2430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3212976"/>
            <a:ext cx="3240360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                                 Sepekov, most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0487" y="6093296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8699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Sekundární krasové jevy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69086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Krápníky III.: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err="1">
                <a:solidFill>
                  <a:srgbClr val="002060"/>
                </a:solidFill>
              </a:rPr>
              <a:t>heliktity</a:t>
            </a:r>
            <a:r>
              <a:rPr lang="cs-CZ" sz="2400" b="1" dirty="0"/>
              <a:t> - stalaktity </a:t>
            </a:r>
            <a:r>
              <a:rPr lang="cs-CZ" sz="2400" b="1" dirty="0" smtClean="0"/>
              <a:t>s bočními výrůstky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b="1" dirty="0" smtClean="0"/>
              <a:t>Další útvary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jeskynní </a:t>
            </a:r>
            <a:r>
              <a:rPr lang="cs-CZ" sz="2400" b="1" dirty="0">
                <a:solidFill>
                  <a:srgbClr val="002060"/>
                </a:solidFill>
              </a:rPr>
              <a:t>perly </a:t>
            </a:r>
            <a:r>
              <a:rPr lang="cs-CZ" sz="2400" b="1" dirty="0" smtClean="0"/>
              <a:t>– kamínky obalené </a:t>
            </a:r>
            <a:r>
              <a:rPr lang="cs-CZ" sz="2400" b="1" dirty="0" smtClean="0">
                <a:solidFill>
                  <a:prstClr val="black"/>
                </a:solidFill>
              </a:rPr>
              <a:t>CaCO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3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jeskynní růže </a:t>
            </a:r>
            <a:r>
              <a:rPr lang="cs-CZ" sz="2400" b="1" dirty="0" smtClean="0"/>
              <a:t>– (Koněprusy)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>
                <a:solidFill>
                  <a:srgbClr val="002060"/>
                </a:solidFill>
              </a:rPr>
              <a:t>kamenné vodopády </a:t>
            </a:r>
            <a:r>
              <a:rPr lang="cs-CZ" sz="2400" b="1" dirty="0"/>
              <a:t>- zčeřené povlaky uhličitanu vápenatého (</a:t>
            </a:r>
            <a:r>
              <a:rPr lang="cs-CZ" sz="2400" b="1" dirty="0">
                <a:solidFill>
                  <a:srgbClr val="002060"/>
                </a:solidFill>
              </a:rPr>
              <a:t>sintru</a:t>
            </a:r>
            <a:r>
              <a:rPr lang="cs-CZ" sz="2400" b="1" dirty="0"/>
              <a:t>) na stěnách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komíny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005" y="902364"/>
            <a:ext cx="2701912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004" y="2996952"/>
            <a:ext cx="270191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18269" y="2497573"/>
            <a:ext cx="16002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8269" y="6258108"/>
            <a:ext cx="15545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80867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Jeskyně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často vytváří rozsáhlé komplexy</a:t>
            </a:r>
          </a:p>
          <a:p>
            <a:pPr marL="0" indent="0">
              <a:buNone/>
            </a:pPr>
            <a:r>
              <a:rPr lang="cs-CZ" sz="2400" b="1" dirty="0" smtClean="0"/>
              <a:t>- mívají několik pater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tma, zima – jeskynní formy života – netopýři, slepé ryby, , bezobratlí, bakterie, sinice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40005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3"/>
            <a:ext cx="40005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0662" y="5674157"/>
            <a:ext cx="8248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20                                                       Netopýr vodní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21		             Křižák temnostní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2816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Jeskyně v ČR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asi </a:t>
            </a:r>
            <a:r>
              <a:rPr lang="cs-CZ" sz="2400" b="1" dirty="0" smtClean="0">
                <a:solidFill>
                  <a:srgbClr val="002060"/>
                </a:solidFill>
              </a:rPr>
              <a:t>1 </a:t>
            </a:r>
            <a:r>
              <a:rPr lang="cs-CZ" sz="2400" b="1" dirty="0">
                <a:solidFill>
                  <a:srgbClr val="002060"/>
                </a:solidFill>
              </a:rPr>
              <a:t>800 jeskyní </a:t>
            </a:r>
            <a:r>
              <a:rPr lang="cs-CZ" sz="2400" b="1" dirty="0"/>
              <a:t>krasových a přes 400 </a:t>
            </a:r>
            <a:r>
              <a:rPr lang="cs-CZ" sz="2400" b="1" dirty="0" err="1" smtClean="0"/>
              <a:t>pseudokrasových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nejdelší</a:t>
            </a:r>
            <a:r>
              <a:rPr lang="cs-CZ" sz="2400" b="1" dirty="0" smtClean="0"/>
              <a:t>	- komplex Amatérské jeskyně (např. Punkevní, Sloupsko-</a:t>
            </a:r>
            <a:r>
              <a:rPr lang="cs-CZ" sz="2400" b="1" dirty="0" err="1" smtClean="0"/>
              <a:t>šošůvská</a:t>
            </a:r>
            <a:r>
              <a:rPr lang="cs-CZ" sz="2400" b="1" dirty="0" smtClean="0"/>
              <a:t>, Nová rasovna) – cca 35 km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první zpřístupněná </a:t>
            </a:r>
            <a:r>
              <a:rPr lang="cs-CZ" sz="2400" b="1" dirty="0" smtClean="0"/>
              <a:t>– Chýnovská (1868)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nejdelším podzemní tok </a:t>
            </a:r>
            <a:r>
              <a:rPr lang="cs-CZ" sz="2400" b="1" dirty="0" smtClean="0"/>
              <a:t>– Punkva s přítoky (asi </a:t>
            </a:r>
            <a:r>
              <a:rPr lang="cs-CZ" sz="2400" b="1" dirty="0"/>
              <a:t>10 </a:t>
            </a:r>
            <a:r>
              <a:rPr lang="cs-CZ" sz="2400" b="1" dirty="0" smtClean="0"/>
              <a:t>km)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nejhlubší jeskyně </a:t>
            </a:r>
            <a:r>
              <a:rPr lang="cs-CZ" sz="2400" b="1" dirty="0" smtClean="0"/>
              <a:t>- Hranická propast (442,5 m - konečná </a:t>
            </a:r>
            <a:r>
              <a:rPr lang="cs-CZ" sz="2400" b="1" dirty="0"/>
              <a:t>hloubka není </a:t>
            </a:r>
            <a:r>
              <a:rPr lang="cs-CZ" sz="2400" b="1" dirty="0" smtClean="0"/>
              <a:t> známá, 70 m nad vodou, zbytek zatopený)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230" y="2348880"/>
            <a:ext cx="2225193" cy="287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500" y="2714440"/>
            <a:ext cx="3256369" cy="2508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61500" y="4941168"/>
            <a:ext cx="71709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                          Chýnovská jeskyně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23   Hranická propast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0495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Jeskyně - svět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 - </a:t>
            </a:r>
            <a:r>
              <a:rPr lang="cs-CZ" sz="2400" b="1" dirty="0" smtClean="0">
                <a:solidFill>
                  <a:srgbClr val="002060"/>
                </a:solidFill>
              </a:rPr>
              <a:t>nejdelší</a:t>
            </a:r>
            <a:r>
              <a:rPr lang="cs-CZ" sz="2400" b="1" dirty="0" smtClean="0"/>
              <a:t> 	- Mamutí jeskyně (USA, komplex cca 600 km)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nejhlubší</a:t>
            </a:r>
            <a:r>
              <a:rPr lang="cs-CZ" sz="2400" b="1" dirty="0" smtClean="0"/>
              <a:t>	- </a:t>
            </a:r>
            <a:r>
              <a:rPr lang="cs-CZ" sz="2400" b="1" dirty="0" err="1" smtClean="0"/>
              <a:t>Voronija</a:t>
            </a:r>
            <a:r>
              <a:rPr lang="cs-CZ" sz="2400" b="1" dirty="0" smtClean="0"/>
              <a:t> (Gruzie,  </a:t>
            </a:r>
            <a:r>
              <a:rPr lang="cs-CZ" sz="2400" b="1" dirty="0"/>
              <a:t>2160 </a:t>
            </a:r>
            <a:r>
              <a:rPr lang="cs-CZ" sz="2400" b="1" dirty="0" smtClean="0"/>
              <a:t> m)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http</a:t>
            </a:r>
            <a:r>
              <a:rPr lang="cs-CZ" sz="2400" b="1" dirty="0" smtClean="0"/>
              <a:t>://_-_</a:t>
            </a:r>
            <a:r>
              <a:rPr lang="cs-CZ" sz="2400" b="1" dirty="0"/>
              <a:t>fragment.jpg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4904"/>
            <a:ext cx="3960440" cy="3006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4904"/>
            <a:ext cx="3964268" cy="3006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301208"/>
            <a:ext cx="81407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 24			Mamutí jeskyně            </a:t>
            </a:r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 25                                          </a:t>
            </a:r>
            <a:r>
              <a:rPr lang="pl-PL" sz="1200" b="1" dirty="0" smtClean="0">
                <a:solidFill>
                  <a:schemeClr val="bg1"/>
                </a:solidFill>
              </a:rPr>
              <a:t>Mechowskie </a:t>
            </a:r>
            <a:r>
              <a:rPr lang="pl-PL" sz="1200" b="1" dirty="0">
                <a:solidFill>
                  <a:schemeClr val="bg1"/>
                </a:solidFill>
              </a:rPr>
              <a:t>jeskyně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4828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Čemu se říká krasové jevy?</a:t>
            </a:r>
          </a:p>
          <a:p>
            <a:pPr marL="457200" indent="-457200">
              <a:spcBef>
                <a:spcPts val="0"/>
              </a:spcBef>
              <a:buAutoNum type="arabicParenR"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Které horniny patří mezi rozpustné?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Jak vznikají sekundární krasové jevy?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Co je to stalaktit?</a:t>
            </a:r>
          </a:p>
          <a:p>
            <a:pPr marL="457200" indent="-457200">
              <a:spcBef>
                <a:spcPts val="0"/>
              </a:spcBef>
              <a:buAutoNum type="arabicParenR"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Vyjmenuj některé jeskynní organizmy.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Můžeme v okolí Sepekova pozorovat krápníky?</a:t>
            </a:r>
          </a:p>
          <a:p>
            <a:pPr marL="457200" indent="-457200">
              <a:buAutoNum type="arabicParenR"/>
            </a:pPr>
            <a:endParaRPr lang="cs-CZ" sz="2400" b="1" dirty="0">
              <a:solidFill>
                <a:srgbClr val="00206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útvarům vzniklým činností vody v rozpustných horninách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vápenec, dolomit, sádrovec, halit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rozpuštěním, transportem a opětovným vysrážením </a:t>
            </a:r>
            <a:r>
              <a:rPr lang="cs-CZ" sz="2400" b="1" dirty="0">
                <a:solidFill>
                  <a:srgbClr val="002060"/>
                </a:solidFill>
              </a:rPr>
              <a:t>CaCO</a:t>
            </a:r>
            <a:r>
              <a:rPr lang="cs-CZ" sz="2400" b="1" baseline="-25000" dirty="0">
                <a:solidFill>
                  <a:srgbClr val="002060"/>
                </a:solidFill>
              </a:rPr>
              <a:t>3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krápník vznikající na stropě jeskyně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netopýr, křižák, slepé ryby, bakterie, sinice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ano, na železničním mostě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368949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  <a:defRPr/>
            </a:pPr>
            <a:r>
              <a:rPr lang="cs-CZ" sz="2400" b="1" dirty="0">
                <a:solidFill>
                  <a:prstClr val="black"/>
                </a:solidFill>
                <a:cs typeface="Arial"/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Obrázek č. </a:t>
            </a:r>
            <a:r>
              <a:rPr lang="cs-CZ" sz="1200" b="1" dirty="0"/>
              <a:t>1,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Chmee2, </a:t>
            </a:r>
            <a:r>
              <a:rPr lang="cs-CZ" sz="1200" b="1" dirty="0" smtClean="0"/>
              <a:t>File:Skrapy-austria.JPG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commons.wikimedia.org/wiki/File:Skrapy-austria.JPG?uselang=cs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3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Ekočlen</a:t>
            </a:r>
            <a:r>
              <a:rPr lang="cs-CZ" sz="1200" b="1" dirty="0"/>
              <a:t>, </a:t>
            </a:r>
            <a:r>
              <a:rPr lang="cs-CZ" sz="1200" b="1" dirty="0" err="1" smtClean="0"/>
              <a:t>Soubor:Žlebiči.jpg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http://cs.wikipedia.org/wiki/Soubor:%</a:t>
            </a:r>
            <a:r>
              <a:rPr lang="cs-CZ" sz="1200" b="1" dirty="0" smtClean="0">
                <a:hlinkClick r:id="rId3"/>
              </a:rPr>
              <a:t>C5%BDlebi%C4%8Di.jpg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4,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Mike </a:t>
            </a:r>
            <a:r>
              <a:rPr lang="cs-CZ" sz="1200" b="1" dirty="0" err="1" smtClean="0"/>
              <a:t>Quinn</a:t>
            </a:r>
            <a:r>
              <a:rPr lang="cs-CZ" sz="1200" b="1" dirty="0" smtClean="0"/>
              <a:t>, </a:t>
            </a:r>
            <a:r>
              <a:rPr lang="en-US" sz="1200" b="1" dirty="0"/>
              <a:t>File:Sink hole on </a:t>
            </a:r>
            <a:r>
              <a:rPr lang="en-US" sz="1200" b="1" dirty="0" err="1"/>
              <a:t>Torney's</a:t>
            </a:r>
            <a:r>
              <a:rPr lang="en-US" sz="1200" b="1" dirty="0"/>
              <a:t> Fell (2) - geograph.org.uk - </a:t>
            </a:r>
            <a:r>
              <a:rPr lang="en-US" sz="1200" b="1" dirty="0" smtClean="0"/>
              <a:t>1260935.jpg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http://commons.wikimedia.org/wiki/File:Sink_hole_on_Torney%27s_Fell_(2)_-_geograph.org.uk_-_</a:t>
            </a:r>
            <a:r>
              <a:rPr lang="cs-CZ" sz="1200" b="1" dirty="0" smtClean="0">
                <a:hlinkClick r:id="rId4"/>
              </a:rPr>
              <a:t>1260935.jpg?uselang=cs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5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Volné </a:t>
            </a:r>
            <a:r>
              <a:rPr lang="cs-CZ" sz="1200" b="1" dirty="0" smtClean="0"/>
              <a:t>dílo, Lukáš Malý</a:t>
            </a:r>
            <a:r>
              <a:rPr lang="cs-CZ" sz="1200" b="1" dirty="0"/>
              <a:t>, </a:t>
            </a:r>
            <a:r>
              <a:rPr lang="cs-CZ" sz="1200" b="1" dirty="0" err="1"/>
              <a:t>Soubor:Rudické</a:t>
            </a:r>
            <a:r>
              <a:rPr lang="cs-CZ" sz="1200" b="1" dirty="0"/>
              <a:t> </a:t>
            </a:r>
            <a:r>
              <a:rPr lang="cs-CZ" sz="1200" b="1" dirty="0" smtClean="0"/>
              <a:t>propadání.JPG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cs.wikipedia.org/wiki/Soubor:Rudick%C3%A9_propad%C3%A1n%C3%AD.JPG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Petr </a:t>
            </a:r>
            <a:r>
              <a:rPr lang="cs-CZ" sz="1200" b="1" dirty="0" err="1" smtClean="0"/>
              <a:t>Vilgus</a:t>
            </a:r>
            <a:r>
              <a:rPr lang="cs-CZ" sz="1200" b="1" dirty="0"/>
              <a:t>, </a:t>
            </a:r>
            <a:r>
              <a:rPr lang="cs-CZ" sz="1200" b="1" dirty="0" err="1"/>
              <a:t>Soubor:Bielanska</a:t>
            </a:r>
            <a:r>
              <a:rPr lang="cs-CZ" sz="1200" b="1" dirty="0"/>
              <a:t> </a:t>
            </a:r>
            <a:r>
              <a:rPr lang="cs-CZ" sz="1200" b="1" dirty="0" err="1"/>
              <a:t>jeskyne</a:t>
            </a:r>
            <a:r>
              <a:rPr lang="cs-CZ" sz="1200" b="1" dirty="0"/>
              <a:t> </a:t>
            </a:r>
            <a:r>
              <a:rPr lang="cs-CZ" sz="1200" b="1" dirty="0" smtClean="0"/>
              <a:t>vnitrek.JPG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cs.wikipedia.org/wiki/Soubor:Bielanska_jeskyne_vnitrek.JPG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Chmee2, </a:t>
            </a:r>
            <a:r>
              <a:rPr lang="cs-CZ" sz="1200" b="1" dirty="0" err="1"/>
              <a:t>Soubor:Chýnovská</a:t>
            </a:r>
            <a:r>
              <a:rPr lang="cs-CZ" sz="1200" b="1" dirty="0"/>
              <a:t> jeskyně(4).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http://cs.wikipedia.org/wiki/Soubor:Ch%C3%BDnovsk%C3%A1_jeskyn%C4%9B(4).</a:t>
            </a:r>
            <a:r>
              <a:rPr lang="cs-CZ" sz="1200" b="1" dirty="0" smtClean="0">
                <a:hlinkClick r:id="rId7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8</a:t>
            </a:r>
            <a:r>
              <a:rPr lang="cs-CZ" sz="1200" b="1" dirty="0" smtClean="0"/>
              <a:t>. </a:t>
            </a:r>
            <a:r>
              <a:rPr lang="cs-CZ" sz="1200" b="1" dirty="0"/>
              <a:t>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Dobesova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Soubor:Gejzírové</a:t>
            </a:r>
            <a:r>
              <a:rPr lang="cs-CZ" sz="1200" b="1" dirty="0" smtClean="0"/>
              <a:t> stalagmity.JPG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cs.wikipedia.org/wiki/Soubor:Gejz%C3%ADrov%C3%A9_stalagmity.JPG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9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Leila82, </a:t>
            </a:r>
            <a:r>
              <a:rPr lang="cs-CZ" sz="1200" b="1" dirty="0" err="1"/>
              <a:t>Soubor:Jeskyně</a:t>
            </a:r>
            <a:r>
              <a:rPr lang="cs-CZ" sz="1200" b="1" dirty="0"/>
              <a:t> </a:t>
            </a:r>
            <a:r>
              <a:rPr lang="cs-CZ" sz="1200" b="1" dirty="0" smtClean="0"/>
              <a:t>Výpustek.jpg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cs.wikipedia.org/wiki/Soubor:Jeskyn%C4%9B_V%C3%BDpustek.jpg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10, [cit. 2012-12-29],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Jojo, File:Demanova </a:t>
            </a:r>
            <a:r>
              <a:rPr lang="cs-CZ" sz="1200" b="1" dirty="0" err="1"/>
              <a:t>Ice</a:t>
            </a:r>
            <a:r>
              <a:rPr lang="cs-CZ" sz="1200" b="1" dirty="0"/>
              <a:t> </a:t>
            </a:r>
            <a:r>
              <a:rPr lang="cs-CZ" sz="1200" b="1" dirty="0" err="1"/>
              <a:t>Cave</a:t>
            </a:r>
            <a:r>
              <a:rPr lang="cs-CZ" sz="1200" b="1" dirty="0"/>
              <a:t> </a:t>
            </a:r>
            <a:r>
              <a:rPr lang="cs-CZ" sz="1200" b="1" dirty="0" smtClean="0"/>
              <a:t>24.jpg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commons.wikimedia.org/wiki/File:Demanova_Ice_Cave_24.jpg?uselang=cs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11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2012-12-29], Licence 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Walter </a:t>
            </a:r>
            <a:r>
              <a:rPr lang="cs-CZ" sz="1200" b="1" dirty="0" err="1" smtClean="0"/>
              <a:t>Pickel</a:t>
            </a:r>
            <a:r>
              <a:rPr lang="cs-CZ" sz="1200" b="1" dirty="0"/>
              <a:t>, File:Image-Peacock </a:t>
            </a:r>
            <a:r>
              <a:rPr lang="cs-CZ" sz="1200" b="1" dirty="0" err="1"/>
              <a:t>Springs</a:t>
            </a:r>
            <a:r>
              <a:rPr lang="cs-CZ" sz="1200" b="1" dirty="0"/>
              <a:t> </a:t>
            </a:r>
            <a:r>
              <a:rPr lang="cs-CZ" sz="1200" b="1" dirty="0" smtClean="0"/>
              <a:t>Entrance.jpg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en.wikipedia.org/wiki/File:Image-Peacock_Springs_Entrance.jpg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12, [cit. 2012-12-29],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Dave </a:t>
            </a:r>
            <a:r>
              <a:rPr lang="cs-CZ" sz="1200" b="1" dirty="0" err="1">
                <a:solidFill>
                  <a:prstClr val="black"/>
                </a:solidFill>
              </a:rPr>
              <a:t>Bunnell</a:t>
            </a:r>
            <a:r>
              <a:rPr lang="cs-CZ" sz="1200" b="1" dirty="0">
                <a:solidFill>
                  <a:prstClr val="black"/>
                </a:solidFill>
              </a:rPr>
              <a:t>, File:Shark </a:t>
            </a:r>
            <a:r>
              <a:rPr lang="cs-CZ" sz="1200" b="1" dirty="0" err="1">
                <a:solidFill>
                  <a:prstClr val="black"/>
                </a:solidFill>
              </a:rPr>
              <a:t>tooth</a:t>
            </a:r>
            <a:r>
              <a:rPr lang="cs-CZ" sz="1200" b="1" dirty="0">
                <a:solidFill>
                  <a:prstClr val="black"/>
                </a:solidFill>
              </a:rPr>
              <a:t> stalactites.jpg   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http://commons.wikimedia.org/wiki/File:Shark_tooth_stalactites.jpg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15, [cit. 2012-12-29],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Zátonyi</a:t>
            </a:r>
            <a:r>
              <a:rPr lang="cs-CZ" sz="1200" b="1" dirty="0">
                <a:solidFill>
                  <a:prstClr val="black"/>
                </a:solidFill>
              </a:rPr>
              <a:t> Sándor, File:Medvebarlang05.jpg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http://commons.wikimedia.org/wiki/File:Medvebarlang05.jpg?uselang=cs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700286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pPr marL="0" lvl="0" indent="0">
              <a:buNone/>
              <a:defRPr/>
            </a:pPr>
            <a:r>
              <a:rPr lang="cs-CZ" sz="2400" b="1" dirty="0">
                <a:solidFill>
                  <a:prstClr val="black"/>
                </a:solidFill>
                <a:cs typeface="Arial"/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Obrázek č</a:t>
            </a:r>
            <a:r>
              <a:rPr lang="cs-CZ" sz="1200" b="1" dirty="0"/>
              <a:t>. 17,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Ciacho5, File:Stalactites in </a:t>
            </a:r>
            <a:r>
              <a:rPr lang="cs-CZ" sz="1200" b="1" dirty="0" smtClean="0"/>
              <a:t>Niedzwiedzia.JPG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</a:t>
            </a:r>
            <a:r>
              <a:rPr lang="cs-CZ" sz="1200" b="1" dirty="0">
                <a:hlinkClick r:id="rId2"/>
              </a:rPr>
              <a:t>://</a:t>
            </a:r>
            <a:r>
              <a:rPr lang="cs-CZ" sz="1200" b="1" dirty="0" smtClean="0">
                <a:hlinkClick r:id="rId2"/>
              </a:rPr>
              <a:t>commons.wikimedia.org/wiki/File:Stalactites_in_Niedzwiedzia.JPG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18,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Nachosan</a:t>
            </a:r>
            <a:r>
              <a:rPr lang="cs-CZ" sz="1200" b="1" dirty="0"/>
              <a:t>, File:Vallina </a:t>
            </a:r>
            <a:r>
              <a:rPr lang="cs-CZ" sz="1200" b="1" dirty="0" err="1"/>
              <a:t>Estalactitas</a:t>
            </a:r>
            <a:r>
              <a:rPr lang="cs-CZ" sz="1200" b="1" dirty="0"/>
              <a:t> </a:t>
            </a:r>
            <a:r>
              <a:rPr lang="cs-CZ" sz="1200" b="1" dirty="0" err="1"/>
              <a:t>banderolas</a:t>
            </a:r>
            <a:r>
              <a:rPr lang="cs-CZ" sz="1200" b="1" dirty="0"/>
              <a:t> helictitas.JPG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commons.wikimedia.org/wiki/File:Vallina_Estalactitas_banderolas_helictitas.JPG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19,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Dave </a:t>
            </a:r>
            <a:r>
              <a:rPr lang="cs-CZ" sz="1200" b="1" dirty="0" err="1"/>
              <a:t>Bunnell</a:t>
            </a:r>
            <a:r>
              <a:rPr lang="cs-CZ" sz="1200" b="1" dirty="0"/>
              <a:t>, File:Lechuguilla </a:t>
            </a:r>
            <a:r>
              <a:rPr lang="cs-CZ" sz="1200" b="1" dirty="0" err="1"/>
              <a:t>Cave</a:t>
            </a:r>
            <a:r>
              <a:rPr lang="cs-CZ" sz="1200" b="1" dirty="0"/>
              <a:t> </a:t>
            </a:r>
            <a:r>
              <a:rPr lang="cs-CZ" sz="1200" b="1" dirty="0" err="1"/>
              <a:t>Pearlsian</a:t>
            </a:r>
            <a:r>
              <a:rPr lang="cs-CZ" sz="1200" b="1" dirty="0"/>
              <a:t> </a:t>
            </a:r>
            <a:r>
              <a:rPr lang="cs-CZ" sz="1200" b="1" dirty="0" smtClean="0"/>
              <a:t>Gulf.jpg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commons.wikimedia.org/wiki/File:Lechuguilla_Cave_Pearlsian_Gulf.jpg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24</a:t>
            </a:r>
            <a:r>
              <a:rPr lang="cs-CZ" sz="1200" b="1" dirty="0"/>
              <a:t>, [cit. 2012-12-29],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Navin75, </a:t>
            </a:r>
            <a:r>
              <a:rPr lang="en-US" sz="1200" b="1" dirty="0"/>
              <a:t>File:Mammoth Cave National Park </a:t>
            </a:r>
            <a:r>
              <a:rPr lang="en-US" sz="1200" b="1" dirty="0" smtClean="0"/>
              <a:t>004.jpg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5"/>
              </a:rPr>
              <a:t>http</a:t>
            </a:r>
            <a:r>
              <a:rPr lang="cs-CZ" sz="1200" b="1" dirty="0">
                <a:hlinkClick r:id="rId5"/>
              </a:rPr>
              <a:t>://</a:t>
            </a:r>
            <a:r>
              <a:rPr lang="cs-CZ" sz="1200" b="1" dirty="0" smtClean="0">
                <a:hlinkClick r:id="rId5"/>
              </a:rPr>
              <a:t>commons.wikimedia.org/wiki/File:Mammoth_Cave_National_Park_004.jpg?uselang=cs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25, </a:t>
            </a:r>
            <a:r>
              <a:rPr lang="cs-CZ" sz="1200" b="1" dirty="0"/>
              <a:t>[cit. </a:t>
            </a:r>
            <a:r>
              <a:rPr lang="cs-CZ" sz="1200" b="1" dirty="0" smtClean="0"/>
              <a:t>2012-12-29], </a:t>
            </a:r>
            <a:r>
              <a:rPr lang="cs-CZ" sz="1200" b="1" dirty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Krzysztof, File:Groty </a:t>
            </a:r>
            <a:r>
              <a:rPr lang="cs-CZ" sz="1200" b="1" dirty="0" err="1"/>
              <a:t>Mechowskie</a:t>
            </a:r>
            <a:r>
              <a:rPr lang="cs-CZ" sz="1200" b="1" dirty="0"/>
              <a:t> - </a:t>
            </a:r>
            <a:r>
              <a:rPr lang="cs-CZ" sz="1200" b="1" dirty="0" smtClean="0"/>
              <a:t>fragment.jpg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6"/>
              </a:rPr>
              <a:t>http</a:t>
            </a:r>
            <a:r>
              <a:rPr lang="cs-CZ" sz="1200" b="1" dirty="0">
                <a:hlinkClick r:id="rId6"/>
              </a:rPr>
              <a:t>://commons.wikimedia.org/wiki/File:Groty_Mechowskie_-_</a:t>
            </a:r>
            <a:r>
              <a:rPr lang="cs-CZ" sz="1200" b="1" dirty="0" smtClean="0">
                <a:hlinkClick r:id="rId6"/>
              </a:rPr>
              <a:t>fragment.jpg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20</a:t>
            </a:r>
            <a:r>
              <a:rPr lang="cs-CZ" sz="1200" b="1" dirty="0" smtClean="0"/>
              <a:t>, 21, 22,  Archív Chýnovské jeskyně, se svolením Správy Chýnovské jeskyně</a:t>
            </a:r>
          </a:p>
          <a:p>
            <a:pPr marL="0" indent="0">
              <a:buNone/>
            </a:pPr>
            <a:r>
              <a:rPr lang="cs-CZ" sz="1200" b="1" dirty="0"/>
              <a:t>Obrázek č. 2</a:t>
            </a:r>
            <a:r>
              <a:rPr lang="cs-CZ" sz="1200" b="1" dirty="0" smtClean="0"/>
              <a:t>, 13, 14, 16, 23,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2001993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697548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1099</Words>
  <Application>Microsoft Office PowerPoint</Application>
  <PresentationFormat>Předvádění na obrazovce (4:3)</PresentationFormat>
  <Paragraphs>296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1_Motiv systému Office</vt:lpstr>
      <vt:lpstr>Prezentace aplikace PowerPoint</vt:lpstr>
      <vt:lpstr>Prezentace aplikace PowerPoint</vt:lpstr>
      <vt:lpstr>Přírodopis 9. třída MINERALOGIE </vt:lpstr>
      <vt:lpstr>Prezentace aplikace PowerPoint</vt:lpstr>
      <vt:lpstr>Prezentace aplikace PowerPoint</vt:lpstr>
      <vt:lpstr>Primární krasové jevy</vt:lpstr>
      <vt:lpstr>Primární krasové jevy</vt:lpstr>
      <vt:lpstr>Primární krasové jevy</vt:lpstr>
      <vt:lpstr>Jeskyně</vt:lpstr>
      <vt:lpstr>Jeskyně</vt:lpstr>
      <vt:lpstr>Sekundární krasové jevy</vt:lpstr>
      <vt:lpstr>Sekundární krasové jevy</vt:lpstr>
      <vt:lpstr>Sekundární krasové jevy</vt:lpstr>
      <vt:lpstr>Sekundární krasové jevy</vt:lpstr>
      <vt:lpstr>Jeskyně</vt:lpstr>
      <vt:lpstr>Jeskyně v ČR</vt:lpstr>
      <vt:lpstr>Jeskyně - svět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55</cp:revision>
  <dcterms:created xsi:type="dcterms:W3CDTF">2013-11-23T16:49:06Z</dcterms:created>
  <dcterms:modified xsi:type="dcterms:W3CDTF">2015-04-02T12:11:40Z</dcterms:modified>
</cp:coreProperties>
</file>