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1" r:id="rId2"/>
    <p:sldId id="282" r:id="rId3"/>
    <p:sldId id="257" r:id="rId4"/>
    <p:sldId id="258" r:id="rId5"/>
    <p:sldId id="261" r:id="rId6"/>
    <p:sldId id="265" r:id="rId7"/>
    <p:sldId id="278" r:id="rId8"/>
    <p:sldId id="266" r:id="rId9"/>
    <p:sldId id="267" r:id="rId10"/>
    <p:sldId id="262" r:id="rId11"/>
    <p:sldId id="259" r:id="rId12"/>
    <p:sldId id="260" r:id="rId13"/>
    <p:sldId id="263" r:id="rId14"/>
    <p:sldId id="269" r:id="rId15"/>
    <p:sldId id="270" r:id="rId16"/>
    <p:sldId id="271" r:id="rId17"/>
    <p:sldId id="272" r:id="rId18"/>
    <p:sldId id="273" r:id="rId19"/>
    <p:sldId id="274" r:id="rId20"/>
    <p:sldId id="264" r:id="rId21"/>
    <p:sldId id="275" r:id="rId22"/>
    <p:sldId id="276" r:id="rId23"/>
    <p:sldId id="268" r:id="rId24"/>
    <p:sldId id="279" r:id="rId25"/>
    <p:sldId id="277" r:id="rId26"/>
    <p:sldId id="280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20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334902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74368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035035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25986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112013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2056406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6042957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387433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458670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2234563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8751224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2020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a/a0/Tisk%C3%A9_st%C4%9Bny_(7)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rkose.jpg" TargetMode="External"/><Relationship Id="rId3" Type="http://schemas.openxmlformats.org/officeDocument/2006/relationships/hyperlink" Target="http://commons.wikimedia.org/wiki/File:Parkh%C3%B6hle_im_Park_an_der_Ilm_in_Weimar_03.jpg" TargetMode="External"/><Relationship Id="rId7" Type="http://schemas.openxmlformats.org/officeDocument/2006/relationships/hyperlink" Target="http://commons.wikimedia.org/wiki/File:Karima,nile_silt.jpg" TargetMode="External"/><Relationship Id="rId2" Type="http://schemas.openxmlformats.org/officeDocument/2006/relationships/hyperlink" Target="http://cs.wikipedia.org/wiki/Soubor:Tisk%C3%A9_st%C4%9Bny_(7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oessVicksburg.jpg" TargetMode="External"/><Relationship Id="rId5" Type="http://schemas.openxmlformats.org/officeDocument/2006/relationships/hyperlink" Target="http://cs.wikipedia.org/wiki/Soubor:Clay-ss-2005.jpg" TargetMode="External"/><Relationship Id="rId10" Type="http://schemas.openxmlformats.org/officeDocument/2006/relationships/hyperlink" Target="http://commons.wikimedia.org/wiki/File:Sprudelstein-WJP.jpg" TargetMode="External"/><Relationship Id="rId4" Type="http://schemas.openxmlformats.org/officeDocument/2006/relationships/hyperlink" Target="http://commons.wikimedia.org/wiki/File:Bivalve_coquina_limestone_Odessa.jpg" TargetMode="External"/><Relationship Id="rId9" Type="http://schemas.openxmlformats.org/officeDocument/2006/relationships/hyperlink" Target="http://commons.wikimedia.org/wiki/File:Badab_Surt_Najafi1.jpg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8086355"/>
              </p:ext>
            </p:extLst>
          </p:nvPr>
        </p:nvGraphicFramePr>
        <p:xfrm>
          <a:off x="1716694" y="1600200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VY_32_INOVACE_195_Geologie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Prosinec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405003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8033721"/>
              </p:ext>
            </p:extLst>
          </p:nvPr>
        </p:nvGraphicFramePr>
        <p:xfrm>
          <a:off x="1647190" y="2043779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Usazené horniny  - vznik, výskyt a význam,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opakování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formou odpovědí na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otázky.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znalosti o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vzniku, rozpoznání,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výskytu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 významu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usazených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hornin.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656220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9.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MINERALOGIE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dirty="0" smtClean="0"/>
              <a:t>HORNINY</a:t>
            </a:r>
          </a:p>
          <a:p>
            <a:pPr marL="0" indent="0" algn="ctr">
              <a:buNone/>
            </a:pPr>
            <a:r>
              <a:rPr lang="cs-CZ" sz="6000" b="1" dirty="0" smtClean="0"/>
              <a:t>SEDIMENTÁRNÍ</a:t>
            </a:r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200" b="1" dirty="0" smtClean="0"/>
              <a:t>Základní škola a Mateřská škola Sepekov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41816019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Horniny usazené (sedimentární)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b="1" dirty="0" smtClean="0"/>
              <a:t>- nejrozšířenější horniny </a:t>
            </a:r>
            <a:r>
              <a:rPr lang="cs-CZ" sz="2600" b="1" dirty="0"/>
              <a:t>na zemském </a:t>
            </a:r>
            <a:r>
              <a:rPr lang="cs-CZ" sz="2600" b="1" dirty="0" smtClean="0"/>
              <a:t>povrchu</a:t>
            </a:r>
          </a:p>
          <a:p>
            <a:pPr marL="0" indent="0">
              <a:buNone/>
            </a:pPr>
            <a:r>
              <a:rPr lang="cs-CZ" sz="2600" b="1" dirty="0" smtClean="0"/>
              <a:t>- ve </a:t>
            </a:r>
            <a:r>
              <a:rPr lang="cs-CZ" sz="2600" b="1" dirty="0"/>
              <a:t>stavební praxi nejčastější </a:t>
            </a:r>
            <a:r>
              <a:rPr lang="cs-CZ" sz="2600" b="1" dirty="0" smtClean="0"/>
              <a:t>podklad pro </a:t>
            </a:r>
            <a:r>
              <a:rPr lang="cs-CZ" sz="2600" b="1" dirty="0"/>
              <a:t>jednoduché </a:t>
            </a:r>
            <a:r>
              <a:rPr lang="cs-CZ" sz="2600" b="1" dirty="0" smtClean="0"/>
              <a:t>stavby i </a:t>
            </a:r>
            <a:r>
              <a:rPr lang="cs-CZ" sz="2600" b="1" dirty="0"/>
              <a:t>pro </a:t>
            </a:r>
            <a:r>
              <a:rPr lang="cs-CZ" sz="2600" b="1" dirty="0" smtClean="0"/>
              <a:t>dopravní stavby </a:t>
            </a:r>
            <a:endParaRPr lang="cs-CZ" sz="2600" b="1" dirty="0"/>
          </a:p>
          <a:p>
            <a:pPr marL="0" indent="0">
              <a:buNone/>
            </a:pPr>
            <a:endParaRPr lang="cs-CZ" sz="2600" b="1" dirty="0"/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endParaRPr lang="cs-CZ" sz="2600" b="1" dirty="0"/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endParaRPr lang="cs-CZ" sz="2600" b="1" dirty="0"/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r>
              <a:rPr lang="cs-CZ" sz="2600" b="1" dirty="0" smtClean="0"/>
              <a:t>- petrografická </a:t>
            </a:r>
            <a:r>
              <a:rPr lang="cs-CZ" sz="2600" b="1" dirty="0"/>
              <a:t>klasifikace </a:t>
            </a:r>
            <a:r>
              <a:rPr lang="cs-CZ" sz="2600" b="1" dirty="0" smtClean="0"/>
              <a:t>není jednotná </a:t>
            </a:r>
          </a:p>
          <a:p>
            <a:pPr marL="0" indent="0">
              <a:buNone/>
            </a:pPr>
            <a:r>
              <a:rPr lang="cs-CZ" sz="2600" b="1" dirty="0" smtClean="0"/>
              <a:t>- starší </a:t>
            </a:r>
            <a:r>
              <a:rPr lang="cs-CZ" sz="2600" b="1" dirty="0"/>
              <a:t>dělení na </a:t>
            </a:r>
            <a:r>
              <a:rPr lang="cs-CZ" sz="2600" b="1" dirty="0" smtClean="0"/>
              <a:t>úlomkovité, </a:t>
            </a:r>
            <a:r>
              <a:rPr lang="cs-CZ" sz="2600" b="1" dirty="0"/>
              <a:t>chemické a </a:t>
            </a:r>
            <a:r>
              <a:rPr lang="cs-CZ" sz="2600" b="1" dirty="0" smtClean="0"/>
              <a:t>organogenní</a:t>
            </a:r>
          </a:p>
        </p:txBody>
      </p:sp>
      <p:pic>
        <p:nvPicPr>
          <p:cNvPr id="1026" name="Picture 2" descr="Soubor:Tiské stěny (7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492896"/>
            <a:ext cx="4680521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67744" y="5058352"/>
            <a:ext cx="46805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2                                                                                   </a:t>
            </a:r>
            <a:r>
              <a:rPr lang="cs-CZ" sz="1200" b="1" dirty="0" smtClean="0">
                <a:solidFill>
                  <a:schemeClr val="bg1"/>
                </a:solidFill>
              </a:rPr>
              <a:t>Tiské stěny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625966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2114550" y="27130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809370" tIns="152352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332656"/>
            <a:ext cx="8136904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Vznik sedimentárních hornin </a:t>
            </a:r>
            <a:r>
              <a:rPr lang="cs-CZ" sz="3200" b="1" dirty="0" smtClean="0"/>
              <a:t>- fáze:  </a:t>
            </a:r>
            <a:endParaRPr lang="cs-CZ" sz="3200" b="1" dirty="0"/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002060"/>
                </a:solidFill>
              </a:rPr>
              <a:t>- zvětrávání</a:t>
            </a:r>
            <a:r>
              <a:rPr lang="cs-CZ" sz="2400" b="1" dirty="0" smtClean="0"/>
              <a:t> </a:t>
            </a:r>
            <a:r>
              <a:rPr lang="cs-CZ" sz="2400" b="1" dirty="0"/>
              <a:t>hornin (magmatických, metamorfovaných nebo starších sedimentárních</a:t>
            </a:r>
            <a:r>
              <a:rPr lang="cs-CZ" sz="2400" b="1" dirty="0" smtClean="0"/>
              <a:t>) – rušivá činnost </a:t>
            </a:r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002060"/>
                </a:solidFill>
              </a:rPr>
              <a:t>- přenos </a:t>
            </a:r>
            <a:r>
              <a:rPr lang="cs-CZ" sz="2400" b="1" dirty="0" smtClean="0"/>
              <a:t>(transport) </a:t>
            </a:r>
            <a:r>
              <a:rPr lang="cs-CZ" sz="2400" b="1" dirty="0"/>
              <a:t>zvětralého materiálu různými </a:t>
            </a:r>
            <a:r>
              <a:rPr lang="cs-CZ" sz="2400" b="1" dirty="0" smtClean="0"/>
              <a:t>činiteli (gravitace, voda</a:t>
            </a:r>
            <a:r>
              <a:rPr lang="cs-CZ" sz="2400" b="1" dirty="0"/>
              <a:t>, vzduch</a:t>
            </a:r>
            <a:r>
              <a:rPr lang="cs-CZ" sz="2400" b="1" dirty="0" smtClean="0"/>
              <a:t>, vítr, </a:t>
            </a:r>
            <a:r>
              <a:rPr lang="cs-CZ" sz="2400" b="1" dirty="0"/>
              <a:t>ledovec) </a:t>
            </a:r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002060"/>
                </a:solidFill>
              </a:rPr>
              <a:t>- usazování </a:t>
            </a:r>
            <a:r>
              <a:rPr lang="cs-CZ" sz="2400" b="1" dirty="0" smtClean="0"/>
              <a:t>(sedimentace) </a:t>
            </a:r>
            <a:r>
              <a:rPr lang="cs-CZ" sz="2400" b="1" dirty="0"/>
              <a:t>přeneseného materiálu </a:t>
            </a:r>
            <a:r>
              <a:rPr lang="cs-CZ" sz="2400" b="1" dirty="0" smtClean="0"/>
              <a:t>(hromadění </a:t>
            </a:r>
            <a:r>
              <a:rPr lang="cs-CZ" sz="2400" b="1" dirty="0"/>
              <a:t>klastických </a:t>
            </a:r>
            <a:r>
              <a:rPr lang="cs-CZ" sz="2400" b="1" dirty="0" smtClean="0"/>
              <a:t>částic, srážení </a:t>
            </a:r>
            <a:r>
              <a:rPr lang="cs-CZ" sz="2400" b="1" dirty="0"/>
              <a:t>minerálů z </a:t>
            </a:r>
            <a:r>
              <a:rPr lang="cs-CZ" sz="2400" b="1" dirty="0" smtClean="0"/>
              <a:t>roztoku) – tvořivá činnost</a:t>
            </a:r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C00000"/>
                </a:solidFill>
              </a:rPr>
              <a:t>- zpevňování </a:t>
            </a:r>
            <a:r>
              <a:rPr lang="cs-CZ" sz="2400" b="1" dirty="0" smtClean="0"/>
              <a:t>(diageneze) </a:t>
            </a:r>
            <a:r>
              <a:rPr lang="cs-CZ" sz="2400" b="1" dirty="0"/>
              <a:t>usazeného </a:t>
            </a:r>
            <a:r>
              <a:rPr lang="cs-CZ" sz="2400" b="1" dirty="0" smtClean="0"/>
              <a:t>materiálu (stlačením </a:t>
            </a:r>
            <a:r>
              <a:rPr lang="cs-CZ" sz="2400" b="1" dirty="0"/>
              <a:t>vlivem tíhy nadloží, </a:t>
            </a:r>
            <a:r>
              <a:rPr lang="cs-CZ" sz="2400" b="1" dirty="0" smtClean="0"/>
              <a:t>chemickou </a:t>
            </a:r>
            <a:r>
              <a:rPr lang="cs-CZ" sz="2400" b="1" dirty="0"/>
              <a:t>cestou tzv. </a:t>
            </a:r>
            <a:r>
              <a:rPr lang="cs-CZ" sz="2400" b="1" dirty="0" smtClean="0"/>
              <a:t>cementací)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372" y="4220081"/>
            <a:ext cx="4501264" cy="1386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57372" y="5373216"/>
            <a:ext cx="18545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3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17788026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80920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/>
              <a:t>Zvětrávání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1) MECHANICKÉ </a:t>
            </a:r>
            <a:r>
              <a:rPr lang="cs-CZ" sz="2400" b="1" dirty="0">
                <a:solidFill>
                  <a:srgbClr val="002060"/>
                </a:solidFill>
              </a:rPr>
              <a:t>(</a:t>
            </a:r>
            <a:r>
              <a:rPr lang="cs-CZ" sz="2400" b="1" dirty="0" smtClean="0">
                <a:solidFill>
                  <a:srgbClr val="002060"/>
                </a:solidFill>
              </a:rPr>
              <a:t>FYZIKÁLNÍ)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nerosty </a:t>
            </a:r>
            <a:r>
              <a:rPr lang="cs-CZ" sz="2400" b="1" dirty="0"/>
              <a:t>a horniny se rozpadají na menší částice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příčiny - </a:t>
            </a:r>
            <a:r>
              <a:rPr lang="cs-CZ" sz="2400" b="1" dirty="0"/>
              <a:t>změny teploty, mrazové </a:t>
            </a:r>
            <a:r>
              <a:rPr lang="cs-CZ" sz="2400" b="1" dirty="0" smtClean="0"/>
              <a:t>zvětrávání, klima, působení vody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2) </a:t>
            </a:r>
            <a:r>
              <a:rPr lang="cs-CZ" sz="2400" b="1" dirty="0">
                <a:solidFill>
                  <a:srgbClr val="002060"/>
                </a:solidFill>
              </a:rPr>
              <a:t>CHEMICKÉ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dochází k chemickým </a:t>
            </a:r>
            <a:r>
              <a:rPr lang="cs-CZ" sz="2400" b="1" dirty="0"/>
              <a:t>změnám </a:t>
            </a:r>
            <a:r>
              <a:rPr lang="cs-CZ" sz="2400" b="1" dirty="0" smtClean="0"/>
              <a:t>minerálů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činiteli </a:t>
            </a:r>
            <a:r>
              <a:rPr lang="cs-CZ" sz="2400" b="1" dirty="0"/>
              <a:t>jsou voda, vzdušný </a:t>
            </a:r>
            <a:r>
              <a:rPr lang="cs-CZ" sz="2400" b="1" dirty="0" smtClean="0"/>
              <a:t>kyslík, oxid uhličitý, chemické produkty organizmů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3) </a:t>
            </a:r>
            <a:r>
              <a:rPr lang="cs-CZ" sz="2400" b="1" dirty="0">
                <a:solidFill>
                  <a:srgbClr val="002060"/>
                </a:solidFill>
              </a:rPr>
              <a:t>BIOLOGICKÉ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působí organismy - </a:t>
            </a:r>
            <a:r>
              <a:rPr lang="cs-CZ" sz="2400" b="1" dirty="0"/>
              <a:t>mechanicky rozrušují horniny </a:t>
            </a:r>
            <a:r>
              <a:rPr lang="cs-CZ" sz="2400" b="1" dirty="0" smtClean="0"/>
              <a:t>(</a:t>
            </a:r>
            <a:r>
              <a:rPr lang="cs-CZ" sz="2400" b="1" dirty="0"/>
              <a:t>např. kořeny rostlin), živočichové (</a:t>
            </a:r>
            <a:r>
              <a:rPr lang="cs-CZ" sz="2400" b="1" dirty="0" smtClean="0"/>
              <a:t>chodbičky)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činnost člověka</a:t>
            </a: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61136709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7"/>
            <a:ext cx="8229600" cy="201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Usazené horniny </a:t>
            </a:r>
          </a:p>
          <a:p>
            <a:pPr marL="0" indent="0">
              <a:buNone/>
            </a:pPr>
            <a:r>
              <a:rPr lang="cs-CZ" sz="2400" b="1" dirty="0" smtClean="0"/>
              <a:t>- tvoří vrstvy </a:t>
            </a:r>
          </a:p>
          <a:p>
            <a:pPr marL="0" indent="0">
              <a:buNone/>
            </a:pPr>
            <a:r>
              <a:rPr lang="cs-CZ" sz="2400" b="1" dirty="0" smtClean="0"/>
              <a:t>- vrstva - deskovité nebo čočkovité těleso </a:t>
            </a:r>
            <a:r>
              <a:rPr lang="cs-CZ" sz="2400" b="1" dirty="0"/>
              <a:t>tvořené </a:t>
            </a:r>
            <a:r>
              <a:rPr lang="cs-CZ" sz="2400" b="1" dirty="0" smtClean="0"/>
              <a:t>horninou, přibližně </a:t>
            </a:r>
            <a:r>
              <a:rPr lang="cs-CZ" sz="2400" b="1" dirty="0"/>
              <a:t>v horizontální poloze vůči </a:t>
            </a:r>
            <a:r>
              <a:rPr lang="cs-CZ" sz="2400" b="1" dirty="0" smtClean="0"/>
              <a:t>nadloží </a:t>
            </a:r>
            <a:r>
              <a:rPr lang="cs-CZ" sz="2400" b="1" dirty="0"/>
              <a:t>a </a:t>
            </a:r>
            <a:r>
              <a:rPr lang="cs-CZ" sz="2400" b="1" dirty="0" smtClean="0"/>
              <a:t>podloží</a:t>
            </a:r>
            <a:endParaRPr lang="cs-CZ" sz="24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9980704"/>
              </p:ext>
            </p:extLst>
          </p:nvPr>
        </p:nvGraphicFramePr>
        <p:xfrm>
          <a:off x="899592" y="2359294"/>
          <a:ext cx="4680520" cy="3240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0520"/>
              </a:tblGrid>
              <a:tr h="1080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1080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0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>
            <a:off x="2555776" y="3429000"/>
            <a:ext cx="0" cy="1080120"/>
          </a:xfrm>
          <a:prstGeom prst="straightConnector1">
            <a:avLst/>
          </a:prstGeom>
          <a:ln w="28575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ravá složená závorka 12"/>
          <p:cNvSpPr/>
          <p:nvPr/>
        </p:nvSpPr>
        <p:spPr>
          <a:xfrm>
            <a:off x="5580112" y="2348880"/>
            <a:ext cx="576064" cy="3240360"/>
          </a:xfrm>
          <a:prstGeom prst="righ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555776" y="2708920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nadloží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55776" y="4797152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podloží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55776" y="3861048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mocnost vrstvy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56176" y="3784394"/>
            <a:ext cx="29210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souvrství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70555094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424936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Rozdělení </a:t>
            </a:r>
            <a:r>
              <a:rPr lang="cs-CZ" b="1" dirty="0"/>
              <a:t>usazených hornin </a:t>
            </a:r>
            <a:endParaRPr lang="cs-CZ" b="1" dirty="0" smtClean="0"/>
          </a:p>
          <a:p>
            <a:pPr marL="0" indent="0">
              <a:buNone/>
            </a:pP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</a:t>
            </a:r>
            <a:r>
              <a:rPr lang="cs-CZ" sz="2400" b="1" dirty="0">
                <a:solidFill>
                  <a:srgbClr val="002060"/>
                </a:solidFill>
              </a:rPr>
              <a:t>úlomkovité </a:t>
            </a:r>
            <a:r>
              <a:rPr lang="cs-CZ" sz="2400" b="1" dirty="0"/>
              <a:t>(mechanické) usazeniny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chemické </a:t>
            </a:r>
            <a:r>
              <a:rPr lang="cs-CZ" sz="2400" b="1" dirty="0" smtClean="0"/>
              <a:t>usazeniny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</a:t>
            </a:r>
            <a:r>
              <a:rPr lang="cs-CZ" sz="2400" b="1" dirty="0">
                <a:solidFill>
                  <a:srgbClr val="002060"/>
                </a:solidFill>
              </a:rPr>
              <a:t>organogenní </a:t>
            </a:r>
            <a:r>
              <a:rPr lang="cs-CZ" sz="2400" b="1" dirty="0"/>
              <a:t>usazeniny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5624" y="1196752"/>
            <a:ext cx="2642800" cy="1669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9576" y="3068959"/>
            <a:ext cx="2638847" cy="17320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 descr="File:Bivalve coquina limestone Odess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3557" y="5013176"/>
            <a:ext cx="2624866" cy="1532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45625" y="2589481"/>
            <a:ext cx="20667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4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63557" y="4524003"/>
            <a:ext cx="17607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64233" y="6237312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687447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80920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1. </a:t>
            </a:r>
            <a:r>
              <a:rPr lang="cs-CZ" b="1" dirty="0"/>
              <a:t>ÚLOMKOVITÉ USAZENINY</a:t>
            </a:r>
            <a:endParaRPr lang="cs-CZ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400" b="1" dirty="0" smtClean="0"/>
              <a:t>- vznik - přenášením </a:t>
            </a:r>
            <a:r>
              <a:rPr lang="cs-CZ" sz="2400" b="1" dirty="0"/>
              <a:t>a usazováním úlomků </a:t>
            </a:r>
            <a:r>
              <a:rPr lang="cs-CZ" sz="2400" b="1" dirty="0" smtClean="0"/>
              <a:t>z rozrušených </a:t>
            </a:r>
            <a:r>
              <a:rPr lang="cs-CZ" sz="2400" b="1" dirty="0"/>
              <a:t>hornin a nerostů</a:t>
            </a:r>
          </a:p>
          <a:p>
            <a:pPr marL="0" indent="0">
              <a:buNone/>
            </a:pPr>
            <a:r>
              <a:rPr lang="cs-CZ" sz="2400" b="1" dirty="0" smtClean="0"/>
              <a:t>- přenos – gravitace, říční </a:t>
            </a:r>
            <a:r>
              <a:rPr lang="cs-CZ" sz="2400" b="1" dirty="0"/>
              <a:t>a mořská voda</a:t>
            </a:r>
            <a:r>
              <a:rPr lang="cs-CZ" sz="2400" b="1" dirty="0" smtClean="0"/>
              <a:t>, ledovec, vítr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Rozdělení:</a:t>
            </a:r>
          </a:p>
          <a:p>
            <a:pPr marL="0" indent="0">
              <a:buNone/>
            </a:pPr>
            <a:r>
              <a:rPr lang="cs-CZ" sz="2400" b="1" dirty="0" smtClean="0"/>
              <a:t>	</a:t>
            </a:r>
            <a:r>
              <a:rPr lang="cs-CZ" sz="2400" b="1" dirty="0" smtClean="0">
                <a:solidFill>
                  <a:srgbClr val="002060"/>
                </a:solidFill>
              </a:rPr>
              <a:t>- nezpevněné </a:t>
            </a:r>
            <a:r>
              <a:rPr lang="cs-CZ" sz="2400" b="1" dirty="0"/>
              <a:t>– čerstvě usazené horniny (čtvrtohory, třetihory)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>
                <a:solidFill>
                  <a:srgbClr val="002060"/>
                </a:solidFill>
              </a:rPr>
              <a:t>- </a:t>
            </a:r>
            <a:r>
              <a:rPr lang="cs-CZ" sz="2400" b="1" dirty="0">
                <a:solidFill>
                  <a:srgbClr val="002060"/>
                </a:solidFill>
              </a:rPr>
              <a:t>zpevněné </a:t>
            </a:r>
            <a:r>
              <a:rPr lang="cs-CZ" sz="2400" b="1" dirty="0"/>
              <a:t>(tlakem a </a:t>
            </a:r>
            <a:r>
              <a:rPr lang="cs-CZ" sz="2400" b="1" dirty="0" smtClean="0"/>
              <a:t>stmelováním) – </a:t>
            </a:r>
            <a:r>
              <a:rPr lang="cs-CZ" sz="2400" b="1" dirty="0"/>
              <a:t>starší </a:t>
            </a:r>
            <a:r>
              <a:rPr lang="cs-CZ" sz="2400" b="1" dirty="0" smtClean="0"/>
              <a:t> </a:t>
            </a:r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809642"/>
            <a:ext cx="3528392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809642"/>
            <a:ext cx="3384376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6437643"/>
            <a:ext cx="81369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7 			Písek		      Obrázek č. 8		Pískovec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182650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Rozdělení podle velikosti částic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4370386"/>
              </p:ext>
            </p:extLst>
          </p:nvPr>
        </p:nvGraphicFramePr>
        <p:xfrm>
          <a:off x="539552" y="1268760"/>
          <a:ext cx="8136904" cy="5153705"/>
        </p:xfrm>
        <a:graphic>
          <a:graphicData uri="http://schemas.openxmlformats.org/drawingml/2006/table">
            <a:tbl>
              <a:tblPr/>
              <a:tblGrid>
                <a:gridCol w="1728192"/>
                <a:gridCol w="1797261"/>
                <a:gridCol w="2091171"/>
                <a:gridCol w="2520280"/>
              </a:tblGrid>
              <a:tr h="72008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s-CZ" sz="2400" b="1" dirty="0" smtClean="0">
                          <a:effectLst/>
                          <a:latin typeface="Arial"/>
                        </a:rPr>
                        <a:t>Petrograf. </a:t>
                      </a:r>
                      <a:r>
                        <a:rPr lang="cs-CZ" sz="2400" b="1" dirty="0">
                          <a:effectLst/>
                          <a:latin typeface="Arial"/>
                        </a:rPr>
                        <a:t>název</a:t>
                      </a:r>
                      <a:endParaRPr lang="cs-CZ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s-CZ" sz="2400" b="1" dirty="0">
                          <a:effectLst/>
                          <a:latin typeface="Arial"/>
                        </a:rPr>
                        <a:t>Velikost úlomku</a:t>
                      </a:r>
                      <a:endParaRPr lang="cs-CZ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s-CZ" sz="2400" b="1" dirty="0">
                          <a:effectLst/>
                          <a:latin typeface="Arial"/>
                        </a:rPr>
                        <a:t>Nezpevněný sediment</a:t>
                      </a:r>
                      <a:endParaRPr lang="cs-CZ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s-CZ" sz="2400" b="1" dirty="0">
                          <a:effectLst/>
                          <a:latin typeface="Arial"/>
                        </a:rPr>
                        <a:t>Zpevněný sediment</a:t>
                      </a:r>
                      <a:endParaRPr lang="cs-CZ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41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3890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2400" b="1" dirty="0" err="1" smtClean="0">
                          <a:effectLst/>
                          <a:latin typeface="Arial"/>
                        </a:rPr>
                        <a:t>psefit</a:t>
                      </a:r>
                      <a:endParaRPr lang="cs-CZ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s-CZ" sz="2400" b="1" dirty="0" smtClean="0">
                          <a:effectLst/>
                          <a:latin typeface="Arial"/>
                        </a:rPr>
                        <a:t>větší </a:t>
                      </a:r>
                      <a:r>
                        <a:rPr lang="cs-CZ" sz="2400" b="1" dirty="0">
                          <a:effectLst/>
                          <a:latin typeface="Arial"/>
                        </a:rPr>
                        <a:t>než </a:t>
                      </a:r>
                      <a:endParaRPr lang="cs-CZ" sz="2400" b="1" dirty="0" smtClean="0">
                        <a:effectLst/>
                        <a:latin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s-CZ" sz="2400" b="1" dirty="0" smtClean="0">
                          <a:effectLst/>
                          <a:latin typeface="Arial"/>
                        </a:rPr>
                        <a:t>2 </a:t>
                      </a:r>
                      <a:r>
                        <a:rPr lang="cs-CZ" sz="2400" b="1" dirty="0">
                          <a:effectLst/>
                          <a:latin typeface="Arial"/>
                        </a:rPr>
                        <a:t>mm</a:t>
                      </a:r>
                      <a:endParaRPr lang="cs-CZ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2400" b="1" dirty="0" smtClean="0">
                          <a:effectLst/>
                          <a:latin typeface="Arial"/>
                        </a:rPr>
                        <a:t>štěrk</a:t>
                      </a:r>
                      <a:endParaRPr lang="cs-CZ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pl-PL" sz="2400" b="1" dirty="0" smtClean="0">
                          <a:effectLst/>
                          <a:latin typeface="Arial"/>
                        </a:rPr>
                        <a:t>slepenec brekcie</a:t>
                      </a:r>
                      <a:endParaRPr lang="pl-PL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03890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2400" b="1" dirty="0" err="1" smtClean="0">
                          <a:effectLst/>
                          <a:latin typeface="Arial"/>
                        </a:rPr>
                        <a:t>psamit</a:t>
                      </a:r>
                      <a:endParaRPr lang="cs-CZ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s-CZ" sz="2400" b="1" dirty="0" smtClean="0">
                          <a:effectLst/>
                          <a:latin typeface="Arial"/>
                        </a:rPr>
                        <a:t>0,063 - 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s-CZ" sz="2400" b="1" dirty="0" smtClean="0">
                          <a:effectLst/>
                          <a:latin typeface="Arial"/>
                        </a:rPr>
                        <a:t>2  mm</a:t>
                      </a:r>
                      <a:endParaRPr lang="cs-CZ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2400" b="1" dirty="0" smtClean="0">
                          <a:effectLst/>
                          <a:latin typeface="Arial"/>
                        </a:rPr>
                        <a:t>písek</a:t>
                      </a:r>
                      <a:endParaRPr lang="cs-CZ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2400" b="1" dirty="0" smtClean="0">
                          <a:effectLst/>
                          <a:latin typeface="Arial"/>
                        </a:rPr>
                        <a:t>pískovec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2400" b="1" dirty="0" smtClean="0">
                          <a:effectLst/>
                          <a:latin typeface="Arial"/>
                        </a:rPr>
                        <a:t>droba (jíly) arkóza (živce)</a:t>
                      </a:r>
                      <a:endParaRPr lang="cs-CZ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945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2400" b="1" dirty="0" err="1" smtClean="0">
                          <a:effectLst/>
                          <a:latin typeface="Arial"/>
                        </a:rPr>
                        <a:t>aleurit</a:t>
                      </a:r>
                      <a:endParaRPr lang="cs-CZ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s-CZ" sz="2400" b="1" dirty="0" smtClean="0">
                          <a:effectLst/>
                          <a:latin typeface="Arial"/>
                        </a:rPr>
                        <a:t>0,004 - 0,063 mm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s-CZ" sz="2400" b="1" dirty="0" smtClean="0">
                          <a:effectLst/>
                          <a:latin typeface="Arial"/>
                        </a:rPr>
                        <a:t> </a:t>
                      </a:r>
                      <a:endParaRPr lang="cs-CZ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2400" b="1" dirty="0" smtClean="0">
                          <a:effectLst/>
                          <a:latin typeface="Arial"/>
                        </a:rPr>
                        <a:t>prach,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2400" b="1" dirty="0" smtClean="0">
                          <a:effectLst/>
                          <a:latin typeface="Arial"/>
                        </a:rPr>
                        <a:t>spraš</a:t>
                      </a:r>
                      <a:endParaRPr lang="cs-CZ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2400" b="1" dirty="0" smtClean="0">
                          <a:effectLst/>
                          <a:latin typeface="Arial"/>
                        </a:rPr>
                        <a:t>prachovec</a:t>
                      </a:r>
                      <a:endParaRPr lang="cs-CZ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945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2400" b="1" dirty="0" err="1" smtClean="0">
                          <a:effectLst/>
                          <a:latin typeface="Arial"/>
                        </a:rPr>
                        <a:t>pelit</a:t>
                      </a:r>
                      <a:endParaRPr lang="cs-CZ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s-CZ" sz="2400" b="1" dirty="0" smtClean="0">
                          <a:effectLst/>
                          <a:latin typeface="Arial"/>
                        </a:rPr>
                        <a:t>menší než </a:t>
                      </a:r>
                      <a:r>
                        <a:rPr lang="cs-CZ" sz="2400" b="1" dirty="0">
                          <a:effectLst/>
                          <a:latin typeface="Arial"/>
                        </a:rPr>
                        <a:t>0,004 </a:t>
                      </a:r>
                      <a:r>
                        <a:rPr lang="cs-CZ" sz="2400" b="1" dirty="0" smtClean="0">
                          <a:effectLst/>
                          <a:latin typeface="Arial"/>
                        </a:rPr>
                        <a:t>mm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cs-CZ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2400" b="1" dirty="0" smtClean="0">
                          <a:effectLst/>
                          <a:latin typeface="Arial"/>
                        </a:rPr>
                        <a:t>jíl</a:t>
                      </a:r>
                      <a:endParaRPr lang="cs-CZ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2400" b="1" dirty="0" smtClean="0">
                          <a:effectLst/>
                          <a:latin typeface="Arial"/>
                        </a:rPr>
                        <a:t>jílovec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2400" b="1" dirty="0" smtClean="0">
                          <a:effectLst/>
                          <a:latin typeface="Arial"/>
                        </a:rPr>
                        <a:t>jílová </a:t>
                      </a:r>
                      <a:r>
                        <a:rPr lang="cs-CZ" sz="2400" b="1" dirty="0">
                          <a:effectLst/>
                          <a:latin typeface="Arial"/>
                        </a:rPr>
                        <a:t>břidlice</a:t>
                      </a:r>
                      <a:endParaRPr lang="cs-CZ" sz="2400" b="1" dirty="0">
                        <a:effectLst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46337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a) horniny úlomkovité nezpevněné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Jíl</a:t>
            </a:r>
          </a:p>
          <a:p>
            <a:pPr marL="0" indent="0">
              <a:buNone/>
            </a:pPr>
            <a:r>
              <a:rPr lang="cs-CZ" sz="2400" b="1" dirty="0" smtClean="0"/>
              <a:t>- vznik - </a:t>
            </a:r>
            <a:r>
              <a:rPr lang="cs-CZ" sz="2400" b="1" dirty="0"/>
              <a:t>ukládáním </a:t>
            </a:r>
            <a:r>
              <a:rPr lang="cs-CZ" sz="2400" b="1" dirty="0" smtClean="0"/>
              <a:t>nejjemnějších částeček (menších </a:t>
            </a:r>
            <a:r>
              <a:rPr lang="cs-CZ" sz="2400" b="1" dirty="0"/>
              <a:t>než 0,004 </a:t>
            </a:r>
            <a:r>
              <a:rPr lang="cs-CZ" sz="2400" b="1" dirty="0" smtClean="0"/>
              <a:t>mm) na </a:t>
            </a:r>
            <a:r>
              <a:rPr lang="cs-CZ" sz="2400" b="1" dirty="0"/>
              <a:t>dně moří, jezer, </a:t>
            </a:r>
            <a:r>
              <a:rPr lang="cs-CZ" sz="2400" b="1" dirty="0" smtClean="0"/>
              <a:t>řek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výskyt - </a:t>
            </a:r>
            <a:r>
              <a:rPr lang="cs-CZ" sz="2400" b="1" dirty="0"/>
              <a:t>podkrušnohorské a jihočeské </a:t>
            </a:r>
            <a:r>
              <a:rPr lang="cs-CZ" sz="2400" b="1" dirty="0" smtClean="0"/>
              <a:t>pánve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využití - </a:t>
            </a:r>
            <a:r>
              <a:rPr lang="cs-CZ" sz="2400" b="1" dirty="0"/>
              <a:t>cihlářská a keramická surovina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94678"/>
            <a:ext cx="3600400" cy="2906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 descr="Soubor:Clay-ss-200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394679"/>
            <a:ext cx="3768964" cy="2906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5013176"/>
            <a:ext cx="80174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</a:t>
            </a:r>
            <a:r>
              <a:rPr lang="cs-CZ" sz="1200" b="1" dirty="0">
                <a:solidFill>
                  <a:schemeClr val="bg1"/>
                </a:solidFill>
              </a:rPr>
              <a:t>9                                                                                                    </a:t>
            </a:r>
            <a:r>
              <a:rPr lang="cs-CZ" sz="1200" b="1" dirty="0" smtClean="0">
                <a:solidFill>
                  <a:schemeClr val="bg1"/>
                </a:solidFill>
              </a:rPr>
              <a:t>Obrázek </a:t>
            </a:r>
            <a:r>
              <a:rPr lang="cs-CZ" sz="1200" b="1" dirty="0">
                <a:solidFill>
                  <a:schemeClr val="bg1"/>
                </a:solidFill>
              </a:rPr>
              <a:t>č. </a:t>
            </a:r>
            <a:r>
              <a:rPr lang="cs-CZ" sz="1200" b="1" dirty="0" smtClean="0">
                <a:solidFill>
                  <a:schemeClr val="bg1"/>
                </a:solidFill>
              </a:rPr>
              <a:t>10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543505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a) horniny úlomkovité nezpevněné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</a:rPr>
              <a:t>Spraš</a:t>
            </a:r>
          </a:p>
          <a:p>
            <a:pPr marL="0" indent="0">
              <a:buNone/>
            </a:pPr>
            <a:r>
              <a:rPr lang="cs-CZ" sz="2400" b="1" dirty="0" smtClean="0"/>
              <a:t>- sypká</a:t>
            </a:r>
            <a:r>
              <a:rPr lang="cs-CZ" sz="2400" b="1" dirty="0"/>
              <a:t>, velmi lehká, </a:t>
            </a:r>
            <a:r>
              <a:rPr lang="cs-CZ" sz="2400" b="1" dirty="0" smtClean="0"/>
              <a:t>žlutohnědá hornina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složení - jemné částice (</a:t>
            </a:r>
            <a:r>
              <a:rPr lang="cs-CZ" sz="2400" b="1" dirty="0" smtClean="0"/>
              <a:t>0,004 - 0,063 mm) kalcitu</a:t>
            </a:r>
            <a:r>
              <a:rPr lang="cs-CZ" sz="2400" b="1" dirty="0"/>
              <a:t>, křemene, živců a jílovitých nerostů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vznik - </a:t>
            </a:r>
            <a:r>
              <a:rPr lang="cs-CZ" sz="2400" b="1" dirty="0"/>
              <a:t>navátím ve čtvrtohorách (doba ledová)</a:t>
            </a:r>
          </a:p>
          <a:p>
            <a:pPr marL="0" indent="0">
              <a:buNone/>
            </a:pPr>
            <a:r>
              <a:rPr lang="cs-CZ" sz="2400" b="1" dirty="0" smtClean="0"/>
              <a:t>- výskyt - moravské </a:t>
            </a:r>
            <a:r>
              <a:rPr lang="cs-CZ" sz="2400" b="1" dirty="0"/>
              <a:t>úvaly, Polabí</a:t>
            </a:r>
          </a:p>
          <a:p>
            <a:pPr marL="0" indent="0">
              <a:buNone/>
            </a:pPr>
            <a:r>
              <a:rPr lang="cs-CZ" sz="2400" b="1" dirty="0" smtClean="0"/>
              <a:t>- využití - </a:t>
            </a:r>
            <a:r>
              <a:rPr lang="cs-CZ" sz="2400" b="1" dirty="0"/>
              <a:t>cihlářská hlína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613117"/>
            <a:ext cx="4176464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39752" y="5013176"/>
            <a:ext cx="26642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685188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a) horniny úlomkovité nezpevněné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</a:rPr>
              <a:t>Písek</a:t>
            </a:r>
          </a:p>
          <a:p>
            <a:pPr marL="0" indent="0">
              <a:buNone/>
            </a:pPr>
            <a:r>
              <a:rPr lang="cs-CZ" sz="2400" b="1" dirty="0" smtClean="0"/>
              <a:t>- čtvrtohorní hornina</a:t>
            </a:r>
          </a:p>
          <a:p>
            <a:pPr marL="0" indent="0">
              <a:buNone/>
            </a:pPr>
            <a:r>
              <a:rPr lang="cs-CZ" sz="2400" b="1" dirty="0" smtClean="0"/>
              <a:t>- vznik - </a:t>
            </a:r>
            <a:r>
              <a:rPr lang="cs-CZ" sz="2400" b="1" dirty="0"/>
              <a:t>usazováním v řekách, jezerech, mořích, na pouštích </a:t>
            </a:r>
            <a:r>
              <a:rPr lang="cs-CZ" sz="2400" b="1" dirty="0" smtClean="0"/>
              <a:t> </a:t>
            </a:r>
            <a:r>
              <a:rPr lang="cs-CZ" sz="2400" b="1" dirty="0"/>
              <a:t>(duny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/>
              <a:t>- složení - </a:t>
            </a:r>
            <a:r>
              <a:rPr lang="cs-CZ" sz="2400" b="1" dirty="0"/>
              <a:t>zrnka křemene, živců a slíd</a:t>
            </a:r>
          </a:p>
          <a:p>
            <a:pPr marL="0" indent="0">
              <a:buNone/>
            </a:pPr>
            <a:r>
              <a:rPr lang="cs-CZ" sz="2400" b="1" dirty="0" smtClean="0"/>
              <a:t>- barva - </a:t>
            </a:r>
            <a:r>
              <a:rPr lang="cs-CZ" sz="2400" b="1" dirty="0"/>
              <a:t>žlutá, bílá, rezavě hnědá (limonit)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využití - </a:t>
            </a:r>
            <a:r>
              <a:rPr lang="cs-CZ" sz="2400" b="1" dirty="0"/>
              <a:t>písková filtrace, stavebnictví, sklářský průmysl (křemitý písek), slévárenství (jílovité písky)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53" y="3498641"/>
            <a:ext cx="3589948" cy="2248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498641"/>
            <a:ext cx="3501508" cy="2248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8753" y="5517232"/>
            <a:ext cx="78468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12</a:t>
            </a:r>
            <a:r>
              <a:rPr lang="cs-CZ" sz="1200" b="1" dirty="0">
                <a:solidFill>
                  <a:prstClr val="white"/>
                </a:solidFill>
              </a:rPr>
              <a:t>	</a:t>
            </a:r>
            <a:r>
              <a:rPr lang="cs-CZ" sz="1200" b="1" dirty="0" smtClean="0">
                <a:solidFill>
                  <a:prstClr val="white"/>
                </a:solidFill>
              </a:rPr>
              <a:t>                                                     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13			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425958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a) horniny úlomkovité nezpevněné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Štěrk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- složen </a:t>
            </a:r>
            <a:r>
              <a:rPr lang="cs-CZ" sz="2400" b="1" dirty="0"/>
              <a:t>z větších </a:t>
            </a:r>
            <a:r>
              <a:rPr lang="cs-CZ" sz="2400" b="1" dirty="0" smtClean="0"/>
              <a:t>(nad 2 mm) zaoblených </a:t>
            </a:r>
            <a:r>
              <a:rPr lang="cs-CZ" sz="2400" b="1" dirty="0"/>
              <a:t>úlomků hornin a nerostů</a:t>
            </a:r>
          </a:p>
          <a:p>
            <a:pPr marL="0" indent="0">
              <a:buNone/>
            </a:pPr>
            <a:r>
              <a:rPr lang="cs-CZ" sz="2400" b="1" dirty="0" smtClean="0"/>
              <a:t>- výskyt - </a:t>
            </a:r>
            <a:r>
              <a:rPr lang="cs-CZ" sz="2400" b="1" dirty="0"/>
              <a:t>horní toky řek, </a:t>
            </a:r>
            <a:r>
              <a:rPr lang="cs-CZ" sz="2400" b="1" dirty="0" smtClean="0"/>
              <a:t>moře </a:t>
            </a:r>
            <a:r>
              <a:rPr lang="cs-CZ" sz="2400" b="1" dirty="0"/>
              <a:t>poblíž </a:t>
            </a:r>
            <a:r>
              <a:rPr lang="cs-CZ" sz="2400" b="1" dirty="0" smtClean="0"/>
              <a:t>břehů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ČR se těží z říčních nánosů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využití - </a:t>
            </a:r>
            <a:r>
              <a:rPr lang="cs-CZ" sz="2400" b="1" dirty="0"/>
              <a:t>příměs do betonu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2780928"/>
            <a:ext cx="3115983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780928"/>
            <a:ext cx="4007152" cy="2880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3" y="5373216"/>
            <a:ext cx="760755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14                                                                               Obrázek č.15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34403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b) </a:t>
            </a:r>
            <a:r>
              <a:rPr lang="cs-CZ" sz="3200" b="1" dirty="0"/>
              <a:t>horniny úlomkovité </a:t>
            </a:r>
            <a:r>
              <a:rPr lang="cs-CZ" sz="3200" b="1" dirty="0" smtClean="0"/>
              <a:t>zpevněné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832648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>
                <a:solidFill>
                  <a:srgbClr val="002060"/>
                </a:solidFill>
              </a:rPr>
              <a:t>Jílovec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vznik - </a:t>
            </a:r>
            <a:r>
              <a:rPr lang="cs-CZ" sz="2400" b="1" dirty="0"/>
              <a:t>vzniká zpevněním </a:t>
            </a:r>
            <a:r>
              <a:rPr lang="cs-CZ" sz="2400" b="1" dirty="0" smtClean="0"/>
              <a:t>jílu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využití  - žáruvzdorný materiál </a:t>
            </a:r>
            <a:r>
              <a:rPr lang="cs-CZ" sz="2400" b="1" dirty="0"/>
              <a:t>(</a:t>
            </a:r>
            <a:r>
              <a:rPr lang="cs-CZ" sz="2400" b="1" dirty="0" smtClean="0"/>
              <a:t>cihly,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„šamotky“)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Opuka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odlučuje se </a:t>
            </a:r>
            <a:r>
              <a:rPr lang="cs-CZ" sz="2400" b="1" dirty="0"/>
              <a:t>podle puklin a vrstev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složení - </a:t>
            </a:r>
            <a:r>
              <a:rPr lang="cs-CZ" sz="2400" b="1" dirty="0"/>
              <a:t>jílovec s příměsí kalcitu a písku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využití - </a:t>
            </a:r>
            <a:r>
              <a:rPr lang="cs-CZ" sz="2400" b="1" dirty="0"/>
              <a:t>stavební kámen </a:t>
            </a:r>
            <a:r>
              <a:rPr lang="cs-CZ" sz="2400" b="1" dirty="0" smtClean="0"/>
              <a:t>(</a:t>
            </a:r>
            <a:r>
              <a:rPr lang="cs-CZ" sz="2400" b="1" dirty="0"/>
              <a:t>Karlův most)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Slínovec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/>
              <a:t>složení: vápenitý jílovec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Jílovitá </a:t>
            </a:r>
            <a:r>
              <a:rPr lang="cs-CZ" sz="2400" b="1" dirty="0">
                <a:solidFill>
                  <a:srgbClr val="002060"/>
                </a:solidFill>
              </a:rPr>
              <a:t>břidlice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tence vrstevnatá, štípe se na desky 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barva - </a:t>
            </a:r>
            <a:r>
              <a:rPr lang="cs-CZ" sz="2400" b="1" dirty="0"/>
              <a:t>různé odstíny šedé až do černé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využití -  </a:t>
            </a:r>
            <a:r>
              <a:rPr lang="cs-CZ" sz="2400" b="1" dirty="0"/>
              <a:t>střešní </a:t>
            </a:r>
            <a:r>
              <a:rPr lang="cs-CZ" sz="2400" b="1" dirty="0" smtClean="0"/>
              <a:t>krytina</a:t>
            </a: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305" y="4149821"/>
            <a:ext cx="3032772" cy="25349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304" y="1052736"/>
            <a:ext cx="3032772" cy="2448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25305" y="3212976"/>
            <a:ext cx="19150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16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25305" y="6381328"/>
            <a:ext cx="19150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23389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b) </a:t>
            </a:r>
            <a:r>
              <a:rPr lang="cs-CZ" sz="3200" b="1" dirty="0"/>
              <a:t>horniny úlomkovité </a:t>
            </a:r>
            <a:r>
              <a:rPr lang="cs-CZ" sz="3200" b="1" dirty="0" smtClean="0"/>
              <a:t>zpevněné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0600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>
                <a:solidFill>
                  <a:srgbClr val="002060"/>
                </a:solidFill>
              </a:rPr>
              <a:t>Prachovec 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zpevněný prach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částice </a:t>
            </a:r>
            <a:r>
              <a:rPr lang="cs-CZ" sz="2400" b="1" dirty="0"/>
              <a:t>velikosti prachu </a:t>
            </a:r>
            <a:r>
              <a:rPr lang="cs-CZ" sz="2400" b="1" dirty="0" smtClean="0"/>
              <a:t>tvoří minimálně </a:t>
            </a:r>
            <a:r>
              <a:rPr lang="cs-CZ" sz="2400" b="1" dirty="0"/>
              <a:t>dvěma </a:t>
            </a:r>
            <a:r>
              <a:rPr lang="cs-CZ" sz="2400" b="1" dirty="0" smtClean="0"/>
              <a:t>třetiny</a:t>
            </a:r>
          </a:p>
        </p:txBody>
      </p:sp>
      <p:pic>
        <p:nvPicPr>
          <p:cNvPr id="7170" name="Picture 2" descr="File:Karima,nile sil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564904"/>
            <a:ext cx="6378418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6165304"/>
            <a:ext cx="30243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407395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b) </a:t>
            </a:r>
            <a:r>
              <a:rPr lang="cs-CZ" sz="3200" b="1" dirty="0"/>
              <a:t>horniny úlomkovité </a:t>
            </a:r>
            <a:r>
              <a:rPr lang="cs-CZ" sz="3200" b="1" dirty="0" smtClean="0"/>
              <a:t>zpevněné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0600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>
                <a:solidFill>
                  <a:srgbClr val="002060"/>
                </a:solidFill>
              </a:rPr>
              <a:t>Pískovec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vzniká </a:t>
            </a:r>
            <a:r>
              <a:rPr lang="cs-CZ" sz="2400" b="1" dirty="0"/>
              <a:t>stmelením </a:t>
            </a:r>
            <a:r>
              <a:rPr lang="cs-CZ" sz="2400" b="1" dirty="0" smtClean="0"/>
              <a:t>písku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podle tmelu </a:t>
            </a:r>
            <a:r>
              <a:rPr lang="cs-CZ" sz="2400" b="1" dirty="0"/>
              <a:t>může mít různou barvu (nejčastěji do žluta) </a:t>
            </a: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i </a:t>
            </a:r>
            <a:r>
              <a:rPr lang="cs-CZ" sz="2400" b="1" dirty="0"/>
              <a:t>soudržnost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složení - </a:t>
            </a:r>
            <a:r>
              <a:rPr lang="cs-CZ" sz="2400" b="1" dirty="0"/>
              <a:t>křemen, živec, slída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tvoří skalní </a:t>
            </a:r>
            <a:r>
              <a:rPr lang="cs-CZ" sz="2400" b="1" dirty="0"/>
              <a:t>města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výskyt - </a:t>
            </a:r>
            <a:r>
              <a:rPr lang="cs-CZ" sz="2400" b="1" dirty="0"/>
              <a:t>Adršpach, Teplické pískovce, </a:t>
            </a:r>
            <a:r>
              <a:rPr lang="cs-CZ" sz="2400" b="1" dirty="0" smtClean="0"/>
              <a:t>České Švýcarsko, </a:t>
            </a:r>
            <a:r>
              <a:rPr lang="cs-CZ" sz="2400" b="1" dirty="0"/>
              <a:t>Prachovské skály </a:t>
            </a: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využití - </a:t>
            </a:r>
            <a:r>
              <a:rPr lang="cs-CZ" sz="2400" b="1" dirty="0"/>
              <a:t>sochařství, stavebnictví, dekorační kámen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867726"/>
            <a:ext cx="3312368" cy="1729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249" y="4867726"/>
            <a:ext cx="3099033" cy="171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25248" y="6334449"/>
            <a:ext cx="73191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19                                             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20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75687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b) </a:t>
            </a:r>
            <a:r>
              <a:rPr lang="cs-CZ" sz="3200" b="1" dirty="0"/>
              <a:t>horniny úlomkovité </a:t>
            </a:r>
            <a:r>
              <a:rPr lang="cs-CZ" sz="3200" b="1" dirty="0" smtClean="0"/>
              <a:t>zpevněné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/>
              <a:t>Další sedimenty podobné pískovcům:</a:t>
            </a:r>
          </a:p>
          <a:p>
            <a:pPr marL="0" indent="0">
              <a:spcBef>
                <a:spcPts val="0"/>
              </a:spcBef>
              <a:buNone/>
            </a:pPr>
            <a:endParaRPr lang="cs-CZ" sz="11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>
                <a:solidFill>
                  <a:srgbClr val="002060"/>
                </a:solidFill>
              </a:rPr>
              <a:t>Křemenec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křemitý </a:t>
            </a:r>
            <a:r>
              <a:rPr lang="cs-CZ" sz="2400" b="1" dirty="0"/>
              <a:t>tmel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složení - </a:t>
            </a:r>
            <a:r>
              <a:rPr lang="cs-CZ" sz="2400" b="1" dirty="0"/>
              <a:t>křemenná zrna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Arkóza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 - vznik v řekách, střední </a:t>
            </a:r>
            <a:r>
              <a:rPr lang="cs-CZ" sz="2400" b="1" dirty="0"/>
              <a:t>až </a:t>
            </a:r>
            <a:r>
              <a:rPr lang="cs-CZ" sz="2400" b="1" dirty="0" smtClean="0"/>
              <a:t>velká zrnitost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pískovce </a:t>
            </a:r>
            <a:r>
              <a:rPr lang="cs-CZ" sz="2400" b="1" dirty="0"/>
              <a:t>vytvořené ze </a:t>
            </a:r>
            <a:r>
              <a:rPr lang="cs-CZ" sz="2400" b="1" dirty="0" smtClean="0"/>
              <a:t>zrn </a:t>
            </a:r>
            <a:r>
              <a:rPr lang="cs-CZ" sz="2400" b="1" dirty="0"/>
              <a:t>živce, křemene a </a:t>
            </a:r>
            <a:r>
              <a:rPr lang="cs-CZ" sz="2400" b="1" dirty="0" smtClean="0"/>
              <a:t>muskovitu (živec  </a:t>
            </a:r>
            <a:r>
              <a:rPr lang="cs-CZ" sz="2400" b="1" dirty="0"/>
              <a:t>minimálně 25 % </a:t>
            </a:r>
            <a:r>
              <a:rPr lang="cs-CZ" sz="2400" b="1" dirty="0" smtClean="0"/>
              <a:t>objemu)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jílovitá </a:t>
            </a:r>
            <a:r>
              <a:rPr lang="cs-CZ" sz="2400" b="1" dirty="0"/>
              <a:t>základní </a:t>
            </a:r>
            <a:r>
              <a:rPr lang="cs-CZ" sz="2400" b="1" dirty="0" smtClean="0"/>
              <a:t>hmota, kalcitový tmel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Droba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křemitý </a:t>
            </a:r>
            <a:r>
              <a:rPr lang="cs-CZ" sz="2400" b="1" dirty="0"/>
              <a:t>tmel, drobí se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složení - různé nerosty a </a:t>
            </a:r>
            <a:r>
              <a:rPr lang="cs-CZ" sz="2400" b="1" dirty="0"/>
              <a:t>horniny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barva - </a:t>
            </a:r>
            <a:r>
              <a:rPr lang="cs-CZ" sz="2400" b="1" dirty="0"/>
              <a:t>tmavě až světle šedá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výskyt - </a:t>
            </a:r>
            <a:r>
              <a:rPr lang="cs-CZ" sz="2400" b="1" dirty="0"/>
              <a:t>Drahanská vrchovina, Nízký Jeseník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917" y="1052736"/>
            <a:ext cx="3051862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442" y="3789040"/>
            <a:ext cx="3051862" cy="2137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52917" y="2708920"/>
            <a:ext cx="19874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52917" y="5661248"/>
            <a:ext cx="17714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67824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b) </a:t>
            </a:r>
            <a:r>
              <a:rPr lang="cs-CZ" sz="3200" b="1" dirty="0"/>
              <a:t>horniny úlomkovité </a:t>
            </a:r>
            <a:r>
              <a:rPr lang="cs-CZ" sz="3200" b="1" dirty="0" smtClean="0"/>
              <a:t>zpevněné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>
                <a:solidFill>
                  <a:srgbClr val="002060"/>
                </a:solidFill>
              </a:rPr>
              <a:t>Slepenec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vzniká </a:t>
            </a:r>
            <a:r>
              <a:rPr lang="cs-CZ" sz="2400" b="1" dirty="0"/>
              <a:t>stmelením štěrku (tmel </a:t>
            </a:r>
            <a:r>
              <a:rPr lang="cs-CZ" sz="2400" b="1" dirty="0" err="1" smtClean="0"/>
              <a:t>jílovito</a:t>
            </a:r>
            <a:r>
              <a:rPr lang="cs-CZ" sz="2400" b="1" dirty="0" smtClean="0"/>
              <a:t>-písčitý</a:t>
            </a:r>
            <a:r>
              <a:rPr lang="cs-CZ" sz="2400" b="1" dirty="0"/>
              <a:t>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využití -  beton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Brekcie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tvořena </a:t>
            </a:r>
            <a:r>
              <a:rPr lang="cs-CZ" sz="2400" b="1" dirty="0"/>
              <a:t>ostrohrannými úlomky minerálů a </a:t>
            </a:r>
            <a:r>
              <a:rPr lang="cs-CZ" sz="2400" b="1" dirty="0" smtClean="0"/>
              <a:t>hornin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vzácně uvnitř </a:t>
            </a:r>
            <a:r>
              <a:rPr lang="cs-CZ" sz="2400" b="1" dirty="0"/>
              <a:t>brekcií </a:t>
            </a:r>
            <a:r>
              <a:rPr lang="cs-CZ" sz="2400" b="1" dirty="0" smtClean="0"/>
              <a:t>zkameněliny</a:t>
            </a: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212289"/>
            <a:ext cx="2160240" cy="19968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212289"/>
            <a:ext cx="3024335" cy="19968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869160"/>
            <a:ext cx="3384376" cy="1801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784" y="3933056"/>
            <a:ext cx="59046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23                                                                                   Obrázek č.24  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6393519"/>
            <a:ext cx="20162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573511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2. CHEMICKÉ USAZENINY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- vznikají </a:t>
            </a:r>
            <a:r>
              <a:rPr lang="cs-CZ" sz="2400" b="1" dirty="0"/>
              <a:t>vysrážením látek rozpuštěných ve vodě</a:t>
            </a:r>
          </a:p>
          <a:p>
            <a:pPr marL="0" indent="0">
              <a:buNone/>
            </a:pPr>
            <a:r>
              <a:rPr lang="cs-CZ" sz="2400" b="1" dirty="0" smtClean="0"/>
              <a:t>Dělení</a:t>
            </a:r>
            <a:r>
              <a:rPr lang="cs-CZ" sz="2400" b="1" dirty="0"/>
              <a:t>: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uhličitanové </a:t>
            </a:r>
            <a:r>
              <a:rPr lang="cs-CZ" sz="2400" b="1" dirty="0" smtClean="0"/>
              <a:t>- </a:t>
            </a:r>
            <a:r>
              <a:rPr lang="cs-CZ" sz="2400" b="1" dirty="0"/>
              <a:t>vápenec, </a:t>
            </a:r>
            <a:r>
              <a:rPr lang="cs-CZ" sz="2400" b="1" dirty="0" smtClean="0"/>
              <a:t>vřídlovec</a:t>
            </a:r>
            <a:r>
              <a:rPr lang="cs-CZ" sz="2400" b="1" dirty="0"/>
              <a:t>,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travertin</a:t>
            </a:r>
            <a:r>
              <a:rPr lang="cs-CZ" sz="2400" b="1" dirty="0"/>
              <a:t>, hrachovec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>
                <a:solidFill>
                  <a:srgbClr val="002060"/>
                </a:solidFill>
              </a:rPr>
              <a:t>rudné</a:t>
            </a:r>
            <a:r>
              <a:rPr lang="cs-CZ" sz="2400" b="1" dirty="0"/>
              <a:t> - limonit, hematit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>
                <a:solidFill>
                  <a:srgbClr val="002060"/>
                </a:solidFill>
              </a:rPr>
              <a:t>solné </a:t>
            </a:r>
            <a:r>
              <a:rPr lang="cs-CZ" sz="2400" b="1" dirty="0" smtClean="0"/>
              <a:t>- </a:t>
            </a:r>
            <a:r>
              <a:rPr lang="cs-CZ" sz="2400" b="1" dirty="0"/>
              <a:t>sůl kamenná, sádrovec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3" y="3284984"/>
            <a:ext cx="2882515" cy="1555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3" y="5085184"/>
            <a:ext cx="2882515" cy="1430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3" y="1412777"/>
            <a:ext cx="2882514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64112" y="2791962"/>
            <a:ext cx="18001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26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3" y="4573428"/>
            <a:ext cx="18001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27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0113" y="6237312"/>
            <a:ext cx="21602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686960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Chemické usazeniny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Vápenec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- vysrážen </a:t>
            </a:r>
            <a:r>
              <a:rPr lang="cs-CZ" sz="2400" b="1" dirty="0"/>
              <a:t>z jezerní vody</a:t>
            </a:r>
          </a:p>
          <a:p>
            <a:pPr marL="0" indent="0">
              <a:buNone/>
            </a:pPr>
            <a:r>
              <a:rPr lang="cs-CZ" sz="2400" b="1" dirty="0" smtClean="0"/>
              <a:t>- barva - </a:t>
            </a:r>
            <a:r>
              <a:rPr lang="cs-CZ" sz="2400" b="1" dirty="0"/>
              <a:t>světle až tmavě šedá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Vřídlovec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- tvořený </a:t>
            </a:r>
            <a:r>
              <a:rPr lang="cs-CZ" sz="2400" b="1" dirty="0"/>
              <a:t>vrstvičkami aragonitu</a:t>
            </a:r>
          </a:p>
          <a:p>
            <a:pPr marL="0" indent="0">
              <a:buNone/>
            </a:pPr>
            <a:r>
              <a:rPr lang="cs-CZ" sz="2400" b="1" dirty="0" smtClean="0"/>
              <a:t>- vznik - z </a:t>
            </a:r>
            <a:r>
              <a:rPr lang="cs-CZ" sz="2400" b="1" dirty="0"/>
              <a:t>roztoků za teploty nad 30°C</a:t>
            </a:r>
          </a:p>
          <a:p>
            <a:pPr marL="0" indent="0">
              <a:buNone/>
            </a:pPr>
            <a:r>
              <a:rPr lang="cs-CZ" sz="2400" b="1" dirty="0" smtClean="0"/>
              <a:t>- výskyt - </a:t>
            </a:r>
            <a:r>
              <a:rPr lang="cs-CZ" sz="2400" b="1" dirty="0"/>
              <a:t>Karlovy Vary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0694" y="764704"/>
            <a:ext cx="4147770" cy="314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149080"/>
            <a:ext cx="3240360" cy="232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19017" y="3623917"/>
            <a:ext cx="14834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 29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6237312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037609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Chemické usazeniny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lvl="0" indent="0">
              <a:spcBef>
                <a:spcPts val="0"/>
              </a:spcBef>
              <a:buNone/>
            </a:pPr>
            <a:r>
              <a:rPr lang="cs-CZ" sz="2400" b="1" dirty="0">
                <a:solidFill>
                  <a:srgbClr val="002060"/>
                </a:solidFill>
              </a:rPr>
              <a:t>Travertin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400" b="1" dirty="0">
                <a:solidFill>
                  <a:prstClr val="black"/>
                </a:solidFill>
              </a:rPr>
              <a:t>- pórovitá hornina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400" b="1" dirty="0">
                <a:solidFill>
                  <a:prstClr val="black"/>
                </a:solidFill>
              </a:rPr>
              <a:t>- vznik - vysrážením ze sladké vody s obsahem CO</a:t>
            </a:r>
            <a:r>
              <a:rPr lang="cs-CZ" sz="2400" b="1" baseline="-25000" dirty="0">
                <a:solidFill>
                  <a:prstClr val="black"/>
                </a:solidFill>
              </a:rPr>
              <a:t>2</a:t>
            </a:r>
            <a:r>
              <a:rPr lang="cs-CZ" sz="2400" b="1" dirty="0">
                <a:solidFill>
                  <a:prstClr val="black"/>
                </a:solidFill>
              </a:rPr>
              <a:t> (za pomoci řas a bakterií)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400" b="1" dirty="0">
                <a:solidFill>
                  <a:prstClr val="black"/>
                </a:solidFill>
              </a:rPr>
              <a:t>- barva - bílá, žlutá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400" b="1" dirty="0">
                <a:solidFill>
                  <a:prstClr val="black"/>
                </a:solidFill>
              </a:rPr>
              <a:t>- využití - obkladový kámen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2400" b="1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24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2400" b="1" dirty="0">
                <a:solidFill>
                  <a:srgbClr val="002060"/>
                </a:solidFill>
              </a:rPr>
              <a:t>Hrachovec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400" b="1" dirty="0">
                <a:solidFill>
                  <a:prstClr val="black"/>
                </a:solidFill>
              </a:rPr>
              <a:t>- kuličky písku, obalené a stmelené aragonitem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400" b="1" dirty="0">
                <a:solidFill>
                  <a:prstClr val="black"/>
                </a:solidFill>
              </a:rPr>
              <a:t>- vznik - z horkých roztoků (Karlovy vary)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400" b="1" dirty="0">
                <a:solidFill>
                  <a:prstClr val="black"/>
                </a:solidFill>
              </a:rPr>
              <a:t>- využití - šperkařství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437113"/>
            <a:ext cx="2160240" cy="2196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6119" y="2204864"/>
            <a:ext cx="3194353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26119" y="3995948"/>
            <a:ext cx="15971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31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6371153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32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14696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3. ORGANOGENNÍ </a:t>
            </a:r>
            <a:r>
              <a:rPr lang="cs-CZ" sz="3200" b="1" dirty="0"/>
              <a:t>USAZENINY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tvoří </a:t>
            </a:r>
            <a:r>
              <a:rPr lang="cs-CZ" sz="2400" b="1" dirty="0"/>
              <a:t>se činností organismů a usazováním jejich </a:t>
            </a:r>
            <a:r>
              <a:rPr lang="cs-CZ" sz="2400" b="1" dirty="0" smtClean="0"/>
              <a:t>zbytků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Vápenec (organogenní</a:t>
            </a:r>
            <a:r>
              <a:rPr lang="cs-CZ" sz="2400" b="1" dirty="0">
                <a:solidFill>
                  <a:srgbClr val="002060"/>
                </a:solidFill>
              </a:rPr>
              <a:t>) 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- složení - </a:t>
            </a:r>
            <a:r>
              <a:rPr lang="cs-CZ" sz="2400" b="1" dirty="0"/>
              <a:t>kalcit</a:t>
            </a:r>
          </a:p>
          <a:p>
            <a:pPr marL="0" indent="0">
              <a:buNone/>
            </a:pPr>
            <a:r>
              <a:rPr lang="cs-CZ" sz="2400" b="1" dirty="0" smtClean="0"/>
              <a:t>- vznik - </a:t>
            </a:r>
            <a:r>
              <a:rPr lang="cs-CZ" sz="2400" b="1" dirty="0"/>
              <a:t>na dně moří hromaděním vápenatých schránek živočichů (korálnatci, prvoci, měkkýši)</a:t>
            </a:r>
          </a:p>
          <a:p>
            <a:pPr marL="0" indent="0">
              <a:buNone/>
            </a:pPr>
            <a:r>
              <a:rPr lang="cs-CZ" sz="2400" b="1" dirty="0" smtClean="0"/>
              <a:t>- využití - </a:t>
            </a:r>
            <a:r>
              <a:rPr lang="cs-CZ" sz="2400" b="1" dirty="0"/>
              <a:t>výroba cementu a páleného vápna</a:t>
            </a:r>
          </a:p>
          <a:p>
            <a:pPr marL="0" indent="0">
              <a:buNone/>
            </a:pPr>
            <a:r>
              <a:rPr lang="cs-CZ" sz="2400" b="1" dirty="0" smtClean="0"/>
              <a:t>- výskyt - </a:t>
            </a:r>
            <a:r>
              <a:rPr lang="cs-CZ" sz="2400" b="1" dirty="0"/>
              <a:t>Český a Moravský kras, Pálava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111123"/>
            <a:ext cx="3652860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2" y="4111123"/>
            <a:ext cx="3901139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2" y="6424155"/>
            <a:ext cx="81893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33                                                            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34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758888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Závěrem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1124744"/>
            <a:ext cx="4172272" cy="5256584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1) Kterým horninám říkáme usazené (sedimentární)?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2) Jak se rozdělují podle vzniku?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3) Jak se rozdělují úlomkovité usazené horniny?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4) Uveď příklady nezpevněných a zpevněných úlomkovitých hornin.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5) Čemu říkáme písek.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6) Co je to travertin?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7) Kde se v ČR vyskytuje vřídlovec?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316288" cy="5256584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vzniklým zvětráváním, </a:t>
            </a:r>
            <a:r>
              <a:rPr lang="cs-CZ" sz="2400" b="1" dirty="0" err="1" smtClean="0">
                <a:solidFill>
                  <a:srgbClr val="002060"/>
                </a:solidFill>
              </a:rPr>
              <a:t>dopra-vou</a:t>
            </a:r>
            <a:r>
              <a:rPr lang="cs-CZ" sz="2400" b="1" dirty="0" smtClean="0">
                <a:solidFill>
                  <a:srgbClr val="002060"/>
                </a:solidFill>
              </a:rPr>
              <a:t> a usazením, tvoří vrstvy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na úlomkovité, chemické, organogenní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na zpevněné a nezpevněné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prach x prachovec, jíl x jílovec, písek x pískovec, štěrk x </a:t>
            </a:r>
            <a:r>
              <a:rPr lang="cs-CZ" sz="2400" b="1" dirty="0" err="1" smtClean="0"/>
              <a:t>slepe-nec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usazenému materiálu zrnitosti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od 0,063 mm do 2  </a:t>
            </a:r>
            <a:r>
              <a:rPr lang="cs-CZ" sz="2400" b="1" dirty="0">
                <a:solidFill>
                  <a:srgbClr val="002060"/>
                </a:solidFill>
              </a:rPr>
              <a:t>mm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chemická usazená hornina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v Karlových Varech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2221095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>
            <a:normAutofit/>
          </a:bodyPr>
          <a:lstStyle/>
          <a:p>
            <a:pPr marL="0" lvl="0" indent="0">
              <a:buNone/>
              <a:defRPr/>
            </a:pPr>
            <a:r>
              <a:rPr lang="cs-CZ" sz="2400" b="1" dirty="0">
                <a:solidFill>
                  <a:prstClr val="black"/>
                </a:solidFill>
                <a:cs typeface="Arial"/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1, </a:t>
            </a:r>
            <a:r>
              <a:rPr lang="cs-CZ" sz="1200" b="1" dirty="0"/>
              <a:t>[cit. </a:t>
            </a:r>
            <a:r>
              <a:rPr lang="cs-CZ" sz="1200" b="1" dirty="0" smtClean="0"/>
              <a:t>2012-12-30], </a:t>
            </a:r>
            <a:r>
              <a:rPr lang="cs-CZ" sz="1200" b="1" dirty="0"/>
              <a:t>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Huhulenik</a:t>
            </a:r>
            <a:r>
              <a:rPr lang="cs-CZ" sz="1200" b="1" dirty="0"/>
              <a:t>, </a:t>
            </a:r>
            <a:r>
              <a:rPr lang="cs-CZ" sz="1200" b="1" dirty="0" err="1"/>
              <a:t>Soubor:Tiské</a:t>
            </a:r>
            <a:r>
              <a:rPr lang="cs-CZ" sz="1200" b="1" dirty="0"/>
              <a:t> stěny (7).</a:t>
            </a:r>
            <a:r>
              <a:rPr lang="cs-CZ" sz="1200" b="1" dirty="0" smtClean="0"/>
              <a:t>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http://cs.wikipedia.org/wiki/Soubor:Tisk%C3%A9_st%C4%9Bny_(7).</a:t>
            </a:r>
            <a:r>
              <a:rPr lang="cs-CZ" sz="1200" b="1" dirty="0" smtClean="0">
                <a:hlinkClick r:id="rId2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5, [cit. 2012-12-30], </a:t>
            </a:r>
            <a:r>
              <a:rPr lang="cs-CZ" sz="1200" b="1" dirty="0" smtClean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Most </a:t>
            </a:r>
            <a:r>
              <a:rPr lang="cs-CZ" sz="1200" b="1" dirty="0" err="1" smtClean="0"/>
              <a:t>Curious</a:t>
            </a:r>
            <a:r>
              <a:rPr lang="cs-CZ" sz="1200" b="1" dirty="0" smtClean="0"/>
              <a:t>, </a:t>
            </a:r>
            <a:r>
              <a:rPr lang="de-DE" sz="1200" b="1" dirty="0"/>
              <a:t>File:Parkhöhle im Park an der Ilm in Weimar </a:t>
            </a:r>
            <a:r>
              <a:rPr lang="de-DE" sz="1200" b="1" dirty="0" smtClean="0"/>
              <a:t>03.jpg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commons.wikimedia.org/wiki/File:Parkh%C3%B6hle_im_Park_an_der_Ilm_in_Weimar_03.jpg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6</a:t>
            </a:r>
            <a:r>
              <a:rPr lang="cs-CZ" sz="1200" b="1" dirty="0" smtClean="0"/>
              <a:t>, </a:t>
            </a:r>
            <a:r>
              <a:rPr lang="cs-CZ" sz="1200" b="1" dirty="0"/>
              <a:t>[cit. 2012-12-30],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Lumasella</a:t>
            </a:r>
            <a:r>
              <a:rPr lang="cs-CZ" sz="1200" b="1" dirty="0"/>
              <a:t> , File:Bivalve </a:t>
            </a:r>
            <a:r>
              <a:rPr lang="cs-CZ" sz="1200" b="1" dirty="0" err="1"/>
              <a:t>coquina</a:t>
            </a:r>
            <a:r>
              <a:rPr lang="cs-CZ" sz="1200" b="1" dirty="0"/>
              <a:t> </a:t>
            </a:r>
            <a:r>
              <a:rPr lang="cs-CZ" sz="1200" b="1" dirty="0" err="1"/>
              <a:t>limestone</a:t>
            </a:r>
            <a:r>
              <a:rPr lang="cs-CZ" sz="1200" b="1" dirty="0"/>
              <a:t> </a:t>
            </a:r>
            <a:r>
              <a:rPr lang="cs-CZ" sz="1200" b="1" dirty="0" smtClean="0"/>
              <a:t>Odessa.jpg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commons.wikimedia.org/wiki/File:Bivalve_coquina_limestone_Odessa.jpg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10</a:t>
            </a:r>
            <a:r>
              <a:rPr lang="cs-CZ" sz="1200" b="1" dirty="0" smtClean="0"/>
              <a:t>, </a:t>
            </a:r>
            <a:r>
              <a:rPr lang="cs-CZ" sz="1200" b="1" dirty="0"/>
              <a:t>[cit. 2012-12-30],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Siim</a:t>
            </a:r>
            <a:r>
              <a:rPr lang="cs-CZ" sz="1200" b="1" dirty="0"/>
              <a:t> </a:t>
            </a:r>
            <a:r>
              <a:rPr lang="cs-CZ" sz="1200" b="1" dirty="0" err="1" smtClean="0"/>
              <a:t>Sepp</a:t>
            </a:r>
            <a:r>
              <a:rPr lang="cs-CZ" sz="1200" b="1" dirty="0"/>
              <a:t>, </a:t>
            </a:r>
            <a:r>
              <a:rPr lang="cs-CZ" sz="1200" b="1" dirty="0" smtClean="0"/>
              <a:t>Soubor:Clay-ss-2005.jpg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cs.wikipedia.org/wiki/Soubor:Clay-ss-2005.jpg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11</a:t>
            </a:r>
            <a:r>
              <a:rPr lang="cs-CZ" sz="1200" b="1" dirty="0" smtClean="0"/>
              <a:t>, </a:t>
            </a:r>
            <a:r>
              <a:rPr lang="cs-CZ" sz="1200" b="1" dirty="0"/>
              <a:t>[cit. 2012-12-30], Licence Volné </a:t>
            </a:r>
            <a:r>
              <a:rPr lang="cs-CZ" sz="1200" b="1" dirty="0" smtClean="0"/>
              <a:t>dílo</a:t>
            </a:r>
            <a:r>
              <a:rPr lang="cs-CZ" sz="1200" b="1" dirty="0"/>
              <a:t>, Wilson44691, </a:t>
            </a:r>
            <a:r>
              <a:rPr lang="cs-CZ" sz="1200" b="1" dirty="0" err="1" smtClean="0"/>
              <a:t>Soubor:LoessVicksburg.jpg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cs.wikipedia.org/wiki/Soubor:LoessVicksburg.jpg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18</a:t>
            </a:r>
            <a:r>
              <a:rPr lang="cs-CZ" sz="1200" b="1" dirty="0" smtClean="0"/>
              <a:t>, </a:t>
            </a:r>
            <a:r>
              <a:rPr lang="cs-CZ" sz="1200" b="1" dirty="0"/>
              <a:t>[cit. 2012-12-30],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Bertramz</a:t>
            </a:r>
            <a:r>
              <a:rPr lang="cs-CZ" sz="1200" b="1" dirty="0"/>
              <a:t>, File:Karima,nile </a:t>
            </a:r>
            <a:r>
              <a:rPr lang="cs-CZ" sz="1200" b="1" dirty="0" smtClean="0"/>
              <a:t>silt.jpg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commons.wikimedia.org/wiki/File:Karima,nile_silt.jpg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22</a:t>
            </a:r>
            <a:r>
              <a:rPr lang="cs-CZ" sz="1200" b="1" dirty="0" smtClean="0"/>
              <a:t>, </a:t>
            </a:r>
            <a:r>
              <a:rPr lang="cs-CZ" sz="1200" b="1" dirty="0"/>
              <a:t>[cit. 2012-12-30],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Arlette1, </a:t>
            </a:r>
            <a:r>
              <a:rPr lang="cs-CZ" sz="1200" b="1" dirty="0" err="1" smtClean="0"/>
              <a:t>Soubor:Arkose.jpg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cs.wikipedia.org/wiki/Soubor:Arkose.jpg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26</a:t>
            </a:r>
            <a:r>
              <a:rPr lang="cs-CZ" sz="1200" b="1" dirty="0" smtClean="0"/>
              <a:t>, </a:t>
            </a:r>
            <a:r>
              <a:rPr lang="cs-CZ" sz="1200" b="1" dirty="0"/>
              <a:t>[cit. 2012-12-30],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smtClean="0"/>
              <a:t>Hamid </a:t>
            </a:r>
            <a:r>
              <a:rPr lang="cs-CZ" sz="1200" b="1" dirty="0" err="1"/>
              <a:t>Najafi</a:t>
            </a:r>
            <a:r>
              <a:rPr lang="cs-CZ" sz="1200" b="1" dirty="0"/>
              <a:t> , File:Badab </a:t>
            </a:r>
            <a:r>
              <a:rPr lang="cs-CZ" sz="1200" b="1" dirty="0" err="1"/>
              <a:t>Surt</a:t>
            </a:r>
            <a:r>
              <a:rPr lang="cs-CZ" sz="1200" b="1" dirty="0"/>
              <a:t> </a:t>
            </a:r>
            <a:r>
              <a:rPr lang="cs-CZ" sz="1200" b="1" dirty="0" smtClean="0"/>
              <a:t>Najafi1.jpg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commons.wikimedia.org/wiki/File:Badab_Surt_Najafi1.jpg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30, [cit. 2012-12-30],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Walter J. </a:t>
            </a:r>
            <a:r>
              <a:rPr lang="cs-CZ" sz="1200" b="1" dirty="0" err="1" smtClean="0"/>
              <a:t>Pilsak</a:t>
            </a:r>
            <a:r>
              <a:rPr lang="cs-CZ" sz="1200" b="1" dirty="0"/>
              <a:t>, </a:t>
            </a:r>
            <a:r>
              <a:rPr lang="cs-CZ" sz="1200" b="1" dirty="0" smtClean="0"/>
              <a:t>File:Sprudelstein-WJP.jpg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commons.wikimedia.org/wiki/File:Sprudelstein-WJP.jpg</a:t>
            </a:r>
            <a:endParaRPr lang="cs-CZ" sz="12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2</a:t>
            </a:r>
            <a:r>
              <a:rPr lang="cs-CZ" sz="1200" b="1" dirty="0" smtClean="0"/>
              <a:t>, 3, 4, 7, 8, 9, 12, 13, 14, 15, 16, 17, 19, 20, 21, 23, 24, 25, 27, 28, 29, 31, 32, 33, 34, autor Josef </a:t>
            </a:r>
            <a:r>
              <a:rPr lang="cs-CZ" sz="1200" b="1" dirty="0" err="1" smtClean="0"/>
              <a:t>Himl</a:t>
            </a:r>
            <a:r>
              <a:rPr lang="cs-CZ" sz="1200" b="1" dirty="0" smtClean="0"/>
              <a:t>, ZŠ a MŠ Sepekov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34392467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4392606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750</TotalTime>
  <Words>1505</Words>
  <Application>Microsoft Office PowerPoint</Application>
  <PresentationFormat>Předvádění na obrazovce (4:3)</PresentationFormat>
  <Paragraphs>385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1_Motiv systému Office</vt:lpstr>
      <vt:lpstr>Prezentace aplikace PowerPoint</vt:lpstr>
      <vt:lpstr>Prezentace aplikace PowerPoint</vt:lpstr>
      <vt:lpstr>Přírodopis 9. třída MINERALOGIE </vt:lpstr>
      <vt:lpstr>Horniny usazené (sedimentární)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Rozdělení podle velikosti částic</vt:lpstr>
      <vt:lpstr>a) horniny úlomkovité nezpevněné</vt:lpstr>
      <vt:lpstr>a) horniny úlomkovité nezpevněné</vt:lpstr>
      <vt:lpstr>a) horniny úlomkovité nezpevněné</vt:lpstr>
      <vt:lpstr>a) horniny úlomkovité nezpevněné</vt:lpstr>
      <vt:lpstr>b) horniny úlomkovité zpevněné</vt:lpstr>
      <vt:lpstr>b) horniny úlomkovité zpevněné</vt:lpstr>
      <vt:lpstr>b) horniny úlomkovité zpevněné</vt:lpstr>
      <vt:lpstr>b) horniny úlomkovité zpevněné</vt:lpstr>
      <vt:lpstr>b) horniny úlomkovité zpevněné</vt:lpstr>
      <vt:lpstr>2. CHEMICKÉ USAZENINY</vt:lpstr>
      <vt:lpstr>Chemické usazeniny</vt:lpstr>
      <vt:lpstr>Chemické usazeniny</vt:lpstr>
      <vt:lpstr>3. ORGANOGENNÍ USAZENINY</vt:lpstr>
      <vt:lpstr>Závěrem</vt:lpstr>
      <vt:lpstr>Prezentace aplikace PowerPoint</vt:lpstr>
      <vt:lpstr>K O N E 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Přírodopis 9. třída MINERALOGIE </dc:title>
  <dc:creator>Pepa</dc:creator>
  <cp:lastModifiedBy>Pepa</cp:lastModifiedBy>
  <cp:revision>54</cp:revision>
  <dcterms:created xsi:type="dcterms:W3CDTF">2013-11-23T16:37:12Z</dcterms:created>
  <dcterms:modified xsi:type="dcterms:W3CDTF">2014-01-05T14:34:34Z</dcterms:modified>
</cp:coreProperties>
</file>