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3" r:id="rId3"/>
    <p:sldId id="258" r:id="rId4"/>
    <p:sldId id="259" r:id="rId5"/>
    <p:sldId id="260" r:id="rId6"/>
    <p:sldId id="261" r:id="rId7"/>
    <p:sldId id="262" r:id="rId8"/>
    <p:sldId id="267" r:id="rId9"/>
    <p:sldId id="269" r:id="rId10"/>
    <p:sldId id="270" r:id="rId11"/>
    <p:sldId id="263" r:id="rId12"/>
    <p:sldId id="268" r:id="rId13"/>
    <p:sldId id="264" r:id="rId14"/>
    <p:sldId id="271" r:id="rId15"/>
    <p:sldId id="266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0465571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305462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461577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7324960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3845598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7300654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2812533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9615884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5360747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5966541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5519962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87372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Pahoehoe_toe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57331415"/>
              </p:ext>
            </p:extLst>
          </p:nvPr>
        </p:nvGraphicFramePr>
        <p:xfrm>
          <a:off x="1716694" y="1600200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VY_32_INOVACE_197_Geologie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Březen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689569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00959345"/>
              </p:ext>
            </p:extLst>
          </p:nvPr>
        </p:nvGraphicFramePr>
        <p:xfrm>
          <a:off x="1647190" y="2043779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Mineralogie – základní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 pojmy, předmět zkoumání, </a:t>
                      </a:r>
                      <a:r>
                        <a:rPr lang="cs-CZ" sz="11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vědní obory.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mineralogické pojmy,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význam mineralogie pro člověka.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47825" y="596369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727888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9.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MINERALOGIE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6500" b="1" dirty="0" smtClean="0"/>
              <a:t>MINERALOGIE</a:t>
            </a:r>
          </a:p>
          <a:p>
            <a:pPr marL="0" indent="0" algn="ctr">
              <a:buNone/>
            </a:pPr>
            <a:r>
              <a:rPr lang="cs-CZ" sz="4800" b="1" dirty="0" smtClean="0"/>
              <a:t>- úvod</a:t>
            </a:r>
            <a:endParaRPr lang="cs-CZ" sz="5600" b="1" dirty="0" smtClean="0"/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000" b="1" dirty="0" smtClean="0"/>
              <a:t>Základní škola a Mateřská škola Sepekov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48082390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/>
              <a:t>Mineralogie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968552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- velmi </a:t>
            </a:r>
            <a:r>
              <a:rPr lang="cs-CZ" sz="2800" b="1" dirty="0">
                <a:solidFill>
                  <a:srgbClr val="002060"/>
                </a:solidFill>
              </a:rPr>
              <a:t>stará věda </a:t>
            </a:r>
            <a:r>
              <a:rPr lang="cs-CZ" sz="2800" b="1" dirty="0" smtClean="0">
                <a:solidFill>
                  <a:srgbClr val="002060"/>
                </a:solidFill>
              </a:rPr>
              <a:t>o minerálech </a:t>
            </a:r>
            <a:endParaRPr lang="cs-CZ" sz="28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 (nerostech)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- zkoumá </a:t>
            </a:r>
            <a:r>
              <a:rPr lang="cs-CZ" sz="2800" b="1" dirty="0"/>
              <a:t>vlastnosti </a:t>
            </a:r>
            <a:r>
              <a:rPr lang="cs-CZ" sz="2800" b="1" dirty="0" smtClean="0"/>
              <a:t>minerálů - chemické </a:t>
            </a:r>
            <a:r>
              <a:rPr lang="cs-CZ" sz="2800" b="1" dirty="0"/>
              <a:t>složení, </a:t>
            </a:r>
            <a:r>
              <a:rPr lang="cs-CZ" sz="2800" b="1" dirty="0" smtClean="0"/>
              <a:t>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  barvu, tvrdost</a:t>
            </a:r>
            <a:r>
              <a:rPr lang="cs-CZ" sz="2800" b="1" dirty="0"/>
              <a:t>, vryp, lesk, štěpnost, lom, </a:t>
            </a:r>
            <a:r>
              <a:rPr lang="cs-CZ" sz="2800" b="1" dirty="0" smtClean="0"/>
              <a:t>hustotu,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tvar krystalů 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- studuje jejich </a:t>
            </a:r>
            <a:r>
              <a:rPr lang="cs-CZ" sz="2800" b="1" dirty="0"/>
              <a:t>vznik, místa výskytu, </a:t>
            </a:r>
            <a:endParaRPr lang="cs-CZ" sz="28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  doprovodné minerály  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- úzké </a:t>
            </a:r>
            <a:r>
              <a:rPr lang="cs-CZ" sz="2800" b="1" dirty="0"/>
              <a:t>vztahy k chemii, fyzice, geometrii a </a:t>
            </a:r>
            <a:r>
              <a:rPr lang="cs-CZ" sz="2800" b="1" dirty="0" smtClean="0"/>
              <a:t>matematice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60648"/>
            <a:ext cx="2473450" cy="23201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6233" y="3899453"/>
            <a:ext cx="2235240" cy="1783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68144" y="2348880"/>
            <a:ext cx="15121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26233" y="5445224"/>
            <a:ext cx="16141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2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268240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507288" cy="6264696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 smtClean="0"/>
              <a:t>Mineralogické vědní obory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Všeobecná </a:t>
            </a:r>
            <a:r>
              <a:rPr lang="cs-CZ" sz="2800" b="1" dirty="0">
                <a:solidFill>
                  <a:srgbClr val="002060"/>
                </a:solidFill>
              </a:rPr>
              <a:t>mineralogie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- studuje 	- vnější </a:t>
            </a:r>
            <a:r>
              <a:rPr lang="cs-CZ" sz="2800" b="1" dirty="0"/>
              <a:t>tvar krystalů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		- vnitřní </a:t>
            </a:r>
            <a:r>
              <a:rPr lang="cs-CZ" sz="2800" b="1" dirty="0"/>
              <a:t>stavbu minerálů</a:t>
            </a:r>
          </a:p>
          <a:p>
            <a:pPr marL="400050" lvl="1" indent="0">
              <a:spcBef>
                <a:spcPts val="0"/>
              </a:spcBef>
              <a:buNone/>
            </a:pPr>
            <a:r>
              <a:rPr lang="cs-CZ" b="1" dirty="0" smtClean="0"/>
              <a:t>		- chemické </a:t>
            </a:r>
            <a:r>
              <a:rPr lang="cs-CZ" b="1" dirty="0"/>
              <a:t>vlastnosti minerálů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		- fyzikální </a:t>
            </a:r>
            <a:r>
              <a:rPr lang="cs-CZ" sz="2800" b="1" dirty="0"/>
              <a:t>vlastnosti </a:t>
            </a:r>
            <a:r>
              <a:rPr lang="cs-CZ" sz="2800" b="1" dirty="0" smtClean="0"/>
              <a:t>minerálů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		- optické </a:t>
            </a:r>
            <a:r>
              <a:rPr lang="cs-CZ" sz="2800" b="1" dirty="0"/>
              <a:t>vlastnosti </a:t>
            </a:r>
            <a:r>
              <a:rPr lang="cs-CZ" sz="2800" b="1" dirty="0" smtClean="0"/>
              <a:t>minerálů</a:t>
            </a:r>
            <a:endParaRPr lang="cs-CZ" sz="2800" b="1" dirty="0"/>
          </a:p>
          <a:p>
            <a:pPr marL="0" indent="0">
              <a:spcBef>
                <a:spcPts val="0"/>
              </a:spcBef>
              <a:buNone/>
            </a:pPr>
            <a:endParaRPr lang="cs-CZ" sz="28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Systematická </a:t>
            </a:r>
            <a:r>
              <a:rPr lang="cs-CZ" sz="2800" b="1" dirty="0">
                <a:solidFill>
                  <a:srgbClr val="002060"/>
                </a:solidFill>
              </a:rPr>
              <a:t>mineralogie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- popisuje minerály </a:t>
            </a:r>
            <a:r>
              <a:rPr lang="cs-CZ" sz="2800" b="1" dirty="0"/>
              <a:t>a zařazuje je do mineralogického </a:t>
            </a:r>
            <a:r>
              <a:rPr lang="cs-CZ" sz="2800" b="1" dirty="0" smtClean="0"/>
              <a:t>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  systému </a:t>
            </a:r>
            <a:r>
              <a:rPr lang="cs-CZ" sz="2800" b="1" dirty="0"/>
              <a:t>na základě chemického </a:t>
            </a:r>
            <a:r>
              <a:rPr lang="cs-CZ" sz="2800" b="1" dirty="0" smtClean="0"/>
              <a:t>složení </a:t>
            </a:r>
            <a:r>
              <a:rPr lang="cs-CZ" sz="2800" b="1" dirty="0"/>
              <a:t>a vnitřní </a:t>
            </a:r>
            <a:r>
              <a:rPr lang="cs-CZ" sz="2800" b="1" dirty="0" smtClean="0"/>
              <a:t>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struktury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- v </a:t>
            </a:r>
            <a:r>
              <a:rPr lang="cs-CZ" sz="2800" b="1" dirty="0"/>
              <a:t>současné době </a:t>
            </a:r>
            <a:r>
              <a:rPr lang="cs-CZ" sz="2800" b="1" dirty="0" smtClean="0"/>
              <a:t>je známo </a:t>
            </a:r>
            <a:r>
              <a:rPr lang="cs-CZ" sz="2800" b="1" dirty="0"/>
              <a:t>přes 4000 minerálů a další </a:t>
            </a:r>
            <a:r>
              <a:rPr lang="cs-CZ" sz="2800" b="1" dirty="0" smtClean="0"/>
              <a:t>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přibývají</a:t>
            </a:r>
            <a:endParaRPr lang="cs-CZ" sz="2800" b="1" dirty="0"/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1867" y="1844824"/>
            <a:ext cx="1984485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44824"/>
            <a:ext cx="1734118" cy="1742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3330709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3</a:t>
            </a:r>
            <a:r>
              <a:rPr lang="cs-CZ" sz="1200" b="1" dirty="0" smtClean="0"/>
              <a:t>. </a:t>
            </a:r>
            <a:endParaRPr lang="cs-CZ" sz="1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81867" y="3933056"/>
            <a:ext cx="15785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4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638665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500" b="1" dirty="0"/>
              <a:t>Mineralogické vědní obory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>
                <a:solidFill>
                  <a:srgbClr val="002060"/>
                </a:solidFill>
              </a:rPr>
              <a:t>Genetická mineralogie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- studuje vznik minerálů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>
                <a:solidFill>
                  <a:srgbClr val="002060"/>
                </a:solidFill>
              </a:rPr>
              <a:t>Topografická mineralogie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- zabývá </a:t>
            </a:r>
            <a:r>
              <a:rPr lang="cs-CZ" sz="2800" b="1" dirty="0"/>
              <a:t>se lokalitami výskytu minerálů a jejich </a:t>
            </a:r>
            <a:r>
              <a:rPr lang="cs-CZ" sz="2800" b="1" dirty="0" smtClean="0"/>
              <a:t>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  mineralogickou </a:t>
            </a:r>
            <a:r>
              <a:rPr lang="cs-CZ" sz="2800" b="1" dirty="0"/>
              <a:t>charakteristikou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>
                <a:solidFill>
                  <a:srgbClr val="002060"/>
                </a:solidFill>
              </a:rPr>
              <a:t>Experimentální mineralogie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- </a:t>
            </a:r>
            <a:r>
              <a:rPr lang="cs-CZ" sz="2800" b="1" dirty="0"/>
              <a:t>zabývá se </a:t>
            </a:r>
            <a:r>
              <a:rPr lang="cs-CZ" sz="2800" b="1" dirty="0" smtClean="0"/>
              <a:t>výrobou syntetických </a:t>
            </a:r>
            <a:r>
              <a:rPr lang="cs-CZ" sz="2800" b="1" dirty="0"/>
              <a:t>minerálů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>
                <a:solidFill>
                  <a:srgbClr val="002060"/>
                </a:solidFill>
              </a:rPr>
              <a:t>Technická mineralogie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- </a:t>
            </a:r>
            <a:r>
              <a:rPr lang="cs-CZ" sz="2800" b="1" dirty="0"/>
              <a:t>zabývá se praktickým využitím minerálů </a:t>
            </a:r>
            <a:r>
              <a:rPr lang="cs-CZ" sz="2800" b="1" dirty="0" smtClean="0"/>
              <a:t> v průmyslu</a:t>
            </a:r>
            <a:endParaRPr lang="cs-CZ" sz="2800" b="1" dirty="0"/>
          </a:p>
          <a:p>
            <a:pPr marL="0" indent="0">
              <a:spcBef>
                <a:spcPts val="0"/>
              </a:spcBef>
              <a:buNone/>
            </a:pP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1843" y="836712"/>
            <a:ext cx="2880320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41843" y="2420888"/>
            <a:ext cx="18104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5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816903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Minerál (nerost)</a:t>
            </a:r>
          </a:p>
          <a:p>
            <a:pPr>
              <a:spcBef>
                <a:spcPts val="0"/>
              </a:spcBef>
              <a:buFontTx/>
              <a:buChar char="-"/>
            </a:pPr>
            <a:r>
              <a:rPr lang="cs-CZ" sz="2800" b="1" dirty="0" smtClean="0">
                <a:solidFill>
                  <a:srgbClr val="002060"/>
                </a:solidFill>
              </a:rPr>
              <a:t>stejnorodá neústrojná přírodnina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b="1" dirty="0" smtClean="0"/>
          </a:p>
          <a:p>
            <a:pPr>
              <a:spcBef>
                <a:spcPts val="0"/>
              </a:spcBef>
              <a:buFontTx/>
              <a:buChar char="-"/>
            </a:pPr>
            <a:r>
              <a:rPr lang="cs-CZ" sz="2800" b="1" dirty="0" smtClean="0"/>
              <a:t>chemické složení lze vyjádřit chemickou značkou nebo chemickým vzorcem</a:t>
            </a:r>
          </a:p>
          <a:p>
            <a:pPr>
              <a:spcBef>
                <a:spcPts val="0"/>
              </a:spcBef>
              <a:buFontTx/>
              <a:buChar char="-"/>
            </a:pPr>
            <a:endParaRPr lang="cs-CZ" sz="2800" b="1" dirty="0"/>
          </a:p>
          <a:p>
            <a:pPr>
              <a:spcBef>
                <a:spcPts val="0"/>
              </a:spcBef>
              <a:buFontTx/>
              <a:buChar char="-"/>
            </a:pPr>
            <a:r>
              <a:rPr lang="cs-CZ" sz="2800" b="1" dirty="0" smtClean="0"/>
              <a:t>z minerálů jsou tvořeny horniny</a:t>
            </a:r>
          </a:p>
          <a:p>
            <a:pPr>
              <a:spcBef>
                <a:spcPts val="0"/>
              </a:spcBef>
              <a:buFontTx/>
              <a:buChar char="-"/>
            </a:pPr>
            <a:endParaRPr lang="cs-CZ" sz="2800" b="1" dirty="0"/>
          </a:p>
          <a:p>
            <a:pPr>
              <a:spcBef>
                <a:spcPts val="0"/>
              </a:spcBef>
              <a:buFontTx/>
              <a:buChar char="-"/>
            </a:pPr>
            <a:r>
              <a:rPr lang="cs-CZ" sz="2800" b="1" dirty="0" smtClean="0"/>
              <a:t>90 % </a:t>
            </a:r>
            <a:r>
              <a:rPr lang="cs-CZ" sz="2800" b="1" dirty="0" smtClean="0"/>
              <a:t>hornin je tvořeno cca 30 nerosty</a:t>
            </a:r>
            <a:endParaRPr lang="cs-CZ" sz="28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09120"/>
            <a:ext cx="2664296" cy="2053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0659" y="4509120"/>
            <a:ext cx="2520280" cy="2053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6237312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6                  </a:t>
            </a:r>
            <a:r>
              <a:rPr lang="cs-CZ" b="1" dirty="0" smtClean="0">
                <a:solidFill>
                  <a:schemeClr val="bg1"/>
                </a:solidFill>
              </a:rPr>
              <a:t>Stříbro - </a:t>
            </a:r>
            <a:r>
              <a:rPr lang="cs-CZ" b="1" dirty="0" err="1" smtClean="0">
                <a:solidFill>
                  <a:schemeClr val="bg1"/>
                </a:solidFill>
              </a:rPr>
              <a:t>Ag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30659" y="6237312"/>
            <a:ext cx="3141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7          </a:t>
            </a:r>
            <a:r>
              <a:rPr lang="cs-CZ" b="1" dirty="0" smtClean="0">
                <a:solidFill>
                  <a:schemeClr val="bg1"/>
                </a:solidFill>
              </a:rPr>
              <a:t>Fluorit – CaF</a:t>
            </a:r>
            <a:r>
              <a:rPr lang="cs-CZ" b="1" baseline="-25000" dirty="0" smtClean="0">
                <a:solidFill>
                  <a:schemeClr val="bg1"/>
                </a:solidFill>
              </a:rPr>
              <a:t>2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892829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76664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 smtClean="0"/>
              <a:t>Výskyt nerostů</a:t>
            </a:r>
          </a:p>
          <a:p>
            <a:pPr>
              <a:spcBef>
                <a:spcPts val="0"/>
              </a:spcBef>
              <a:buFontTx/>
              <a:buChar char="-"/>
            </a:pPr>
            <a:r>
              <a:rPr lang="cs-CZ" sz="2800" b="1" dirty="0" smtClean="0"/>
              <a:t>nerosty se vyskytují v litosféře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b="1" dirty="0" smtClean="0"/>
          </a:p>
          <a:p>
            <a:pPr>
              <a:spcBef>
                <a:spcPts val="0"/>
              </a:spcBef>
              <a:buFontTx/>
              <a:buChar char="-"/>
            </a:pPr>
            <a:r>
              <a:rPr lang="cs-CZ" sz="2800" b="1" dirty="0" smtClean="0"/>
              <a:t>rozlišujeme nerosty: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	</a:t>
            </a:r>
            <a:r>
              <a:rPr lang="cs-CZ" sz="2800" b="1" dirty="0" smtClean="0">
                <a:solidFill>
                  <a:srgbClr val="002060"/>
                </a:solidFill>
              </a:rPr>
              <a:t>krystalované</a:t>
            </a:r>
            <a:r>
              <a:rPr lang="cs-CZ" sz="2800" b="1" dirty="0" smtClean="0"/>
              <a:t> – na povrchu viditelné krystalové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	                tvary (plochy, hrany, vrcholy)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	</a:t>
            </a:r>
            <a:endParaRPr lang="cs-CZ" sz="28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>
                <a:solidFill>
                  <a:srgbClr val="002060"/>
                </a:solidFill>
              </a:rPr>
              <a:t>	</a:t>
            </a:r>
            <a:r>
              <a:rPr lang="cs-CZ" sz="2800" b="1" dirty="0" smtClean="0">
                <a:solidFill>
                  <a:srgbClr val="002060"/>
                </a:solidFill>
              </a:rPr>
              <a:t>krystalické  </a:t>
            </a:r>
            <a:r>
              <a:rPr lang="cs-CZ" sz="2800" b="1" dirty="0" smtClean="0"/>
              <a:t>   – krystaly </a:t>
            </a:r>
            <a:r>
              <a:rPr lang="cs-CZ" sz="2800" b="1" dirty="0"/>
              <a:t>nedokonale vyvinuté, </a:t>
            </a:r>
            <a:r>
              <a:rPr lang="cs-CZ" sz="2800" b="1" dirty="0" smtClean="0"/>
              <a:t> 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			     plochy</a:t>
            </a:r>
            <a:r>
              <a:rPr lang="cs-CZ" sz="2800" b="1" dirty="0"/>
              <a:t>, hrany, </a:t>
            </a:r>
            <a:r>
              <a:rPr lang="cs-CZ" sz="2800" b="1" dirty="0" smtClean="0"/>
              <a:t>vrcholy nelze určit,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		     tvoří </a:t>
            </a:r>
            <a:r>
              <a:rPr lang="cs-CZ" sz="2800" b="1" dirty="0" smtClean="0">
                <a:solidFill>
                  <a:srgbClr val="7030A0"/>
                </a:solidFill>
              </a:rPr>
              <a:t>krystalické agregáty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	</a:t>
            </a:r>
            <a:endParaRPr lang="cs-CZ" sz="28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>
                <a:solidFill>
                  <a:srgbClr val="002060"/>
                </a:solidFill>
              </a:rPr>
              <a:t>	</a:t>
            </a:r>
            <a:r>
              <a:rPr lang="cs-CZ" sz="2800" b="1" dirty="0" smtClean="0">
                <a:solidFill>
                  <a:srgbClr val="002060"/>
                </a:solidFill>
              </a:rPr>
              <a:t>beztvaré</a:t>
            </a:r>
            <a:r>
              <a:rPr lang="cs-CZ" sz="2800" b="1" dirty="0" smtClean="0"/>
              <a:t> (amorfní) – nepravidelné uspořádání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		      stavebních částic</a:t>
            </a:r>
            <a:endParaRPr lang="cs-CZ" sz="28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71868"/>
            <a:ext cx="1728192" cy="841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933056"/>
            <a:ext cx="1656184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661248"/>
            <a:ext cx="1656184" cy="993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86677" y="3264327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</a:t>
            </a:r>
            <a:r>
              <a:rPr lang="cs-CZ" sz="1200" b="1" dirty="0" smtClean="0">
                <a:solidFill>
                  <a:schemeClr val="bg1"/>
                </a:solidFill>
              </a:rPr>
              <a:t>č</a:t>
            </a:r>
            <a:r>
              <a:rPr lang="cs-CZ" sz="1200" dirty="0" smtClean="0">
                <a:solidFill>
                  <a:schemeClr val="bg1"/>
                </a:solidFill>
              </a:rPr>
              <a:t>. 8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82755" y="4952834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dirty="0" smtClean="0">
                <a:solidFill>
                  <a:schemeClr val="bg1"/>
                </a:solidFill>
              </a:rPr>
              <a:t>9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82755" y="6400852"/>
            <a:ext cx="15121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10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467938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568952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Krystalické agregáty</a:t>
            </a:r>
          </a:p>
          <a:p>
            <a:pPr marL="0" indent="0">
              <a:spcBef>
                <a:spcPts val="0"/>
              </a:spcBef>
              <a:buNone/>
            </a:pPr>
            <a:endParaRPr lang="cs-CZ" sz="1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jsou nejčastější </a:t>
            </a:r>
            <a:r>
              <a:rPr lang="cs-CZ" sz="2400" b="1" dirty="0"/>
              <a:t>formou výskytu minerálů 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náhodné </a:t>
            </a:r>
            <a:r>
              <a:rPr lang="cs-CZ" sz="2400" b="1" dirty="0"/>
              <a:t>srůsty velkého množství </a:t>
            </a:r>
            <a:r>
              <a:rPr lang="cs-CZ" sz="2400" b="1" dirty="0" smtClean="0"/>
              <a:t>krystalů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označování </a:t>
            </a:r>
            <a:r>
              <a:rPr lang="cs-CZ" sz="2400" b="1" dirty="0"/>
              <a:t>a popis agregátů </a:t>
            </a:r>
            <a:r>
              <a:rPr lang="cs-CZ" sz="2400" b="1" dirty="0" smtClean="0"/>
              <a:t>nejsou zcela jednoznačné</a:t>
            </a:r>
          </a:p>
          <a:p>
            <a:pPr marL="0" indent="0">
              <a:spcBef>
                <a:spcPts val="0"/>
              </a:spcBef>
              <a:buNone/>
            </a:pPr>
            <a:endParaRPr lang="cs-CZ" sz="4200" b="1" dirty="0" smtClean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459155"/>
            <a:ext cx="2873945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459155"/>
            <a:ext cx="3051043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115616" y="5559486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</a:t>
            </a:r>
            <a:r>
              <a:rPr lang="cs-CZ" sz="1200" b="1" dirty="0">
                <a:solidFill>
                  <a:schemeClr val="bg1"/>
                </a:solidFill>
              </a:rPr>
              <a:t>č. 11                                                                               </a:t>
            </a:r>
            <a:r>
              <a:rPr lang="cs-CZ" sz="1200" b="1" dirty="0" smtClean="0">
                <a:solidFill>
                  <a:schemeClr val="bg1"/>
                </a:solidFill>
              </a:rPr>
              <a:t>   </a:t>
            </a:r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12</a:t>
            </a:r>
            <a:endParaRPr lang="cs-CZ" sz="1200" b="1" dirty="0">
              <a:solidFill>
                <a:schemeClr val="bg1"/>
              </a:solidFill>
            </a:endParaRPr>
          </a:p>
          <a:p>
            <a:r>
              <a:rPr lang="cs-CZ" sz="1200" b="1" dirty="0" smtClean="0">
                <a:solidFill>
                  <a:schemeClr val="bg1"/>
                </a:solidFill>
              </a:rPr>
              <a:t>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517881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8326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800" b="1" dirty="0"/>
              <a:t>Krystalické agregáty</a:t>
            </a:r>
          </a:p>
          <a:p>
            <a:pPr marL="0" indent="0">
              <a:buNone/>
            </a:pPr>
            <a:r>
              <a:rPr lang="cs-CZ" sz="2600" b="1" dirty="0"/>
              <a:t>- nejčastěji používané pojmy:</a:t>
            </a:r>
          </a:p>
          <a:p>
            <a:pPr marL="0" indent="0">
              <a:buNone/>
            </a:pPr>
            <a:r>
              <a:rPr lang="cs-CZ" sz="2600" b="1" dirty="0"/>
              <a:t>	</a:t>
            </a:r>
            <a:r>
              <a:rPr lang="cs-CZ" sz="2600" b="1" dirty="0" smtClean="0">
                <a:solidFill>
                  <a:srgbClr val="002060"/>
                </a:solidFill>
              </a:rPr>
              <a:t>- </a:t>
            </a:r>
            <a:r>
              <a:rPr lang="cs-CZ" sz="2600" b="1" dirty="0">
                <a:solidFill>
                  <a:srgbClr val="002060"/>
                </a:solidFill>
              </a:rPr>
              <a:t>zrnité </a:t>
            </a:r>
            <a:r>
              <a:rPr lang="cs-CZ" sz="2600" b="1" dirty="0"/>
              <a:t>– označení hrubě, středně a jemně zrnitý </a:t>
            </a:r>
          </a:p>
          <a:p>
            <a:pPr marL="0" indent="0">
              <a:buNone/>
            </a:pPr>
            <a:r>
              <a:rPr lang="cs-CZ" sz="2600" b="1" dirty="0"/>
              <a:t>	</a:t>
            </a:r>
            <a:r>
              <a:rPr lang="cs-CZ" sz="2600" b="1" dirty="0" smtClean="0">
                <a:solidFill>
                  <a:srgbClr val="002060"/>
                </a:solidFill>
              </a:rPr>
              <a:t>- </a:t>
            </a:r>
            <a:r>
              <a:rPr lang="cs-CZ" sz="2600" b="1" dirty="0">
                <a:solidFill>
                  <a:srgbClr val="002060"/>
                </a:solidFill>
              </a:rPr>
              <a:t>celistvé </a:t>
            </a:r>
            <a:r>
              <a:rPr lang="cs-CZ" sz="2600" b="1" dirty="0"/>
              <a:t>– zrna (krystalky) nejsou viditelná okem</a:t>
            </a:r>
          </a:p>
          <a:p>
            <a:pPr marL="0" indent="0">
              <a:buNone/>
            </a:pPr>
            <a:r>
              <a:rPr lang="cs-CZ" sz="2600" b="1" dirty="0"/>
              <a:t>	</a:t>
            </a:r>
            <a:r>
              <a:rPr lang="cs-CZ" sz="2600" b="1" dirty="0" smtClean="0">
                <a:solidFill>
                  <a:srgbClr val="002060"/>
                </a:solidFill>
              </a:rPr>
              <a:t>- </a:t>
            </a:r>
            <a:r>
              <a:rPr lang="cs-CZ" sz="2600" b="1" dirty="0">
                <a:solidFill>
                  <a:srgbClr val="002060"/>
                </a:solidFill>
              </a:rPr>
              <a:t>stébelnaté </a:t>
            </a:r>
          </a:p>
          <a:p>
            <a:pPr marL="0" indent="0">
              <a:buNone/>
            </a:pPr>
            <a:r>
              <a:rPr lang="cs-CZ" sz="2600" b="1" dirty="0">
                <a:solidFill>
                  <a:srgbClr val="002060"/>
                </a:solidFill>
              </a:rPr>
              <a:t>	</a:t>
            </a:r>
            <a:r>
              <a:rPr lang="cs-CZ" sz="2600" b="1" dirty="0" smtClean="0">
                <a:solidFill>
                  <a:srgbClr val="002060"/>
                </a:solidFill>
              </a:rPr>
              <a:t>- </a:t>
            </a:r>
            <a:r>
              <a:rPr lang="cs-CZ" sz="2600" b="1" dirty="0">
                <a:solidFill>
                  <a:srgbClr val="002060"/>
                </a:solidFill>
              </a:rPr>
              <a:t>jehlicovité</a:t>
            </a:r>
            <a:r>
              <a:rPr lang="cs-CZ" sz="2600" b="1" dirty="0"/>
              <a:t>, vláknité – tvořena tenkými jehličkami </a:t>
            </a:r>
          </a:p>
          <a:p>
            <a:pPr marL="0" indent="0">
              <a:buNone/>
            </a:pPr>
            <a:r>
              <a:rPr lang="cs-CZ" sz="2600" b="1" dirty="0"/>
              <a:t>	</a:t>
            </a:r>
            <a:r>
              <a:rPr lang="cs-CZ" sz="2600" b="1" dirty="0" smtClean="0">
                <a:solidFill>
                  <a:srgbClr val="002060"/>
                </a:solidFill>
              </a:rPr>
              <a:t>- </a:t>
            </a:r>
            <a:r>
              <a:rPr lang="cs-CZ" sz="2600" b="1" dirty="0">
                <a:solidFill>
                  <a:srgbClr val="002060"/>
                </a:solidFill>
              </a:rPr>
              <a:t>ledvinité</a:t>
            </a:r>
          </a:p>
          <a:p>
            <a:pPr marL="0" indent="0">
              <a:buNone/>
            </a:pPr>
            <a:r>
              <a:rPr lang="cs-CZ" sz="2600" b="1" dirty="0">
                <a:solidFill>
                  <a:srgbClr val="002060"/>
                </a:solidFill>
              </a:rPr>
              <a:t>	</a:t>
            </a:r>
            <a:r>
              <a:rPr lang="cs-CZ" sz="2600" b="1" dirty="0" smtClean="0">
                <a:solidFill>
                  <a:srgbClr val="002060"/>
                </a:solidFill>
              </a:rPr>
              <a:t>- </a:t>
            </a:r>
            <a:r>
              <a:rPr lang="cs-CZ" sz="2600" b="1" dirty="0">
                <a:solidFill>
                  <a:srgbClr val="002060"/>
                </a:solidFill>
              </a:rPr>
              <a:t>sférolitické</a:t>
            </a:r>
          </a:p>
          <a:p>
            <a:pPr marL="0" indent="0">
              <a:buNone/>
            </a:pPr>
            <a:r>
              <a:rPr lang="cs-CZ" sz="2600" b="1" dirty="0">
                <a:solidFill>
                  <a:srgbClr val="002060"/>
                </a:solidFill>
              </a:rPr>
              <a:t>	</a:t>
            </a:r>
            <a:r>
              <a:rPr lang="cs-CZ" sz="2600" b="1" dirty="0" smtClean="0">
                <a:solidFill>
                  <a:srgbClr val="002060"/>
                </a:solidFill>
              </a:rPr>
              <a:t>- </a:t>
            </a:r>
            <a:r>
              <a:rPr lang="cs-CZ" sz="2600" b="1" dirty="0">
                <a:solidFill>
                  <a:srgbClr val="002060"/>
                </a:solidFill>
              </a:rPr>
              <a:t>oolitické </a:t>
            </a:r>
            <a:r>
              <a:rPr lang="cs-CZ" sz="2600" b="1" dirty="0"/>
              <a:t>– složené z drobných kuliček</a:t>
            </a:r>
          </a:p>
          <a:p>
            <a:pPr marL="0" indent="0">
              <a:buNone/>
            </a:pPr>
            <a:r>
              <a:rPr lang="cs-CZ" sz="2600" b="1" dirty="0"/>
              <a:t>	</a:t>
            </a:r>
            <a:r>
              <a:rPr lang="cs-CZ" sz="2600" b="1" dirty="0" smtClean="0">
                <a:solidFill>
                  <a:srgbClr val="002060"/>
                </a:solidFill>
              </a:rPr>
              <a:t>- </a:t>
            </a:r>
            <a:r>
              <a:rPr lang="cs-CZ" sz="2600" b="1" dirty="0">
                <a:solidFill>
                  <a:srgbClr val="002060"/>
                </a:solidFill>
              </a:rPr>
              <a:t>lupenité </a:t>
            </a:r>
            <a:r>
              <a:rPr lang="cs-CZ" sz="2600" b="1" dirty="0"/>
              <a:t>– typické především pro </a:t>
            </a:r>
            <a:r>
              <a:rPr lang="cs-CZ" sz="2600" b="1" dirty="0" err="1"/>
              <a:t>fylosilikáty</a:t>
            </a:r>
            <a:endParaRPr lang="cs-CZ" sz="2600" b="1" dirty="0"/>
          </a:p>
          <a:p>
            <a:pPr marL="0" indent="0">
              <a:buNone/>
            </a:pPr>
            <a:r>
              <a:rPr lang="cs-CZ" sz="2600" b="1" dirty="0"/>
              <a:t>	</a:t>
            </a:r>
            <a:r>
              <a:rPr lang="cs-CZ" sz="2600" b="1" dirty="0" smtClean="0">
                <a:solidFill>
                  <a:srgbClr val="002060"/>
                </a:solidFill>
              </a:rPr>
              <a:t>- </a:t>
            </a:r>
            <a:r>
              <a:rPr lang="cs-CZ" sz="2600" b="1" dirty="0">
                <a:solidFill>
                  <a:srgbClr val="002060"/>
                </a:solidFill>
              </a:rPr>
              <a:t>snopkovité</a:t>
            </a:r>
          </a:p>
          <a:p>
            <a:pPr marL="0" indent="0">
              <a:buNone/>
            </a:pPr>
            <a:r>
              <a:rPr lang="cs-CZ" sz="2600" b="1" dirty="0">
                <a:solidFill>
                  <a:srgbClr val="002060"/>
                </a:solidFill>
              </a:rPr>
              <a:t>	</a:t>
            </a:r>
            <a:r>
              <a:rPr lang="cs-CZ" sz="2600" b="1" dirty="0" smtClean="0">
                <a:solidFill>
                  <a:srgbClr val="002060"/>
                </a:solidFill>
              </a:rPr>
              <a:t>- </a:t>
            </a:r>
            <a:r>
              <a:rPr lang="cs-CZ" sz="2600" b="1" dirty="0">
                <a:solidFill>
                  <a:srgbClr val="002060"/>
                </a:solidFill>
              </a:rPr>
              <a:t>krápníkovité</a:t>
            </a:r>
          </a:p>
          <a:p>
            <a:pPr marL="0" indent="0">
              <a:buNone/>
            </a:pPr>
            <a:r>
              <a:rPr lang="cs-CZ" sz="2600" b="1" dirty="0">
                <a:solidFill>
                  <a:srgbClr val="002060"/>
                </a:solidFill>
              </a:rPr>
              <a:t>	</a:t>
            </a:r>
            <a:r>
              <a:rPr lang="cs-CZ" sz="2600" b="1" dirty="0" smtClean="0">
                <a:solidFill>
                  <a:srgbClr val="002060"/>
                </a:solidFill>
              </a:rPr>
              <a:t>- </a:t>
            </a:r>
            <a:r>
              <a:rPr lang="cs-CZ" sz="2600" b="1" dirty="0">
                <a:solidFill>
                  <a:srgbClr val="002060"/>
                </a:solidFill>
              </a:rPr>
              <a:t>dendritické</a:t>
            </a:r>
          </a:p>
          <a:p>
            <a:pPr marL="0" indent="0">
              <a:buNone/>
            </a:pPr>
            <a:r>
              <a:rPr lang="cs-CZ" sz="2600" b="1" dirty="0">
                <a:solidFill>
                  <a:srgbClr val="002060"/>
                </a:solidFill>
              </a:rPr>
              <a:t>	</a:t>
            </a:r>
            <a:r>
              <a:rPr lang="cs-CZ" sz="2600" b="1" dirty="0" smtClean="0">
                <a:solidFill>
                  <a:srgbClr val="002060"/>
                </a:solidFill>
              </a:rPr>
              <a:t>- drátkovité</a:t>
            </a:r>
            <a:endParaRPr lang="cs-CZ" sz="2600" b="1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0203" y="4725144"/>
            <a:ext cx="4392488" cy="171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10203" y="6156990"/>
            <a:ext cx="21419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13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466029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7425" y="332656"/>
            <a:ext cx="8229600" cy="597666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Vznik nerostů</a:t>
            </a:r>
          </a:p>
          <a:p>
            <a:pPr marL="0" indent="0">
              <a:buNone/>
            </a:pPr>
            <a:endParaRPr lang="cs-CZ" b="1" dirty="0" smtClean="0"/>
          </a:p>
          <a:p>
            <a:pPr>
              <a:buFontTx/>
              <a:buChar char="-"/>
            </a:pPr>
            <a:r>
              <a:rPr lang="cs-CZ" sz="2400" b="1" dirty="0" smtClean="0"/>
              <a:t>krystalizací z magmatu</a:t>
            </a:r>
          </a:p>
          <a:p>
            <a:pPr>
              <a:buFontTx/>
              <a:buChar char="-"/>
            </a:pPr>
            <a:r>
              <a:rPr lang="cs-CZ" sz="2400" b="1" dirty="0" smtClean="0"/>
              <a:t>srážením  z roztoků</a:t>
            </a:r>
          </a:p>
          <a:p>
            <a:pPr>
              <a:buFontTx/>
              <a:buChar char="-"/>
            </a:pPr>
            <a:r>
              <a:rPr lang="cs-CZ" sz="2400" b="1" dirty="0" smtClean="0"/>
              <a:t>vysrážením z par a plynů</a:t>
            </a:r>
          </a:p>
          <a:p>
            <a:pPr>
              <a:buFontTx/>
              <a:buChar char="-"/>
            </a:pPr>
            <a:r>
              <a:rPr lang="cs-CZ" sz="2400" b="1" dirty="0" smtClean="0"/>
              <a:t>přeměnou (metamorfózou) nerostů</a:t>
            </a:r>
          </a:p>
          <a:p>
            <a:pPr>
              <a:buFontTx/>
              <a:buChar char="-"/>
            </a:pPr>
            <a:r>
              <a:rPr lang="cs-CZ" sz="2400" b="1" dirty="0" smtClean="0"/>
              <a:t>zvětráváním</a:t>
            </a:r>
          </a:p>
          <a:p>
            <a:pPr>
              <a:buFontTx/>
              <a:buChar char="-"/>
            </a:pPr>
            <a:r>
              <a:rPr lang="cs-CZ" sz="2400" b="1" dirty="0" smtClean="0"/>
              <a:t>činností organizmů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90281" y="476672"/>
            <a:ext cx="3158183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533530"/>
            <a:ext cx="3064905" cy="2903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289080"/>
            <a:ext cx="2859801" cy="2164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90281" y="2215897"/>
            <a:ext cx="23660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14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6191078"/>
            <a:ext cx="19442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15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52120" y="6191078"/>
            <a:ext cx="1800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16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127585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Nerosty a člověk</a:t>
            </a:r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nerosty provází člověka od pradávna – doba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  kamenná, bronzová, železná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využívání drahých kovů, polodrahokamů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a drahokamů 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zdroje surovin a stavebního materiálu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122522"/>
            <a:ext cx="2093677" cy="1904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110221"/>
            <a:ext cx="2247492" cy="1904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60207" y="4139825"/>
            <a:ext cx="2233018" cy="1887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5756193"/>
            <a:ext cx="77768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17                                                Obrázek č. 18                                                      Obrázek č. </a:t>
            </a:r>
            <a:r>
              <a:rPr lang="cs-CZ" sz="1200" b="1" dirty="0" smtClean="0">
                <a:solidFill>
                  <a:schemeClr val="bg1"/>
                </a:solidFill>
              </a:rPr>
              <a:t>19                                                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733393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 smtClean="0"/>
              <a:t>Využití minerálů v současnosti</a:t>
            </a:r>
          </a:p>
          <a:p>
            <a:pPr marL="0" indent="0">
              <a:spcBef>
                <a:spcPts val="0"/>
              </a:spcBef>
              <a:buNone/>
            </a:pPr>
            <a:endParaRPr lang="cs-CZ" sz="1600" b="1" dirty="0" smtClean="0"/>
          </a:p>
          <a:p>
            <a:pPr>
              <a:spcBef>
                <a:spcPts val="0"/>
              </a:spcBef>
              <a:buFontTx/>
              <a:buChar char="-"/>
            </a:pPr>
            <a:r>
              <a:rPr lang="cs-CZ" sz="2800" b="1" dirty="0" smtClean="0"/>
              <a:t>získávání kovů 	– železo, hliník, měď</a:t>
            </a:r>
          </a:p>
          <a:p>
            <a:pPr>
              <a:spcBef>
                <a:spcPts val="0"/>
              </a:spcBef>
              <a:buFontTx/>
              <a:buChar char="-"/>
            </a:pPr>
            <a:r>
              <a:rPr lang="cs-CZ" sz="2800" b="1" dirty="0" smtClean="0"/>
              <a:t>šperkařství       	– drahé kovy, drahokamy, </a:t>
            </a:r>
          </a:p>
          <a:p>
            <a:pPr>
              <a:spcBef>
                <a:spcPts val="0"/>
              </a:spcBef>
              <a:buFontTx/>
              <a:buChar char="-"/>
            </a:pPr>
            <a:r>
              <a:rPr lang="cs-CZ" sz="2800" b="1" dirty="0"/>
              <a:t>stavebnictví </a:t>
            </a:r>
            <a:r>
              <a:rPr lang="cs-CZ" sz="2800" b="1" dirty="0" smtClean="0"/>
              <a:t>    	– </a:t>
            </a:r>
            <a:r>
              <a:rPr lang="cs-CZ" sz="2800" b="1" dirty="0"/>
              <a:t>stavební  a obkladový kámen</a:t>
            </a:r>
          </a:p>
          <a:p>
            <a:pPr>
              <a:spcBef>
                <a:spcPts val="0"/>
              </a:spcBef>
              <a:buFontTx/>
              <a:buChar char="-"/>
            </a:pPr>
            <a:r>
              <a:rPr lang="cs-CZ" sz="2800" b="1" dirty="0" smtClean="0"/>
              <a:t>zdravotnictví </a:t>
            </a:r>
            <a:r>
              <a:rPr lang="cs-CZ" sz="2800" b="1" dirty="0"/>
              <a:t>  </a:t>
            </a:r>
            <a:r>
              <a:rPr lang="cs-CZ" sz="2800" b="1" dirty="0" smtClean="0"/>
              <a:t>	– sádra, baryt</a:t>
            </a:r>
          </a:p>
          <a:p>
            <a:pPr>
              <a:spcBef>
                <a:spcPts val="0"/>
              </a:spcBef>
              <a:buFontTx/>
              <a:buChar char="-"/>
            </a:pPr>
            <a:r>
              <a:rPr lang="cs-CZ" sz="2800" b="1" dirty="0" smtClean="0"/>
              <a:t>léčitelství </a:t>
            </a:r>
          </a:p>
          <a:p>
            <a:pPr>
              <a:spcBef>
                <a:spcPts val="0"/>
              </a:spcBef>
              <a:buFontTx/>
              <a:buChar char="-"/>
            </a:pPr>
            <a:r>
              <a:rPr lang="cs-CZ" sz="2800" b="1" dirty="0" smtClean="0"/>
              <a:t>sběratelství</a:t>
            </a:r>
          </a:p>
          <a:p>
            <a:pPr>
              <a:spcBef>
                <a:spcPts val="0"/>
              </a:spcBef>
              <a:buFontTx/>
              <a:buChar char="-"/>
            </a:pPr>
            <a:r>
              <a:rPr lang="cs-CZ" sz="2800" b="1" dirty="0" smtClean="0"/>
              <a:t>školství             	– křída, grafit (tužky)</a:t>
            </a:r>
          </a:p>
          <a:p>
            <a:pPr>
              <a:spcBef>
                <a:spcPts val="0"/>
              </a:spcBef>
              <a:buFontTx/>
              <a:buChar char="-"/>
            </a:pPr>
            <a:r>
              <a:rPr lang="cs-CZ" sz="2800" b="1" dirty="0" smtClean="0"/>
              <a:t>výroba chemikálií</a:t>
            </a:r>
          </a:p>
          <a:p>
            <a:pPr marL="0" indent="0">
              <a:spcBef>
                <a:spcPts val="0"/>
              </a:spcBef>
              <a:buNone/>
            </a:pP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724111"/>
            <a:ext cx="3096344" cy="1830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336625"/>
            <a:ext cx="2736304" cy="2217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6242827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20                                                                                                             </a:t>
            </a:r>
            <a:r>
              <a:rPr lang="cs-CZ" sz="1200" b="1" dirty="0">
                <a:solidFill>
                  <a:schemeClr val="bg1"/>
                </a:solidFill>
              </a:rPr>
              <a:t>Obrázek </a:t>
            </a:r>
            <a:r>
              <a:rPr lang="cs-CZ" sz="1200" b="1" dirty="0" smtClean="0">
                <a:solidFill>
                  <a:schemeClr val="bg1"/>
                </a:solidFill>
              </a:rPr>
              <a:t>č.21 </a:t>
            </a:r>
            <a:endParaRPr lang="cs-CZ" sz="1200" b="1" dirty="0">
              <a:solidFill>
                <a:schemeClr val="bg1"/>
              </a:solidFill>
            </a:endParaRPr>
          </a:p>
          <a:p>
            <a:r>
              <a:rPr lang="cs-CZ" sz="1200" b="1" dirty="0" smtClean="0">
                <a:solidFill>
                  <a:schemeClr val="bg1"/>
                </a:solidFill>
              </a:rPr>
              <a:t>                                                                                                              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885737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Závěrem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001419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1) Co je to minerál (nerost)?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2) Jak se nazývá věda, která zkoumá nerosty?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3) Jak rozlišujeme nerosty podle vzhledu?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4) V jaké formě se vyskytují nerosty nejčastěji?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5) Uveď 3 způsoby využití nerostů?</a:t>
            </a:r>
            <a:endParaRPr lang="cs-CZ" sz="24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172272" cy="5001419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stejnorodá neústrojná přírodnina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mineralogie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krystalované, krystalické, beztvaré (amorfní)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jako krystalické agregáty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např. šperky, výroba kovů, stavebnictví, chemikálie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33144574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b="1" dirty="0" smtClean="0"/>
              <a:t>Zdroje </a:t>
            </a:r>
            <a:r>
              <a:rPr lang="cs-CZ" sz="2600" b="1" dirty="0"/>
              <a:t>informací, snímků, citací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5, </a:t>
            </a:r>
            <a:r>
              <a:rPr lang="cs-CZ" sz="1200" b="1" dirty="0"/>
              <a:t>[cit. </a:t>
            </a:r>
            <a:r>
              <a:rPr lang="cs-CZ" sz="1200" b="1" dirty="0" smtClean="0"/>
              <a:t>2013-03-14], </a:t>
            </a:r>
            <a:r>
              <a:rPr lang="cs-CZ" sz="1200" b="1" dirty="0"/>
              <a:t>Licence </a:t>
            </a:r>
            <a:r>
              <a:rPr lang="cs-CZ" sz="1200" b="1" dirty="0" smtClean="0"/>
              <a:t>public </a:t>
            </a:r>
            <a:r>
              <a:rPr lang="cs-CZ" sz="1200" b="1" dirty="0" err="1" smtClean="0"/>
              <a:t>domain</a:t>
            </a:r>
            <a:r>
              <a:rPr lang="cs-CZ" sz="1200" b="1" dirty="0"/>
              <a:t>, </a:t>
            </a:r>
            <a:r>
              <a:rPr lang="cs-CZ" sz="1200" b="1" dirty="0" err="1"/>
              <a:t>Hawaii</a:t>
            </a:r>
            <a:r>
              <a:rPr lang="cs-CZ" sz="1200" b="1" dirty="0"/>
              <a:t> </a:t>
            </a:r>
            <a:r>
              <a:rPr lang="cs-CZ" sz="1200" b="1" dirty="0" err="1"/>
              <a:t>Volcano</a:t>
            </a:r>
            <a:r>
              <a:rPr lang="cs-CZ" sz="1200" b="1" dirty="0"/>
              <a:t> </a:t>
            </a:r>
            <a:r>
              <a:rPr lang="cs-CZ" sz="1200" b="1" dirty="0" err="1"/>
              <a:t>Observatory</a:t>
            </a:r>
            <a:r>
              <a:rPr lang="cs-CZ" sz="1200" b="1" dirty="0"/>
              <a:t> (DAS), File:Pahoehoe </a:t>
            </a:r>
            <a:r>
              <a:rPr lang="cs-CZ" sz="1200" b="1" dirty="0" smtClean="0"/>
              <a:t>toe.jpg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commons.wikimedia.org/wiki/File:Pahoehoe_toe.jpg</a:t>
            </a: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r>
              <a:rPr lang="cs-CZ" sz="1200" b="1" dirty="0" smtClean="0"/>
              <a:t>Ostatní obrázky autor Josef </a:t>
            </a:r>
            <a:r>
              <a:rPr lang="cs-CZ" sz="1200" b="1" dirty="0" err="1" smtClean="0"/>
              <a:t>Himl</a:t>
            </a:r>
            <a:r>
              <a:rPr lang="cs-CZ" sz="1200" b="1" dirty="0" smtClean="0"/>
              <a:t>, ZŠ a MŠ Sepekov</a:t>
            </a:r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pl-PL" sz="2400" b="1" dirty="0" smtClean="0"/>
          </a:p>
          <a:p>
            <a:pPr marL="0" indent="0">
              <a:buNone/>
            </a:pPr>
            <a:endParaRPr lang="pl-PL" sz="2400" b="1" dirty="0"/>
          </a:p>
          <a:p>
            <a:pPr marL="0" indent="0">
              <a:buNone/>
            </a:pPr>
            <a:endParaRPr lang="pl-PL" sz="2400" b="1" dirty="0" smtClean="0"/>
          </a:p>
          <a:p>
            <a:pPr marL="0" indent="0">
              <a:buNone/>
            </a:pPr>
            <a:endParaRPr lang="pl-PL" sz="2400" b="1" dirty="0"/>
          </a:p>
          <a:p>
            <a:pPr marL="0" indent="0">
              <a:buNone/>
            </a:pPr>
            <a:endParaRPr lang="pl-PL" sz="2400" b="1" dirty="0" smtClean="0"/>
          </a:p>
          <a:p>
            <a:pPr marL="0" indent="0">
              <a:buNone/>
            </a:pPr>
            <a:endParaRPr lang="pl-PL" sz="2400" b="1" dirty="0"/>
          </a:p>
          <a:p>
            <a:pPr marL="0" indent="0">
              <a:buNone/>
            </a:pPr>
            <a:endParaRPr lang="pl-PL" sz="2400" b="1" dirty="0" smtClean="0"/>
          </a:p>
          <a:p>
            <a:pPr marL="0" indent="0">
              <a:buNone/>
            </a:pPr>
            <a:endParaRPr lang="pl-PL" sz="2400" b="1" dirty="0"/>
          </a:p>
        </p:txBody>
      </p:sp>
    </p:spTree>
    <p:extLst>
      <p:ext uri="{BB962C8B-B14F-4D97-AF65-F5344CB8AC3E}">
        <p14:creationId xmlns:p14="http://schemas.microsoft.com/office/powerpoint/2010/main" xmlns="" val="61047893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75580609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448</TotalTime>
  <Words>460</Words>
  <Application>Microsoft Office PowerPoint</Application>
  <PresentationFormat>Předvádění na obrazovce (4:3)</PresentationFormat>
  <Paragraphs>232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1_Motiv systému Office</vt:lpstr>
      <vt:lpstr>Snímek 1</vt:lpstr>
      <vt:lpstr>Snímek 2</vt:lpstr>
      <vt:lpstr>Přírodopis 9. třída MINERALOGIE </vt:lpstr>
      <vt:lpstr>Mineralogie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Závěrem</vt:lpstr>
      <vt:lpstr>Snímek 15</vt:lpstr>
      <vt:lpstr>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Přírodopis 9. třída MINERALOGIE </dc:title>
  <dc:creator>Pepa</dc:creator>
  <cp:lastModifiedBy>Dum</cp:lastModifiedBy>
  <cp:revision>44</cp:revision>
  <dcterms:created xsi:type="dcterms:W3CDTF">2013-11-08T07:18:51Z</dcterms:created>
  <dcterms:modified xsi:type="dcterms:W3CDTF">2015-05-18T05:23:16Z</dcterms:modified>
</cp:coreProperties>
</file>