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8" r:id="rId2"/>
    <p:sldId id="287" r:id="rId3"/>
    <p:sldId id="257" r:id="rId4"/>
    <p:sldId id="268" r:id="rId5"/>
    <p:sldId id="258" r:id="rId6"/>
    <p:sldId id="270" r:id="rId7"/>
    <p:sldId id="271" r:id="rId8"/>
    <p:sldId id="261" r:id="rId9"/>
    <p:sldId id="272" r:id="rId10"/>
    <p:sldId id="273" r:id="rId11"/>
    <p:sldId id="262" r:id="rId12"/>
    <p:sldId id="274" r:id="rId13"/>
    <p:sldId id="275" r:id="rId14"/>
    <p:sldId id="260" r:id="rId15"/>
    <p:sldId id="277" r:id="rId16"/>
    <p:sldId id="278" r:id="rId17"/>
    <p:sldId id="264" r:id="rId18"/>
    <p:sldId id="279" r:id="rId19"/>
    <p:sldId id="280" r:id="rId20"/>
    <p:sldId id="265" r:id="rId21"/>
    <p:sldId id="259" r:id="rId22"/>
    <p:sldId id="282" r:id="rId23"/>
    <p:sldId id="263" r:id="rId24"/>
    <p:sldId id="283" r:id="rId25"/>
    <p:sldId id="284" r:id="rId26"/>
    <p:sldId id="285" r:id="rId27"/>
    <p:sldId id="269" r:id="rId28"/>
    <p:sldId id="276" r:id="rId29"/>
    <p:sldId id="281" r:id="rId30"/>
    <p:sldId id="286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508" autoAdjust="0"/>
    <p:restoredTop sz="94660"/>
  </p:normalViewPr>
  <p:slideViewPr>
    <p:cSldViewPr>
      <p:cViewPr>
        <p:scale>
          <a:sx n="90" d="100"/>
          <a:sy n="90" d="100"/>
        </p:scale>
        <p:origin x="-738" y="-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4201313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6486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230723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0974728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9006120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0786349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8930006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273052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3346149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7986317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1955405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7591883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1874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phalerite-20698.jpg" TargetMode="External"/><Relationship Id="rId3" Type="http://schemas.openxmlformats.org/officeDocument/2006/relationships/hyperlink" Target="http://commons.wikimedia.org/wiki/File:Stibnite-250241.jpg" TargetMode="External"/><Relationship Id="rId7" Type="http://schemas.openxmlformats.org/officeDocument/2006/relationships/hyperlink" Target="http://commons.wikimedia.org/wiki/File:Sphalerite-208783.jpg" TargetMode="External"/><Relationship Id="rId12" Type="http://schemas.openxmlformats.org/officeDocument/2006/relationships/hyperlink" Target="http://commons.wikimedia.org/wiki/File:Harvard_Museum_of_Natural_History._Stibnite._(Iyo)_Ehime,_Shikoku,_Japan_(DerHexer)_2012-07-20.jpg" TargetMode="External"/><Relationship Id="rId2" Type="http://schemas.openxmlformats.org/officeDocument/2006/relationships/hyperlink" Target="http://commons.wikimedia.org/wiki/File:Sphalerite-Calcite-3846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alena-228346.jpg" TargetMode="External"/><Relationship Id="rId11" Type="http://schemas.openxmlformats.org/officeDocument/2006/relationships/hyperlink" Target="http://commons.wikimedia.org/wiki/File:Stibnite-Calcite-139574.jpg" TargetMode="External"/><Relationship Id="rId5" Type="http://schemas.openxmlformats.org/officeDocument/2006/relationships/hyperlink" Target="http://commons.wikimedia.org/wiki/File:Galena-235246.jpg" TargetMode="External"/><Relationship Id="rId10" Type="http://schemas.openxmlformats.org/officeDocument/2006/relationships/hyperlink" Target="http://commons.wikimedia.org/wiki/File:Stibnite_(Antimonit)_from_Kyrgyzstan.jpg" TargetMode="External"/><Relationship Id="rId4" Type="http://schemas.openxmlformats.org/officeDocument/2006/relationships/hyperlink" Target="http://commons.wikimedia.org/wiki/File:Galena-194111.jpg" TargetMode="External"/><Relationship Id="rId9" Type="http://schemas.openxmlformats.org/officeDocument/2006/relationships/hyperlink" Target="http://commons.wikimedia.org/wiki/File:Sphalerite-40434.jpg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halcopyrite,_Dolomite-MA1296601199.jpg" TargetMode="External"/><Relationship Id="rId3" Type="http://schemas.openxmlformats.org/officeDocument/2006/relationships/hyperlink" Target="http://commons.wikimedia.org/wiki/File:Stibnite-156347.jpg" TargetMode="External"/><Relationship Id="rId7" Type="http://schemas.openxmlformats.org/officeDocument/2006/relationships/hyperlink" Target="http://commons.wikimedia.org/wiki/File:Chalcopyrite-Sphalerite-157595.jpg" TargetMode="External"/><Relationship Id="rId12" Type="http://schemas.openxmlformats.org/officeDocument/2006/relationships/hyperlink" Target="http://commons.wikimedia.org/wiki/File:Marcasite-71144.jpg" TargetMode="External"/><Relationship Id="rId2" Type="http://schemas.openxmlformats.org/officeDocument/2006/relationships/hyperlink" Target="http://commons.wikimedia.org/wiki/File:Stibnite-28628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yrite-282708.jpg" TargetMode="External"/><Relationship Id="rId11" Type="http://schemas.openxmlformats.org/officeDocument/2006/relationships/hyperlink" Target="http://commons.wikimedia.org/wiki/File:Marcasite-40471.jpg" TargetMode="External"/><Relationship Id="rId5" Type="http://schemas.openxmlformats.org/officeDocument/2006/relationships/hyperlink" Target="http://commons.wikimedia.org/wiki/File:Pyrite-mrn4b.jpg" TargetMode="External"/><Relationship Id="rId10" Type="http://schemas.openxmlformats.org/officeDocument/2006/relationships/hyperlink" Target="http://commons.wikimedia.org/wiki/File:Chalcopyrite-Copper-pas-60a.jpg" TargetMode="External"/><Relationship Id="rId4" Type="http://schemas.openxmlformats.org/officeDocument/2006/relationships/hyperlink" Target="http://commons.wikimedia.org/wiki/File:Pyrite-184681.jpg" TargetMode="External"/><Relationship Id="rId9" Type="http://schemas.openxmlformats.org/officeDocument/2006/relationships/hyperlink" Target="http://commons.wikimedia.org/wiki/File:Chalcopyrite-Quartz-235249.jpg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innabar-180777.jpg" TargetMode="External"/><Relationship Id="rId3" Type="http://schemas.openxmlformats.org/officeDocument/2006/relationships/hyperlink" Target="http://commons.wikimedia.org/wiki/File:Pyrite-Marcasite-49369.jpg" TargetMode="External"/><Relationship Id="rId7" Type="http://schemas.openxmlformats.org/officeDocument/2006/relationships/hyperlink" Target="http://commons.wikimedia.org/wiki/File:Cinnabarit_02.jpg" TargetMode="External"/><Relationship Id="rId2" Type="http://schemas.openxmlformats.org/officeDocument/2006/relationships/hyperlink" Target="http://commons.wikimedia.org/wiki/File:Marcasite-Quartz-4145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inabre,_quartz,_stibnite.JPG" TargetMode="External"/><Relationship Id="rId5" Type="http://schemas.openxmlformats.org/officeDocument/2006/relationships/hyperlink" Target="http://commons.wikimedia.org/wiki/File:Cinnabar-162614.jpg" TargetMode="External"/><Relationship Id="rId4" Type="http://schemas.openxmlformats.org/officeDocument/2006/relationships/hyperlink" Target="http://commons.wikimedia.org/wiki/File:Marcasite-377327.jpg" TargetMode="External"/><Relationship Id="rId9" Type="http://schemas.openxmlformats.org/officeDocument/2006/relationships/hyperlink" Target="http://commons.wikimedia.org/wiki/File:Mercure_natif_(Espagne)_5_.JPG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17844173"/>
              </p:ext>
            </p:extLst>
          </p:nvPr>
        </p:nvGraphicFramePr>
        <p:xfrm>
          <a:off x="1716694" y="1600200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VY_32_INOVACE_198_Geologie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Březen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00051" y="180974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452747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55794259"/>
              </p:ext>
            </p:extLst>
          </p:nvPr>
        </p:nvGraphicFramePr>
        <p:xfrm>
          <a:off x="1647190" y="2043779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Chemické složení Země - sulfidy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jejich  vznik, rozšíření a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poznatky o vzniku, výskytu a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významu sulfidů.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787242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9.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MINERALOGIE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dirty="0"/>
              <a:t>MINERÁLY - PŘEHLED</a:t>
            </a:r>
            <a:endParaRPr lang="cs-CZ" sz="6000" b="1" dirty="0" smtClean="0"/>
          </a:p>
          <a:p>
            <a:pPr marL="0" indent="0" algn="ctr">
              <a:buNone/>
            </a:pPr>
            <a:r>
              <a:rPr lang="cs-CZ" sz="6000" b="1" smtClean="0"/>
              <a:t>„SULFIDY</a:t>
            </a:r>
            <a:r>
              <a:rPr lang="cs-CZ" sz="6000" b="1" dirty="0" smtClean="0"/>
              <a:t>“</a:t>
            </a:r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000" b="1" dirty="0" smtClean="0"/>
              <a:t>Základní škola a Mateřská škola Sepekov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24288089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S u l f i d y  (sirníky)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5"/>
            <a:ext cx="8229600" cy="50014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bezkyslíkaté sloučeniny síry s </a:t>
            </a:r>
            <a:r>
              <a:rPr lang="cs-CZ" sz="2400" b="1" dirty="0"/>
              <a:t>kovy (jedním nebo </a:t>
            </a:r>
            <a:r>
              <a:rPr lang="cs-CZ" sz="2400" b="1" dirty="0" smtClean="0"/>
              <a:t>více)</a:t>
            </a:r>
          </a:p>
          <a:p>
            <a:pPr marL="0" indent="0">
              <a:buNone/>
            </a:pPr>
            <a:r>
              <a:rPr lang="cs-CZ" sz="2400" b="1" dirty="0" smtClean="0"/>
              <a:t>- většina </a:t>
            </a:r>
            <a:r>
              <a:rPr lang="cs-CZ" sz="2400" b="1" dirty="0"/>
              <a:t>sulfidů má kovový </a:t>
            </a:r>
            <a:r>
              <a:rPr lang="cs-CZ" sz="2400" b="1" dirty="0" smtClean="0"/>
              <a:t>vzhled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rudy </a:t>
            </a:r>
            <a:r>
              <a:rPr lang="cs-CZ" sz="2400" b="1" dirty="0"/>
              <a:t>velkého počtu </a:t>
            </a:r>
            <a:r>
              <a:rPr lang="cs-CZ" sz="2400" b="1" dirty="0" smtClean="0"/>
              <a:t>kovů (olova</a:t>
            </a:r>
            <a:r>
              <a:rPr lang="cs-CZ" sz="2400" b="1" dirty="0"/>
              <a:t>, zinku, </a:t>
            </a:r>
            <a:r>
              <a:rPr lang="cs-CZ" sz="2400" b="1" dirty="0" smtClean="0"/>
              <a:t>stříbra, železa </a:t>
            </a:r>
            <a:r>
              <a:rPr lang="cs-CZ" sz="2400" b="1" dirty="0"/>
              <a:t>a </a:t>
            </a:r>
            <a:r>
              <a:rPr lang="cs-CZ" sz="2400" b="1" dirty="0" smtClean="0"/>
              <a:t>mědi)</a:t>
            </a:r>
          </a:p>
          <a:p>
            <a:pPr marL="0" indent="0">
              <a:buNone/>
            </a:pPr>
            <a:r>
              <a:rPr lang="cs-CZ" sz="2400" b="1" dirty="0" smtClean="0"/>
              <a:t>- vznik:		- srážením z horkých </a:t>
            </a:r>
            <a:r>
              <a:rPr lang="cs-CZ" sz="2400" b="1" dirty="0"/>
              <a:t>roztoků</a:t>
            </a:r>
          </a:p>
          <a:p>
            <a:pPr marL="0" indent="0">
              <a:buNone/>
            </a:pPr>
            <a:r>
              <a:rPr lang="cs-CZ" sz="2400" b="1" dirty="0" smtClean="0"/>
              <a:t>		- při </a:t>
            </a:r>
            <a:r>
              <a:rPr lang="cs-CZ" sz="2400" b="1" dirty="0"/>
              <a:t>tuhnutí magmatu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17032"/>
            <a:ext cx="4104456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717032"/>
            <a:ext cx="3168352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021288"/>
            <a:ext cx="79928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			                  Sfalerit	         Obrázek č. 2 	                    Antimonit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32383752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Galenit (leštěnec olověný)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115000"/>
              </a:lnSpc>
              <a:spcBef>
                <a:spcPts val="0"/>
              </a:spcBef>
              <a:buNone/>
            </a:pPr>
            <a:endParaRPr lang="cs-CZ" sz="1100" dirty="0">
              <a:solidFill>
                <a:prstClr val="black"/>
              </a:solidFill>
              <a:ea typeface="Times New Roman"/>
              <a:cs typeface="Times New Roman"/>
            </a:endParaRPr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24071307"/>
              </p:ext>
            </p:extLst>
          </p:nvPr>
        </p:nvGraphicFramePr>
        <p:xfrm>
          <a:off x="539552" y="1052736"/>
          <a:ext cx="3600400" cy="3386916"/>
        </p:xfrm>
        <a:graphic>
          <a:graphicData uri="http://schemas.openxmlformats.org/drawingml/2006/table">
            <a:tbl>
              <a:tblPr firstRow="1" firstCol="1" bandRow="1"/>
              <a:tblGrid>
                <a:gridCol w="1763461"/>
                <a:gridCol w="1836939"/>
              </a:tblGrid>
              <a:tr h="5566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2,5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6035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krychlová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566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Hustota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(cm</a:t>
                      </a:r>
                      <a:r>
                        <a:rPr kumimoji="0" lang="cs-CZ" sz="1400" b="1" i="0" u="none" strike="noStrike" kern="120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3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)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7,2 – 7,6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566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šedá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566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šedočerná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566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err="1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PbS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2754313" y="21605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4653136"/>
            <a:ext cx="38164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slovem „</a:t>
            </a:r>
            <a:r>
              <a:rPr lang="cs-CZ" sz="2400" b="1" dirty="0" err="1" smtClean="0"/>
              <a:t>galena</a:t>
            </a:r>
            <a:r>
              <a:rPr lang="cs-CZ" sz="2400" b="1" dirty="0" smtClean="0"/>
              <a:t>“ označoval Plinius olověnou rudu</a:t>
            </a:r>
          </a:p>
          <a:p>
            <a:endParaRPr lang="cs-CZ" sz="2400" b="1" dirty="0" smtClean="0"/>
          </a:p>
          <a:p>
            <a:r>
              <a:rPr lang="cs-CZ" sz="2400" b="1" dirty="0"/>
              <a:t>- dokonale </a:t>
            </a:r>
            <a:r>
              <a:rPr lang="cs-CZ" sz="2400" b="1" dirty="0" smtClean="0"/>
              <a:t>štěpný, rozpadá se na pravidelné krychličky</a:t>
            </a:r>
            <a:endParaRPr lang="cs-CZ" sz="2400" b="1" dirty="0"/>
          </a:p>
        </p:txBody>
      </p:sp>
      <p:pic>
        <p:nvPicPr>
          <p:cNvPr id="5122" name="Picture 2" descr="File:Galena-1941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7903" y="1052736"/>
            <a:ext cx="3672408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4048" y="6087779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3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56243378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Galenit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1"/>
            <a:ext cx="8229600" cy="23042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ruda olova, často obsahuje stříbro (do 1%)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olovo </a:t>
            </a:r>
            <a:r>
              <a:rPr lang="cs-CZ" sz="2400" b="1" dirty="0" smtClean="0"/>
              <a:t>- výroba </a:t>
            </a:r>
            <a:r>
              <a:rPr lang="cs-CZ" sz="2400" b="1" dirty="0"/>
              <a:t>akumulátorů a baterií, </a:t>
            </a:r>
            <a:r>
              <a:rPr lang="cs-CZ" sz="2400" b="1" dirty="0" smtClean="0"/>
              <a:t>ochrana  </a:t>
            </a:r>
            <a:r>
              <a:rPr lang="cs-CZ" sz="2400" b="1" dirty="0"/>
              <a:t>předmětů před korozí, </a:t>
            </a:r>
            <a:r>
              <a:rPr lang="cs-CZ" sz="2400" b="1" dirty="0" smtClean="0"/>
              <a:t>stínidlo </a:t>
            </a:r>
            <a:r>
              <a:rPr lang="cs-CZ" sz="2400" b="1" dirty="0"/>
              <a:t>proti rentgenovému a radioaktivnímu záření, </a:t>
            </a:r>
            <a:r>
              <a:rPr lang="cs-CZ" sz="2400" b="1" dirty="0" smtClean="0"/>
              <a:t>slitiny (ložiska</a:t>
            </a:r>
            <a:r>
              <a:rPr lang="cs-CZ" sz="2400" b="1" dirty="0"/>
              <a:t>, </a:t>
            </a:r>
            <a:r>
              <a:rPr lang="cs-CZ" sz="2400" b="1" dirty="0" smtClean="0"/>
              <a:t>pájky), dříve trubky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sloučeniny </a:t>
            </a:r>
            <a:r>
              <a:rPr lang="cs-CZ" sz="2400" b="1" dirty="0">
                <a:solidFill>
                  <a:srgbClr val="002060"/>
                </a:solidFill>
              </a:rPr>
              <a:t>olova </a:t>
            </a:r>
            <a:r>
              <a:rPr lang="cs-CZ" sz="2400" b="1" dirty="0" smtClean="0"/>
              <a:t>- bílé</a:t>
            </a:r>
            <a:r>
              <a:rPr lang="cs-CZ" sz="2400" b="1" dirty="0"/>
              <a:t>, červené </a:t>
            </a:r>
            <a:r>
              <a:rPr lang="cs-CZ" sz="2400" b="1" dirty="0" smtClean="0"/>
              <a:t>a </a:t>
            </a:r>
            <a:r>
              <a:rPr lang="cs-CZ" sz="2400" b="1" dirty="0"/>
              <a:t>žluté </a:t>
            </a:r>
            <a:r>
              <a:rPr lang="cs-CZ" sz="2400" b="1" dirty="0" smtClean="0"/>
              <a:t>pigmenty </a:t>
            </a:r>
          </a:p>
          <a:p>
            <a:pPr marL="0" indent="0">
              <a:buNone/>
            </a:pPr>
            <a:r>
              <a:rPr lang="cs-CZ" sz="2400" b="1" dirty="0" smtClean="0"/>
              <a:t>- ve </a:t>
            </a:r>
            <a:r>
              <a:rPr lang="cs-CZ" sz="2400" b="1" dirty="0"/>
              <a:t>sklářském, keramickém, gumárenském, textilním průmyslu a při výrobě </a:t>
            </a:r>
            <a:r>
              <a:rPr lang="cs-CZ" sz="2400" b="1" dirty="0" smtClean="0"/>
              <a:t>léčiv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4121" y="3848177"/>
            <a:ext cx="3456384" cy="25640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813414"/>
            <a:ext cx="3053375" cy="25640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80133" y="6093296"/>
            <a:ext cx="80638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4                                                                                                    Obrázek č. 5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44151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Galenit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výskyt - Austrálie</a:t>
            </a:r>
            <a:r>
              <a:rPr lang="cs-CZ" sz="2400" b="1" dirty="0"/>
              <a:t>, Čína, USA, Peru, </a:t>
            </a:r>
            <a:r>
              <a:rPr lang="cs-CZ" sz="2400" b="1" dirty="0" smtClean="0"/>
              <a:t>Kanada</a:t>
            </a:r>
            <a:r>
              <a:rPr lang="cs-CZ" sz="2400" b="1" dirty="0"/>
              <a:t>, </a:t>
            </a:r>
            <a:r>
              <a:rPr lang="cs-CZ" sz="2400" b="1" dirty="0" smtClean="0"/>
              <a:t>Mexiko, Švédsko</a:t>
            </a:r>
          </a:p>
          <a:p>
            <a:pPr marL="0" indent="0">
              <a:buNone/>
            </a:pPr>
            <a:r>
              <a:rPr lang="cs-CZ" sz="2400" b="1" dirty="0" smtClean="0"/>
              <a:t>- Stříbro, Oloví, Příbram, Hrubý Jeseník, Ratibořské Hory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Sepekově a okolí nebyl popsán, nalézá se u Svatého Jana</a:t>
            </a:r>
            <a:endParaRPr lang="cs-CZ" sz="2400" b="1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321823"/>
            <a:ext cx="3672408" cy="3124154"/>
          </a:xfrm>
          <a:prstGeom prst="rect">
            <a:avLst/>
          </a:prstGeom>
          <a:noFill/>
          <a:ln>
            <a:noFill/>
          </a:ln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21823"/>
            <a:ext cx="3335396" cy="3124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5229200"/>
            <a:ext cx="76328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6			                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Obrázek č. 7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380499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Sfalerit (blejno zinkové)</a:t>
            </a:r>
            <a:endParaRPr lang="cs-CZ" sz="32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87936571"/>
              </p:ext>
            </p:extLst>
          </p:nvPr>
        </p:nvGraphicFramePr>
        <p:xfrm>
          <a:off x="611560" y="1052736"/>
          <a:ext cx="3600400" cy="3384374"/>
        </p:xfrm>
        <a:graphic>
          <a:graphicData uri="http://schemas.openxmlformats.org/drawingml/2006/table">
            <a:tbl>
              <a:tblPr firstRow="1" firstCol="1" bandRow="1"/>
              <a:tblGrid>
                <a:gridCol w="1872208"/>
                <a:gridCol w="1728192"/>
              </a:tblGrid>
              <a:tr h="5789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89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krychlová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0656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Hustota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(cm</a:t>
                      </a:r>
                      <a:r>
                        <a:rPr kumimoji="0" lang="cs-CZ" sz="1400" b="1" i="0" u="none" strike="noStrike" kern="120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3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)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4,2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89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hnědavá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89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Barva vrypu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světlehnědý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620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2400" b="1" dirty="0" err="1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ZnS</a:t>
                      </a:r>
                      <a:endParaRPr lang="cs-CZ" sz="11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83568" y="4941168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z latinského „</a:t>
            </a:r>
            <a:r>
              <a:rPr lang="cs-CZ" sz="2400" b="1" dirty="0" err="1" smtClean="0"/>
              <a:t>sphaleros</a:t>
            </a:r>
            <a:r>
              <a:rPr lang="cs-CZ" sz="2400" b="1" dirty="0" smtClean="0"/>
              <a:t>“ = </a:t>
            </a:r>
            <a:r>
              <a:rPr lang="cs-CZ" sz="2400" b="1" dirty="0"/>
              <a:t>klamný (tmavé odrůdy připomínaly </a:t>
            </a:r>
            <a:r>
              <a:rPr lang="cs-CZ" sz="2400" b="1" dirty="0" smtClean="0"/>
              <a:t>galenit)</a:t>
            </a:r>
            <a:endParaRPr lang="cs-CZ" sz="2400" b="1" dirty="0"/>
          </a:p>
        </p:txBody>
      </p:sp>
      <p:pic>
        <p:nvPicPr>
          <p:cNvPr id="5122" name="Picture 2" descr="File:Sphalerite-20878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052736"/>
            <a:ext cx="3979282" cy="5184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4008" y="6021288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8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6894724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Sfalerit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ruda zinku, zdroje germania, galia, india, kadmia, tantalu </a:t>
            </a:r>
          </a:p>
          <a:p>
            <a:pPr marL="0" indent="0">
              <a:buNone/>
            </a:pPr>
            <a:r>
              <a:rPr lang="cs-CZ" sz="2400" b="1" dirty="0" smtClean="0"/>
              <a:t>- zinek - povrchová </a:t>
            </a:r>
            <a:r>
              <a:rPr lang="cs-CZ" sz="2400" b="1" dirty="0"/>
              <a:t>ochrana železných předmětů, </a:t>
            </a:r>
            <a:r>
              <a:rPr lang="cs-CZ" sz="2400" b="1" dirty="0" smtClean="0"/>
              <a:t>slitiny </a:t>
            </a:r>
            <a:r>
              <a:rPr lang="cs-CZ" sz="2400" b="1" dirty="0"/>
              <a:t>(mosazi, pájky), na </a:t>
            </a:r>
            <a:r>
              <a:rPr lang="cs-CZ" sz="2400" b="1" dirty="0" smtClean="0"/>
              <a:t>výroba baterií</a:t>
            </a:r>
          </a:p>
          <a:p>
            <a:pPr marL="0" indent="0">
              <a:buNone/>
            </a:pPr>
            <a:r>
              <a:rPr lang="cs-CZ" sz="2400" b="1" dirty="0" smtClean="0"/>
              <a:t>- šperkařství - světle zbarvené </a:t>
            </a:r>
            <a:r>
              <a:rPr lang="cs-CZ" sz="2400" b="1" dirty="0"/>
              <a:t>průhledné až průsvitné </a:t>
            </a:r>
            <a:r>
              <a:rPr lang="cs-CZ" sz="2400" b="1" dirty="0" smtClean="0"/>
              <a:t>odrůdy</a:t>
            </a:r>
            <a:endParaRPr lang="cs-CZ" sz="2400" b="1" dirty="0"/>
          </a:p>
        </p:txBody>
      </p:sp>
      <p:pic>
        <p:nvPicPr>
          <p:cNvPr id="6146" name="Picture 2" descr="File:Sphalerite-206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01608"/>
            <a:ext cx="3936440" cy="2952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File:Sphalerite-4043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334860"/>
            <a:ext cx="3181291" cy="291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6021288"/>
            <a:ext cx="7717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9                                                                                                            Obrázek č. 10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169352155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Sfalerit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výskyt - Čína, Austrálie</a:t>
            </a:r>
            <a:r>
              <a:rPr lang="cs-CZ" sz="2400" b="1" dirty="0"/>
              <a:t>, Peru, Kanada, </a:t>
            </a:r>
            <a:r>
              <a:rPr lang="cs-CZ" sz="2400" b="1" dirty="0" smtClean="0"/>
              <a:t>USA, Mexiko, Polsko, Rakousko, Německo</a:t>
            </a:r>
          </a:p>
          <a:p>
            <a:pPr marL="0" indent="0">
              <a:buNone/>
            </a:pPr>
            <a:r>
              <a:rPr lang="cs-CZ" sz="2400" b="1" dirty="0" smtClean="0"/>
              <a:t>- Stříbro, Příbram, Ševětín, Kutná Hora</a:t>
            </a:r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Sepekově a okolí nebyl popsán, nalézá se u Svatého Jana</a:t>
            </a: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060" y="2658140"/>
            <a:ext cx="3528392" cy="2961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0811" y="2685187"/>
            <a:ext cx="3600400" cy="2961909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613252" y="5370097"/>
            <a:ext cx="750575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/>
              <a:t>Obrázek č. 11     	                Sfalerit Sv. Jan	             </a:t>
            </a:r>
            <a:r>
              <a:rPr lang="cs-CZ" sz="1200" b="1" dirty="0" smtClean="0"/>
              <a:t>       </a:t>
            </a:r>
            <a:r>
              <a:rPr lang="cs-CZ" sz="1200" b="1" dirty="0"/>
              <a:t>Obrázek č. 12</a:t>
            </a:r>
          </a:p>
        </p:txBody>
      </p:sp>
    </p:spTree>
    <p:extLst>
      <p:ext uri="{BB962C8B-B14F-4D97-AF65-F5344CB8AC3E}">
        <p14:creationId xmlns:p14="http://schemas.microsoft.com/office/powerpoint/2010/main" xmlns="" val="4412626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Antimonit (</a:t>
            </a:r>
            <a:r>
              <a:rPr lang="cs-CZ" sz="3200" b="1" dirty="0" err="1" smtClean="0"/>
              <a:t>stibnit</a:t>
            </a:r>
            <a:r>
              <a:rPr lang="cs-CZ" sz="3200" b="1" dirty="0"/>
              <a:t>, leštěnec </a:t>
            </a:r>
            <a:r>
              <a:rPr lang="cs-CZ" sz="3200" b="1" dirty="0" smtClean="0"/>
              <a:t>antimonový)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69781439"/>
              </p:ext>
            </p:extLst>
          </p:nvPr>
        </p:nvGraphicFramePr>
        <p:xfrm>
          <a:off x="467544" y="1124744"/>
          <a:ext cx="3816424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998419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Kryst. soust.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kosočtverečná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4,6 4,7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šedá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šedý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Sb</a:t>
                      </a:r>
                      <a:r>
                        <a:rPr lang="cs-CZ" sz="2400" b="1" baseline="-25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r>
                        <a:rPr lang="cs-CZ" sz="2400" b="1" baseline="-25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67544" y="4869160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z řeckého „</a:t>
            </a:r>
            <a:r>
              <a:rPr lang="cs-CZ" sz="2400" b="1" dirty="0" err="1" smtClean="0"/>
              <a:t>anthémon</a:t>
            </a:r>
            <a:r>
              <a:rPr lang="cs-CZ" sz="2400" b="1" dirty="0" smtClean="0"/>
              <a:t>“ </a:t>
            </a:r>
          </a:p>
          <a:p>
            <a:r>
              <a:rPr lang="cs-CZ" sz="2400" b="1" dirty="0" smtClean="0"/>
              <a:t>= květina (podle vzhledu)</a:t>
            </a:r>
            <a:endParaRPr lang="cs-CZ" sz="2400" b="1" dirty="0"/>
          </a:p>
        </p:txBody>
      </p:sp>
      <p:pic>
        <p:nvPicPr>
          <p:cNvPr id="5122" name="Picture 2" descr="File:Stibnite (Antimonit) from Kyrgyzsta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24744"/>
            <a:ext cx="3810000" cy="538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44503" y="6235054"/>
            <a:ext cx="17609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13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292831793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Antimonit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nejdůležitější </a:t>
            </a:r>
            <a:r>
              <a:rPr lang="cs-CZ" sz="2400" b="1" dirty="0"/>
              <a:t>ruda </a:t>
            </a:r>
            <a:r>
              <a:rPr lang="cs-CZ" sz="2400" b="1" dirty="0" smtClean="0"/>
              <a:t>antimonu (někdy příměs zlata) </a:t>
            </a:r>
          </a:p>
          <a:p>
            <a:pPr marL="0" indent="0">
              <a:buNone/>
            </a:pPr>
            <a:r>
              <a:rPr lang="cs-CZ" sz="2400" b="1" dirty="0" smtClean="0"/>
              <a:t>- antimon - legování ocelí (odolnost </a:t>
            </a:r>
            <a:r>
              <a:rPr lang="cs-CZ" sz="2400" b="1" dirty="0"/>
              <a:t>proti </a:t>
            </a:r>
            <a:r>
              <a:rPr lang="cs-CZ" sz="2400" b="1" dirty="0" smtClean="0"/>
              <a:t>korozi), liteřina (slitina v tiskárenství), akumulátory, polovodičové technologie , vulkanizace kaučuku</a:t>
            </a:r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textilním (mořidla), sklářském a keramickém průmyslu (smalty), </a:t>
            </a:r>
            <a:r>
              <a:rPr lang="cs-CZ" sz="2400" b="1" dirty="0" smtClean="0"/>
              <a:t>v </a:t>
            </a:r>
            <a:r>
              <a:rPr lang="cs-CZ" sz="2400" b="1" dirty="0"/>
              <a:t>pyrotechnice, </a:t>
            </a:r>
            <a:r>
              <a:rPr lang="cs-CZ" sz="2400" b="1" dirty="0" smtClean="0"/>
              <a:t>medicíně</a:t>
            </a:r>
            <a:endParaRPr lang="cs-CZ" sz="2400" b="1" dirty="0"/>
          </a:p>
        </p:txBody>
      </p:sp>
      <p:pic>
        <p:nvPicPr>
          <p:cNvPr id="6150" name="Picture 6" descr="File:Stibnite-Calcite-13957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593178"/>
            <a:ext cx="3323445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File:Harvard Museum of Natural History. Stibnite. (Iyo) Ehime, Shikoku, Japan (DerHexer) 2012-07-2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77304"/>
            <a:ext cx="3109369" cy="2594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5910963"/>
            <a:ext cx="714181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</a:t>
            </a:r>
            <a:r>
              <a:rPr lang="cs-CZ" sz="1200" b="1" dirty="0"/>
              <a:t>14 </a:t>
            </a:r>
            <a:r>
              <a:rPr lang="cs-CZ" sz="1200" b="1" dirty="0" smtClean="0"/>
              <a:t>                                               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Obrázek </a:t>
            </a:r>
            <a:r>
              <a:rPr lang="cs-CZ" sz="1200" b="1" dirty="0">
                <a:solidFill>
                  <a:schemeClr val="bg1"/>
                </a:solidFill>
              </a:rPr>
              <a:t>č. </a:t>
            </a:r>
            <a:r>
              <a:rPr lang="cs-CZ" sz="1200" b="1" dirty="0" smtClean="0">
                <a:solidFill>
                  <a:schemeClr val="bg1"/>
                </a:solidFill>
              </a:rPr>
              <a:t>15 </a:t>
            </a:r>
            <a:endParaRPr lang="cs-CZ" sz="1200" b="1" dirty="0">
              <a:solidFill>
                <a:schemeClr val="bg1"/>
              </a:solidFill>
            </a:endParaRPr>
          </a:p>
          <a:p>
            <a:r>
              <a:rPr lang="cs-CZ" b="1" dirty="0" smtClean="0"/>
              <a:t>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0840529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Antimonit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výskyt - Německo</a:t>
            </a:r>
            <a:r>
              <a:rPr lang="cs-CZ" sz="2400" b="1" dirty="0"/>
              <a:t>, </a:t>
            </a:r>
            <a:r>
              <a:rPr lang="cs-CZ" sz="2400" b="1" dirty="0" smtClean="0"/>
              <a:t>Turecko, Alžírsko</a:t>
            </a:r>
            <a:r>
              <a:rPr lang="cs-CZ" sz="2400" b="1" dirty="0"/>
              <a:t>, </a:t>
            </a:r>
            <a:r>
              <a:rPr lang="cs-CZ" sz="2400" b="1" dirty="0" smtClean="0"/>
              <a:t>Japonsko</a:t>
            </a:r>
            <a:r>
              <a:rPr lang="cs-CZ" sz="2400" b="1" dirty="0"/>
              <a:t>, </a:t>
            </a:r>
            <a:r>
              <a:rPr lang="cs-CZ" sz="2400" b="1" dirty="0" smtClean="0"/>
              <a:t>Čína, Francie, Slovensko</a:t>
            </a:r>
            <a:r>
              <a:rPr lang="cs-CZ" sz="2400" b="1" dirty="0"/>
              <a:t>, </a:t>
            </a:r>
            <a:r>
              <a:rPr lang="cs-CZ" sz="2400" b="1" dirty="0" smtClean="0"/>
              <a:t>Ukrajina</a:t>
            </a:r>
            <a:r>
              <a:rPr lang="cs-CZ" sz="2400" b="1" dirty="0"/>
              <a:t>, </a:t>
            </a:r>
            <a:r>
              <a:rPr lang="cs-CZ" sz="2400" b="1" dirty="0" smtClean="0"/>
              <a:t>Bolívie</a:t>
            </a:r>
            <a:r>
              <a:rPr lang="cs-CZ" sz="2400" b="1" dirty="0"/>
              <a:t>, </a:t>
            </a:r>
            <a:r>
              <a:rPr lang="cs-CZ" sz="2400" b="1" dirty="0" smtClean="0"/>
              <a:t>Rumunsko</a:t>
            </a:r>
            <a:r>
              <a:rPr lang="cs-CZ" sz="2400" b="1" dirty="0"/>
              <a:t>, </a:t>
            </a:r>
            <a:r>
              <a:rPr lang="cs-CZ" sz="2400" b="1" dirty="0" smtClean="0"/>
              <a:t> Itálie, Rakousko, USA</a:t>
            </a:r>
          </a:p>
          <a:p>
            <a:pPr marL="0" indent="0">
              <a:buNone/>
            </a:pPr>
            <a:r>
              <a:rPr lang="cs-CZ" sz="2400" b="1" dirty="0" smtClean="0"/>
              <a:t>- Milešov</a:t>
            </a:r>
            <a:r>
              <a:rPr lang="cs-CZ" sz="2400" b="1" dirty="0"/>
              <a:t>, </a:t>
            </a:r>
            <a:r>
              <a:rPr lang="cs-CZ" sz="2400" b="1" dirty="0" err="1"/>
              <a:t>Boněnov</a:t>
            </a:r>
            <a:r>
              <a:rPr lang="cs-CZ" sz="2400" b="1" dirty="0"/>
              <a:t>, Bohutín, Hynčice pod </a:t>
            </a:r>
            <a:r>
              <a:rPr lang="cs-CZ" sz="2400" b="1" dirty="0" smtClean="0"/>
              <a:t>Sušinou, </a:t>
            </a:r>
            <a:r>
              <a:rPr lang="cs-CZ" sz="2400" b="1" dirty="0"/>
              <a:t>Krásná </a:t>
            </a:r>
            <a:r>
              <a:rPr lang="cs-CZ" sz="2400" b="1" dirty="0" smtClean="0"/>
              <a:t>Hora (</a:t>
            </a:r>
            <a:r>
              <a:rPr lang="cs-CZ" sz="2400" b="1" dirty="0"/>
              <a:t>výskyty se zlatem) 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Bražná</a:t>
            </a: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Sepekově a okolí nebyl popsán</a:t>
            </a:r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80928"/>
            <a:ext cx="3312368" cy="300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80928"/>
            <a:ext cx="2876230" cy="300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5557540"/>
            <a:ext cx="69806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16 				            Obrázek č. 17  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238007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/>
              <a:t>Pyrit (kyz železný)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04528639"/>
              </p:ext>
            </p:extLst>
          </p:nvPr>
        </p:nvGraphicFramePr>
        <p:xfrm>
          <a:off x="539552" y="1340768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 – 6,5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Kryst. soust.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krychlová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5,0 – 5,1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zlatožlutá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černá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FeS</a:t>
                      </a:r>
                      <a:r>
                        <a:rPr lang="cs-CZ" sz="2400" b="1" baseline="-25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11560" y="4941168"/>
            <a:ext cx="352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z řeckého „</a:t>
            </a:r>
            <a:r>
              <a:rPr lang="cs-CZ" sz="2400" b="1" dirty="0" err="1" smtClean="0"/>
              <a:t>pyrites</a:t>
            </a:r>
            <a:r>
              <a:rPr lang="cs-CZ" sz="2400" b="1" dirty="0" smtClean="0"/>
              <a:t>“</a:t>
            </a:r>
          </a:p>
          <a:p>
            <a:r>
              <a:rPr lang="cs-CZ" sz="2400" b="1" dirty="0" smtClean="0"/>
              <a:t>= jiskřivý (při úderech</a:t>
            </a:r>
          </a:p>
          <a:p>
            <a:r>
              <a:rPr lang="cs-CZ" sz="2400" b="1" dirty="0" smtClean="0"/>
              <a:t>jiskří)</a:t>
            </a:r>
            <a:endParaRPr lang="cs-CZ" sz="24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042783" y="1573631"/>
            <a:ext cx="5457123" cy="3678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43989" y="5864498"/>
            <a:ext cx="22923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18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391806143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Pyrit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9"/>
            <a:ext cx="8229600" cy="51454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„zlato hlupáků“, „kočičí zlato“</a:t>
            </a:r>
          </a:p>
          <a:p>
            <a:pPr marL="0" indent="0">
              <a:buNone/>
            </a:pPr>
            <a:r>
              <a:rPr lang="cs-CZ" sz="2400" b="1" dirty="0" smtClean="0"/>
              <a:t>- často zelenavý nádechem (náběhové barvy)</a:t>
            </a:r>
          </a:p>
          <a:p>
            <a:pPr marL="0" indent="0">
              <a:buNone/>
            </a:pPr>
            <a:r>
              <a:rPr lang="cs-CZ" sz="2400" b="1" dirty="0" smtClean="0"/>
              <a:t>- nejrozšířenější </a:t>
            </a:r>
            <a:r>
              <a:rPr lang="cs-CZ" sz="2400" b="1" dirty="0"/>
              <a:t>sulfid v zemské </a:t>
            </a:r>
            <a:r>
              <a:rPr lang="cs-CZ" sz="2400" b="1" dirty="0" smtClean="0"/>
              <a:t>kůře</a:t>
            </a:r>
            <a:endParaRPr lang="cs-CZ" sz="2400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24944"/>
            <a:ext cx="3605284" cy="3285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 descr="File:Pyrite-18468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48077"/>
            <a:ext cx="3479969" cy="3262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5949280"/>
            <a:ext cx="77284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18 		                                                                     Obrázek č. 19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102580030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Pyrit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na zemském povrchu se </a:t>
            </a:r>
            <a:r>
              <a:rPr lang="cs-CZ" sz="2400" b="1" dirty="0"/>
              <a:t>působením </a:t>
            </a:r>
            <a:r>
              <a:rPr lang="cs-CZ" sz="2400" b="1" dirty="0" smtClean="0"/>
              <a:t>vody rozkládá</a:t>
            </a:r>
            <a:r>
              <a:rPr lang="cs-CZ" sz="2400" b="1" dirty="0"/>
              <a:t>, </a:t>
            </a:r>
            <a:r>
              <a:rPr lang="cs-CZ" sz="2400" b="1" dirty="0" smtClean="0"/>
              <a:t>vzniká kyselina sírová</a:t>
            </a:r>
          </a:p>
          <a:p>
            <a:pPr marL="0" indent="0">
              <a:buNone/>
            </a:pPr>
            <a:r>
              <a:rPr lang="cs-CZ" sz="2400" b="1" dirty="0" smtClean="0"/>
              <a:t>- v minulosti výroba „české“ kyseliny sírové (</a:t>
            </a:r>
            <a:r>
              <a:rPr lang="cs-CZ" sz="2400" b="1" dirty="0" err="1" smtClean="0"/>
              <a:t>Jules</a:t>
            </a:r>
            <a:r>
              <a:rPr lang="cs-CZ" sz="2400" b="1" dirty="0" smtClean="0"/>
              <a:t> Verne)</a:t>
            </a:r>
          </a:p>
          <a:p>
            <a:pPr marL="0" indent="0">
              <a:buNone/>
            </a:pPr>
            <a:r>
              <a:rPr lang="cs-CZ" sz="2400" b="1" dirty="0" smtClean="0"/>
              <a:t>- kyselina reaguje </a:t>
            </a:r>
            <a:r>
              <a:rPr lang="cs-CZ" sz="2400" b="1" dirty="0"/>
              <a:t>za vzniku </a:t>
            </a:r>
            <a:r>
              <a:rPr lang="cs-CZ" sz="2400" b="1" dirty="0" smtClean="0"/>
              <a:t>síranů </a:t>
            </a:r>
            <a:r>
              <a:rPr lang="cs-CZ" sz="2400" b="1" dirty="0"/>
              <a:t>(nejčastěji sádrovce)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naleziště – Španělsko, Peru, </a:t>
            </a:r>
            <a:r>
              <a:rPr lang="cs-CZ" sz="2400" b="1" dirty="0" smtClean="0">
                <a:solidFill>
                  <a:srgbClr val="002060"/>
                </a:solidFill>
              </a:rPr>
              <a:t>Příbram, Kladno, Zlaté Hory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- nachází se v okolí Sepekova (např. lom Skalka)</a:t>
            </a:r>
            <a:endParaRPr lang="cs-CZ" sz="2400" b="1" dirty="0"/>
          </a:p>
          <a:p>
            <a:pPr marL="0" indent="0">
              <a:buNone/>
            </a:pP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227897"/>
            <a:ext cx="3499454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212976"/>
            <a:ext cx="2747962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5805264"/>
            <a:ext cx="69964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</a:t>
            </a:r>
            <a:r>
              <a:rPr lang="cs-CZ" sz="1200" b="1" dirty="0"/>
              <a:t>20   </a:t>
            </a:r>
            <a:r>
              <a:rPr lang="cs-CZ" sz="1200" b="1" dirty="0" smtClean="0"/>
              <a:t>			                 Obrázek </a:t>
            </a:r>
            <a:r>
              <a:rPr lang="cs-CZ" sz="1200" b="1" dirty="0"/>
              <a:t>č. </a:t>
            </a:r>
            <a:r>
              <a:rPr lang="cs-CZ" sz="1200" b="1" dirty="0" smtClean="0"/>
              <a:t>21 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408635580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Chalkopyrit (kyz měďnatý)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77780470"/>
              </p:ext>
            </p:extLst>
          </p:nvPr>
        </p:nvGraphicFramePr>
        <p:xfrm>
          <a:off x="552241" y="1052736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3,5 - 4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čtverečná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4,2 – 4,3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zlatožlutá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černá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CuFeS</a:t>
                      </a:r>
                      <a:r>
                        <a:rPr lang="cs-CZ" sz="2400" b="1" baseline="-25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4869160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z řeckého „</a:t>
            </a:r>
            <a:r>
              <a:rPr lang="cs-CZ" sz="2400" b="1" dirty="0" err="1" smtClean="0"/>
              <a:t>chalkos</a:t>
            </a:r>
            <a:r>
              <a:rPr lang="cs-CZ" sz="2400" b="1" dirty="0" smtClean="0"/>
              <a:t>“</a:t>
            </a:r>
          </a:p>
          <a:p>
            <a:r>
              <a:rPr lang="cs-CZ" sz="2400" b="1" dirty="0" smtClean="0"/>
              <a:t>= měď a „</a:t>
            </a:r>
            <a:r>
              <a:rPr lang="cs-CZ" sz="2400" b="1" dirty="0" err="1" smtClean="0"/>
              <a:t>pyr</a:t>
            </a:r>
            <a:r>
              <a:rPr lang="cs-CZ" sz="2400" b="1" dirty="0" smtClean="0"/>
              <a:t>“ = oheň</a:t>
            </a:r>
            <a:endParaRPr lang="cs-CZ" sz="2400" b="1" dirty="0"/>
          </a:p>
        </p:txBody>
      </p:sp>
      <p:pic>
        <p:nvPicPr>
          <p:cNvPr id="5122" name="Picture 2" descr="File:Chalcopyrite-Sphalerite-15759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019636"/>
            <a:ext cx="4244970" cy="5289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7984" y="6021288"/>
            <a:ext cx="20162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22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428125079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Chalkopyrit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467544" y="1052736"/>
            <a:ext cx="835292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ruda mědi</a:t>
            </a:r>
          </a:p>
          <a:p>
            <a:r>
              <a:rPr lang="cs-CZ" sz="2400" b="1" dirty="0" smtClean="0"/>
              <a:t>- barva na vzduchu </a:t>
            </a:r>
            <a:r>
              <a:rPr lang="cs-CZ" sz="2400" b="1" dirty="0"/>
              <a:t>pestře nabíhá do fialova až </a:t>
            </a:r>
            <a:r>
              <a:rPr lang="cs-CZ" sz="2400" b="1" dirty="0" smtClean="0"/>
              <a:t>černa</a:t>
            </a:r>
          </a:p>
          <a:p>
            <a:r>
              <a:rPr lang="cs-CZ" sz="2400" b="1" dirty="0" smtClean="0"/>
              <a:t>- snadno se taví </a:t>
            </a:r>
            <a:r>
              <a:rPr lang="cs-CZ" sz="2400" b="1" dirty="0"/>
              <a:t>v magnetickou kuličku </a:t>
            </a:r>
            <a:r>
              <a:rPr lang="cs-CZ" sz="2400" b="1" dirty="0" smtClean="0"/>
              <a:t>(dmuchavkou ) </a:t>
            </a:r>
          </a:p>
          <a:p>
            <a:r>
              <a:rPr lang="cs-CZ" sz="2400" b="1" dirty="0" smtClean="0"/>
              <a:t>- dobře </a:t>
            </a:r>
            <a:r>
              <a:rPr lang="cs-CZ" sz="2400" b="1" dirty="0"/>
              <a:t>vede elektrický proud</a:t>
            </a:r>
          </a:p>
          <a:p>
            <a:pPr marL="342900" indent="-342900">
              <a:buFontTx/>
              <a:buChar char="-"/>
            </a:pPr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068960"/>
            <a:ext cx="3780606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068960"/>
            <a:ext cx="3761486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5816297"/>
            <a:ext cx="77939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23                                                      	 	          Obrázek č. 24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23547862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Chalkopyrit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výskyt - Slovensko, Německo, Velká Británie, Španělsko, Rusko, Kanada, USA, Chile</a:t>
            </a:r>
          </a:p>
          <a:p>
            <a:pPr marL="0" indent="0">
              <a:buNone/>
            </a:pPr>
            <a:r>
              <a:rPr lang="cs-CZ" sz="2400" b="1" dirty="0" smtClean="0"/>
              <a:t>- Horní Slavkov, Příbram, Cínovec</a:t>
            </a:r>
            <a:r>
              <a:rPr lang="cs-CZ" sz="2400" b="1" dirty="0"/>
              <a:t>, Krupka, Zlaté Hory 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 Sepekově a okolí  zatím nepopsán</a:t>
            </a:r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716" y="2492896"/>
            <a:ext cx="3812824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92896"/>
            <a:ext cx="3792141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2716" y="5517232"/>
            <a:ext cx="80994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25                                                                                                  </a:t>
            </a:r>
            <a:r>
              <a:rPr lang="cs-CZ" sz="1200" b="1" dirty="0" smtClean="0"/>
              <a:t>Obrázek č. 26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559054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Markazit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1128091"/>
              </p:ext>
            </p:extLst>
          </p:nvPr>
        </p:nvGraphicFramePr>
        <p:xfrm>
          <a:off x="467544" y="1052736"/>
          <a:ext cx="3816424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998419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6,0 – 6,5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kosočtverečná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4,8 – 4,9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žlutá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šedá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FeS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67544" y="4797152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z arabského „</a:t>
            </a:r>
            <a:r>
              <a:rPr lang="cs-CZ" sz="2400" b="1" dirty="0" err="1" smtClean="0"/>
              <a:t>markašit</a:t>
            </a:r>
            <a:r>
              <a:rPr lang="cs-CZ" sz="2400" b="1" dirty="0" smtClean="0"/>
              <a:t>“</a:t>
            </a:r>
          </a:p>
          <a:p>
            <a:r>
              <a:rPr lang="cs-CZ" sz="2400" b="1" dirty="0" smtClean="0"/>
              <a:t>= původní název pyritu</a:t>
            </a:r>
            <a:endParaRPr lang="cs-CZ" sz="24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836712"/>
            <a:ext cx="3896065" cy="5035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88024" y="5551827"/>
            <a:ext cx="13681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27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215300410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/>
              <a:t>Markazit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15841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pyrit </a:t>
            </a:r>
            <a:r>
              <a:rPr lang="cs-CZ" sz="2400" b="1" dirty="0"/>
              <a:t>a markazit se </a:t>
            </a:r>
            <a:r>
              <a:rPr lang="cs-CZ" sz="2400" b="1" dirty="0" smtClean="0"/>
              <a:t>liší tvarem krystalů (polymorfie)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často </a:t>
            </a:r>
            <a:r>
              <a:rPr lang="cs-CZ" sz="2400" b="1" dirty="0"/>
              <a:t>tvoří hřebenité </a:t>
            </a:r>
            <a:r>
              <a:rPr lang="cs-CZ" sz="2400" b="1" dirty="0" smtClean="0"/>
              <a:t>srostlice</a:t>
            </a:r>
          </a:p>
          <a:p>
            <a:pPr marL="0" indent="0">
              <a:buNone/>
            </a:pPr>
            <a:r>
              <a:rPr lang="cs-CZ" sz="2400" b="1" dirty="0" smtClean="0"/>
              <a:t>- v hnědém uhlí (ve sbírkách se rozpadá!)</a:t>
            </a:r>
            <a:endParaRPr lang="cs-CZ" sz="24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36912"/>
            <a:ext cx="3484258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636912"/>
            <a:ext cx="3312369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5859265"/>
            <a:ext cx="73448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28     			            Obrázek č. 29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8462206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Markazit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výskyt - Slovensko, Německo , Rusko, Mexiko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 uhelných </a:t>
            </a:r>
            <a:r>
              <a:rPr lang="cs-CZ" sz="2400" b="1" dirty="0"/>
              <a:t>pánvích na Sokolovsku (Vintířov) a </a:t>
            </a:r>
            <a:r>
              <a:rPr lang="cs-CZ" sz="2400" b="1" dirty="0" smtClean="0"/>
              <a:t>Mostecku </a:t>
            </a:r>
            <a:r>
              <a:rPr lang="cs-CZ" sz="2400" b="1" dirty="0"/>
              <a:t>(Komořany</a:t>
            </a:r>
            <a:r>
              <a:rPr lang="cs-CZ" sz="2400" b="1" dirty="0" smtClean="0"/>
              <a:t>), </a:t>
            </a:r>
            <a:r>
              <a:rPr lang="cs-CZ" sz="2400" b="1" dirty="0" err="1" smtClean="0"/>
              <a:t>Brník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okolí Sepekova nebyl popsán</a:t>
            </a: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80928"/>
            <a:ext cx="3600400" cy="2834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80928"/>
            <a:ext cx="3709583" cy="2834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5373216"/>
            <a:ext cx="81020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30                                                       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Obrázek č. 31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087924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Cinabarit (rumělka)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52139817"/>
              </p:ext>
            </p:extLst>
          </p:nvPr>
        </p:nvGraphicFramePr>
        <p:xfrm>
          <a:off x="467544" y="1052736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 – 2,5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</a:t>
                      </a: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 soust.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klencová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8,1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HgS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3528" y="4653136"/>
            <a:ext cx="3888432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název historický, asi z Indie</a:t>
            </a:r>
          </a:p>
          <a:p>
            <a:endParaRPr lang="cs-CZ" sz="1400" b="1" dirty="0" smtClean="0"/>
          </a:p>
          <a:p>
            <a:r>
              <a:rPr lang="cs-CZ" sz="2400" b="1" dirty="0" smtClean="0"/>
              <a:t>- ruda rtuti</a:t>
            </a:r>
          </a:p>
          <a:p>
            <a:r>
              <a:rPr lang="cs-CZ" sz="2400" b="1" dirty="0" smtClean="0"/>
              <a:t>- při žíhání ve zkumavce vznik rtuťového zrcátka</a:t>
            </a:r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/>
          </a:p>
        </p:txBody>
      </p:sp>
      <p:pic>
        <p:nvPicPr>
          <p:cNvPr id="11266" name="Picture 2" descr="File:Cinnabar-16261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70860"/>
            <a:ext cx="4403001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7984" y="6021288"/>
            <a:ext cx="18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32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075026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Cinabarit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1"/>
            <a:ext cx="8363272" cy="25922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dříve </a:t>
            </a:r>
            <a:r>
              <a:rPr lang="cs-CZ" sz="2400" b="1" dirty="0"/>
              <a:t>z </a:t>
            </a:r>
            <a:r>
              <a:rPr lang="cs-CZ" sz="2400" b="1" dirty="0" smtClean="0"/>
              <a:t>něho </a:t>
            </a:r>
            <a:r>
              <a:rPr lang="cs-CZ" sz="2400" b="1" dirty="0"/>
              <a:t>vyráběn ceněný jasně červený pigment </a:t>
            </a:r>
            <a:r>
              <a:rPr lang="cs-CZ" sz="2400" b="1" dirty="0" smtClean="0"/>
              <a:t>a ryzí rtuť</a:t>
            </a:r>
          </a:p>
          <a:p>
            <a:pPr marL="0" indent="0">
              <a:buNone/>
            </a:pPr>
            <a:r>
              <a:rPr lang="cs-CZ" sz="2400" b="1" dirty="0" smtClean="0"/>
              <a:t>- rtuť - amalgamace </a:t>
            </a:r>
            <a:r>
              <a:rPr lang="cs-CZ" sz="2400" b="1" dirty="0"/>
              <a:t>zlata a </a:t>
            </a:r>
            <a:r>
              <a:rPr lang="cs-CZ" sz="2400" b="1" dirty="0" smtClean="0"/>
              <a:t>stříbra,  postříbřování </a:t>
            </a:r>
            <a:r>
              <a:rPr lang="cs-CZ" sz="2400" b="1" dirty="0"/>
              <a:t>a pozlacování </a:t>
            </a:r>
            <a:r>
              <a:rPr lang="cs-CZ" sz="2400" b="1" dirty="0" smtClean="0"/>
              <a:t>předmětů</a:t>
            </a:r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teploměrech, tlakoměrech, usměrňovačích, bateriích, výbojkách, v zubních plombách, očních mastech, v pyrotechnice, </a:t>
            </a:r>
            <a:r>
              <a:rPr lang="cs-CZ" sz="2400" b="1" dirty="0" smtClean="0"/>
              <a:t>polygrafii</a:t>
            </a:r>
            <a:r>
              <a:rPr lang="cs-CZ" sz="2400" b="1" dirty="0"/>
              <a:t>, při konzervaci </a:t>
            </a:r>
            <a:r>
              <a:rPr lang="cs-CZ" sz="2400" b="1" dirty="0" smtClean="0"/>
              <a:t>dřeva</a:t>
            </a:r>
            <a:endParaRPr lang="cs-CZ" sz="2400" b="1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59466"/>
            <a:ext cx="4185077" cy="2993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0606" y="3464194"/>
            <a:ext cx="3845876" cy="2989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6165304"/>
            <a:ext cx="82609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33     			                       Obrázek č. 34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939905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Cinabarit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5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výskyt - Španělsko, Slovinsko, USA</a:t>
            </a:r>
          </a:p>
          <a:p>
            <a:pPr marL="0" indent="0">
              <a:buNone/>
            </a:pPr>
            <a:r>
              <a:rPr lang="cs-CZ" sz="2400" b="1" dirty="0" smtClean="0"/>
              <a:t>- Horní Luby, Svatá, Jedová hor (u Hořovic), Nový Jáchymov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Sepekově a okolí nebyl popsán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32856"/>
            <a:ext cx="3810000" cy="3526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32857"/>
            <a:ext cx="3902231" cy="3526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5373216"/>
            <a:ext cx="80786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č.35      			               Obrázek č. 36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852548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Závěrem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400599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1) Co  jsou to sulfidy?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2) Jaký hospodářský význam mají sulfidy?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3) Vyskytuje se některý sulfid v okolí Sepekova?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4) Co se stane při žhavení  chalkopyritu?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5) Vyjmenuj 3 sulfidy.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6) Jaký kov se vyrábí z cinabaritu?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Co je na něm zajímavé?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>
              <a:buAutoNum type="arabicParenR"/>
            </a:pPr>
            <a:endParaRPr lang="cs-CZ" sz="2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400599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bezkyslíkaté sloučeniny síry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 kovy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jsou to rudy kovů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ano, pyrit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vznikne magnetická kulička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galenit, sfalerit, chalkopyrit, pyrit, markazit, antimonit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rtuť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je kapalný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52618569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97666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 smtClean="0">
                <a:solidFill>
                  <a:prstClr val="black"/>
                </a:solidFill>
              </a:rPr>
              <a:t>Zdroje </a:t>
            </a:r>
            <a:r>
              <a:rPr lang="cs-CZ" sz="2400" b="1" dirty="0">
                <a:solidFill>
                  <a:prstClr val="black"/>
                </a:solidFill>
              </a:rPr>
              <a:t>informací, snímků, citací</a:t>
            </a:r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r>
              <a:rPr lang="cs-CZ" sz="1200" b="1" dirty="0" smtClean="0"/>
              <a:t>Obrázek č. 1</a:t>
            </a:r>
            <a:r>
              <a:rPr lang="cs-CZ" sz="1200" b="1" dirty="0"/>
              <a:t>, [cit. 2013-03-14],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iRocks.com, </a:t>
            </a:r>
            <a:r>
              <a:rPr lang="cs-CZ" sz="1200" b="1" dirty="0" smtClean="0"/>
              <a:t>File:Sphalerite-Calcite-38464.jpg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commons.wikimedia.org/wiki/File:Sphalerite-Calcite-38464.jpg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2, [cit. 2013-03-14],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File:Stibnite-250241.jpg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commons.wikimedia.org/wiki/File:Stibnite-250241.jpg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3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File:Galena-194111.jpg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commons.wikimedia.org/wiki/File:Galena-194111.jpg</a:t>
            </a:r>
            <a:endParaRPr lang="cs-CZ" sz="1200" b="1" dirty="0" smtClean="0"/>
          </a:p>
          <a:p>
            <a:pPr marL="0" indent="0"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5, [cit. 2013-03-14], </a:t>
            </a:r>
            <a:r>
              <a:rPr lang="en-US" sz="1200" b="1" dirty="0" err="1"/>
              <a:t>Licence</a:t>
            </a:r>
            <a:r>
              <a:rPr lang="en-US" sz="1200" b="1" dirty="0"/>
              <a:t> Creative 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File:Galena-235246.jpg</a:t>
            </a:r>
          </a:p>
          <a:p>
            <a:pPr marL="0" indent="0">
              <a:buNone/>
            </a:pPr>
            <a:r>
              <a:rPr lang="en-US" sz="1200" b="1" dirty="0">
                <a:hlinkClick r:id="rId5"/>
              </a:rPr>
              <a:t>http://</a:t>
            </a:r>
            <a:r>
              <a:rPr lang="en-US" sz="1200" b="1" dirty="0" smtClean="0">
                <a:hlinkClick r:id="rId5"/>
              </a:rPr>
              <a:t>commons.wikimedia.org/wiki/File:Galena-235246.jpg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6, [cit. 2013-03-14], Licence </a:t>
            </a:r>
            <a:r>
              <a:rPr lang="en-US" sz="1200" b="1" dirty="0" smtClean="0"/>
              <a:t>Creative Commons, Rob </a:t>
            </a:r>
            <a:r>
              <a:rPr lang="en-US" sz="1200" b="1" dirty="0" err="1" smtClean="0"/>
              <a:t>Lavinsky</a:t>
            </a:r>
            <a:r>
              <a:rPr lang="en-US" sz="1200" b="1" dirty="0" smtClean="0"/>
              <a:t>, iRocks.com, </a:t>
            </a:r>
            <a:r>
              <a:rPr lang="cs-CZ" sz="1200" b="1" dirty="0" smtClean="0"/>
              <a:t>File:Galena-228346.jpg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6"/>
              </a:rPr>
              <a:t>http</a:t>
            </a:r>
            <a:r>
              <a:rPr lang="cs-CZ" sz="1200" b="1" dirty="0">
                <a:hlinkClick r:id="rId6"/>
              </a:rPr>
              <a:t>://</a:t>
            </a:r>
            <a:r>
              <a:rPr lang="cs-CZ" sz="1200" b="1" dirty="0" smtClean="0">
                <a:hlinkClick r:id="rId6"/>
              </a:rPr>
              <a:t>commons.wikimedia.org/wiki/File:Galena-228346.jpg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8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File:Sphalerite-208783.jpg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7"/>
              </a:rPr>
              <a:t>http</a:t>
            </a:r>
            <a:r>
              <a:rPr lang="cs-CZ" sz="1200" b="1" dirty="0">
                <a:hlinkClick r:id="rId7"/>
              </a:rPr>
              <a:t>://</a:t>
            </a:r>
            <a:r>
              <a:rPr lang="cs-CZ" sz="1200" b="1" dirty="0" smtClean="0">
                <a:hlinkClick r:id="rId7"/>
              </a:rPr>
              <a:t>commons.wikimedia.org/wiki/File:Sphalerite-208783.jpg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9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File:Sphalerite-20698.jpg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commons.wikimedia.org/wiki/File:Sphalerite-20698.jpg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10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File:Sphalerite-40434.jpg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commons.wikimedia.org/wiki/File:Sphalerite-40434.jpg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13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Ra'ike</a:t>
            </a:r>
            <a:r>
              <a:rPr lang="cs-CZ" sz="1200" b="1" dirty="0"/>
              <a:t>, File:Stibnite (Antimonit) </a:t>
            </a:r>
            <a:r>
              <a:rPr lang="cs-CZ" sz="1200" b="1" dirty="0" err="1"/>
              <a:t>from</a:t>
            </a:r>
            <a:r>
              <a:rPr lang="cs-CZ" sz="1200" b="1" dirty="0"/>
              <a:t> </a:t>
            </a:r>
            <a:r>
              <a:rPr lang="cs-CZ" sz="1200" b="1" dirty="0" smtClean="0"/>
              <a:t>Kyrgyzstan.jpg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10"/>
              </a:rPr>
              <a:t>http</a:t>
            </a:r>
            <a:r>
              <a:rPr lang="cs-CZ" sz="1200" b="1" dirty="0">
                <a:hlinkClick r:id="rId10"/>
              </a:rPr>
              <a:t>://commons.wikimedia.org/wiki/File:Stibnite_(Antimonit)_</a:t>
            </a:r>
            <a:r>
              <a:rPr lang="cs-CZ" sz="1200" b="1" dirty="0" smtClean="0">
                <a:hlinkClick r:id="rId10"/>
              </a:rPr>
              <a:t>from_Kyrgyzstan.jpg</a:t>
            </a:r>
            <a:endParaRPr lang="cs-CZ" sz="1200" b="1" dirty="0" smtClean="0"/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14, [cit. 2013-03-14], Licence </a:t>
            </a:r>
            <a:r>
              <a:rPr lang="en-US" sz="1200" b="1" dirty="0" smtClean="0">
                <a:solidFill>
                  <a:prstClr val="black"/>
                </a:solidFill>
              </a:rPr>
              <a:t>Creative </a:t>
            </a:r>
            <a:r>
              <a:rPr lang="en-US" sz="1200" b="1" dirty="0">
                <a:solidFill>
                  <a:prstClr val="black"/>
                </a:solidFill>
              </a:rPr>
              <a:t>Commons, 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iRocks.com, </a:t>
            </a:r>
            <a:r>
              <a:rPr lang="cs-CZ" sz="1200" b="1" dirty="0">
                <a:solidFill>
                  <a:prstClr val="black"/>
                </a:solidFill>
              </a:rPr>
              <a:t>File:Stibnite-Calcite-139574.jpg </a:t>
            </a:r>
            <a:r>
              <a:rPr lang="cs-CZ" sz="1200" b="1" dirty="0">
                <a:solidFill>
                  <a:prstClr val="black"/>
                </a:solidFill>
                <a:hlinkClick r:id="rId11"/>
              </a:rPr>
              <a:t>http://commons.wikimedia.org/wiki/File:Stibnite-Calcite-139574.jpg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15, [cit. 2013-03-14],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 , </a:t>
            </a:r>
            <a:r>
              <a:rPr lang="cs-CZ" sz="1200" b="1" dirty="0" err="1">
                <a:solidFill>
                  <a:prstClr val="black"/>
                </a:solidFill>
              </a:rPr>
              <a:t>DerHexer</a:t>
            </a:r>
            <a:r>
              <a:rPr lang="cs-CZ" sz="1200" b="1" dirty="0">
                <a:solidFill>
                  <a:prstClr val="black"/>
                </a:solidFill>
              </a:rPr>
              <a:t> , File:Harvard Museum </a:t>
            </a:r>
            <a:r>
              <a:rPr lang="cs-CZ" sz="1200" b="1" dirty="0" err="1">
                <a:solidFill>
                  <a:prstClr val="black"/>
                </a:solidFill>
              </a:rPr>
              <a:t>of</a:t>
            </a:r>
            <a:r>
              <a:rPr lang="cs-CZ" sz="1200" b="1" dirty="0">
                <a:solidFill>
                  <a:prstClr val="black"/>
                </a:solidFill>
              </a:rPr>
              <a:t> Natural </a:t>
            </a:r>
            <a:r>
              <a:rPr lang="cs-CZ" sz="1200" b="1" dirty="0" err="1">
                <a:solidFill>
                  <a:prstClr val="black"/>
                </a:solidFill>
              </a:rPr>
              <a:t>History</a:t>
            </a:r>
            <a:r>
              <a:rPr lang="cs-CZ" sz="1200" b="1" dirty="0">
                <a:solidFill>
                  <a:prstClr val="black"/>
                </a:solidFill>
              </a:rPr>
              <a:t>. </a:t>
            </a:r>
            <a:r>
              <a:rPr lang="cs-CZ" sz="1200" b="1" dirty="0" err="1">
                <a:solidFill>
                  <a:prstClr val="black"/>
                </a:solidFill>
              </a:rPr>
              <a:t>Stibnite</a:t>
            </a:r>
            <a:r>
              <a:rPr lang="cs-CZ" sz="1200" b="1" dirty="0">
                <a:solidFill>
                  <a:prstClr val="black"/>
                </a:solidFill>
              </a:rPr>
              <a:t>. (</a:t>
            </a:r>
            <a:r>
              <a:rPr lang="cs-CZ" sz="1200" b="1" dirty="0" err="1">
                <a:solidFill>
                  <a:prstClr val="black"/>
                </a:solidFill>
              </a:rPr>
              <a:t>Iyo</a:t>
            </a:r>
            <a:r>
              <a:rPr lang="cs-CZ" sz="1200" b="1" dirty="0">
                <a:solidFill>
                  <a:prstClr val="black"/>
                </a:solidFill>
              </a:rPr>
              <a:t>) </a:t>
            </a:r>
            <a:r>
              <a:rPr lang="cs-CZ" sz="1200" b="1" dirty="0" err="1">
                <a:solidFill>
                  <a:prstClr val="black"/>
                </a:solidFill>
              </a:rPr>
              <a:t>Ehime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Shikoku</a:t>
            </a:r>
            <a:r>
              <a:rPr lang="cs-CZ" sz="1200" b="1" dirty="0">
                <a:solidFill>
                  <a:prstClr val="black"/>
                </a:solidFill>
              </a:rPr>
              <a:t>, Japan (</a:t>
            </a:r>
            <a:r>
              <a:rPr lang="cs-CZ" sz="1200" b="1" dirty="0" err="1">
                <a:solidFill>
                  <a:prstClr val="black"/>
                </a:solidFill>
              </a:rPr>
              <a:t>DerHexer</a:t>
            </a:r>
            <a:r>
              <a:rPr lang="cs-CZ" sz="1200" b="1" dirty="0">
                <a:solidFill>
                  <a:prstClr val="black"/>
                </a:solidFill>
              </a:rPr>
              <a:t>) 2012-07-20.jpg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2"/>
              </a:rPr>
              <a:t>http://commons.wikimedia.org/wiki/File:Harvard_Museum_of_Natural_History._Stibnite._(Iyo)_Ehime,_Shikoku,_Japan_(DerHexer)_2012-07-20.jpg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endParaRPr lang="cs-CZ" sz="1400" b="1" dirty="0"/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xmlns="" val="160387639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5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r>
              <a:rPr lang="cs-CZ" sz="1200" b="1" dirty="0"/>
              <a:t>Obrázek č. 16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File:Stibnite-286280.jpg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commons.wikimedia.org/wiki/File:Stibnite-286280.jpg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17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File:Stibnite-156347.jpg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commons.wikimedia.org/wiki/File:Stibnite-156347.jpg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19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File:Pyrite-184681.jpg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commons.wikimedia.org/wiki/File:Pyrite-184681.jpg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20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File:Pyrite-mrn4b.jpg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commons.wikimedia.org/wiki/File:Pyrite-mrn4b.jpg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21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File:Pyrite-282708.jpg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commons.wikimedia.org/wiki/File:Pyrite-282708.jpg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22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File:Chalcopyrite-Sphalerite-157595.jpg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commons.wikimedia.org/wiki/File:Chalcopyrite-Sphalerite-157595.jpg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24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Leon </a:t>
            </a:r>
            <a:r>
              <a:rPr lang="cs-CZ" sz="1200" b="1" dirty="0" err="1" smtClean="0"/>
              <a:t>Hupperichs</a:t>
            </a:r>
            <a:r>
              <a:rPr lang="cs-CZ" sz="1200" b="1" dirty="0"/>
              <a:t>, </a:t>
            </a:r>
            <a:r>
              <a:rPr lang="cs-CZ" sz="1200" b="1" dirty="0" smtClean="0"/>
              <a:t>File:Chalcopyrite</a:t>
            </a:r>
            <a:r>
              <a:rPr lang="cs-CZ" sz="1200" b="1" dirty="0"/>
              <a:t>, </a:t>
            </a:r>
            <a:r>
              <a:rPr lang="cs-CZ" sz="1200" b="1" dirty="0" smtClean="0"/>
              <a:t>Dolomite-MA1296601199.jpg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http://commons.wikimedia.org/wiki/File:Chalcopyrite,_</a:t>
            </a:r>
            <a:r>
              <a:rPr lang="cs-CZ" sz="1200" b="1" dirty="0" smtClean="0">
                <a:hlinkClick r:id="rId8"/>
              </a:rPr>
              <a:t>Dolomite-MA1296601199.jpg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25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File:Chalcopyrite-Quartz-235249.jpg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commons.wikimedia.org/wiki/File:Chalcopyrite-Quartz-235249.jpg</a:t>
            </a:r>
            <a:endParaRPr lang="cs-CZ" sz="1200" b="1" dirty="0" smtClean="0"/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26, [cit. 2013-03-14], Licence </a:t>
            </a:r>
            <a:r>
              <a:rPr lang="en-US" sz="1200" b="1" dirty="0" smtClean="0">
                <a:solidFill>
                  <a:prstClr val="black"/>
                </a:solidFill>
              </a:rPr>
              <a:t>Creative </a:t>
            </a:r>
            <a:r>
              <a:rPr lang="en-US" sz="1200" b="1" dirty="0">
                <a:solidFill>
                  <a:prstClr val="black"/>
                </a:solidFill>
              </a:rPr>
              <a:t>Commons, 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iRocks.com, </a:t>
            </a:r>
            <a:r>
              <a:rPr lang="cs-CZ" sz="1200" b="1" dirty="0">
                <a:solidFill>
                  <a:prstClr val="black"/>
                </a:solidFill>
              </a:rPr>
              <a:t>File:Chalcopyrite-Copper-pas-60a.jpg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0"/>
              </a:rPr>
              <a:t>http://commons.wikimedia.org/wiki/File:Chalcopyrite-Copper-pas-60a.jpg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27, [cit. 2013-03-14], Licence </a:t>
            </a:r>
            <a:r>
              <a:rPr lang="en-US" sz="1200" b="1" dirty="0" smtClean="0">
                <a:solidFill>
                  <a:prstClr val="black"/>
                </a:solidFill>
              </a:rPr>
              <a:t>Creative </a:t>
            </a:r>
            <a:r>
              <a:rPr lang="en-US" sz="1200" b="1" dirty="0">
                <a:solidFill>
                  <a:prstClr val="black"/>
                </a:solidFill>
              </a:rPr>
              <a:t>Commons, 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iRocks.com, </a:t>
            </a:r>
            <a:r>
              <a:rPr lang="cs-CZ" sz="1200" b="1" dirty="0">
                <a:solidFill>
                  <a:prstClr val="black"/>
                </a:solidFill>
              </a:rPr>
              <a:t>File:Marcasite-40471.jpg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1"/>
              </a:rPr>
              <a:t>http://commons.wikimedia.org/wiki/File:Marcasite-40471.jpg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28, [cit. 2013-03-14], Licence </a:t>
            </a:r>
            <a:r>
              <a:rPr lang="en-US" sz="1200" b="1" dirty="0" smtClean="0">
                <a:solidFill>
                  <a:prstClr val="black"/>
                </a:solidFill>
              </a:rPr>
              <a:t>Creative </a:t>
            </a:r>
            <a:r>
              <a:rPr lang="en-US" sz="1200" b="1" dirty="0">
                <a:solidFill>
                  <a:prstClr val="black"/>
                </a:solidFill>
              </a:rPr>
              <a:t>Commons, 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iRocks.com, </a:t>
            </a:r>
            <a:r>
              <a:rPr lang="cs-CZ" sz="1200" b="1" dirty="0">
                <a:solidFill>
                  <a:prstClr val="black"/>
                </a:solidFill>
              </a:rPr>
              <a:t>File:Marcasite-71144.jpg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2"/>
              </a:rPr>
              <a:t>http://commons.wikimedia.org/wiki/File:Marcasite-71144.jpg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xmlns="" val="177971556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9268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 smtClean="0">
                <a:solidFill>
                  <a:prstClr val="black"/>
                </a:solidFill>
              </a:rPr>
              <a:t>Zdroje </a:t>
            </a:r>
            <a:r>
              <a:rPr lang="cs-CZ" sz="2400" b="1" dirty="0">
                <a:solidFill>
                  <a:prstClr val="black"/>
                </a:solidFill>
              </a:rPr>
              <a:t>informací, snímků, citací</a:t>
            </a:r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r>
              <a:rPr lang="cs-CZ" sz="1200" b="1" dirty="0"/>
              <a:t>Obrázek č. 29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File:Marcasite-Quartz-41459.jpg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commons.wikimedia.org/wiki/File:Marcasite-Quartz-41459.jpg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30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File:Pyrite-Marcasite-49369.jpg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commons.wikimedia.org/wiki/File:Pyrite-Marcasite-49369.jpg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31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Leon </a:t>
            </a:r>
            <a:r>
              <a:rPr lang="cs-CZ" sz="1200" b="1" dirty="0" err="1" smtClean="0"/>
              <a:t>Hupperichs</a:t>
            </a:r>
            <a:r>
              <a:rPr lang="cs-CZ" sz="1200" b="1" dirty="0"/>
              <a:t>, </a:t>
            </a:r>
            <a:r>
              <a:rPr lang="cs-CZ" sz="1200" b="1" dirty="0" smtClean="0"/>
              <a:t>File:Marcasite-377327.jpg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commons.wikimedia.org/wiki/File:Marcasite-377327.jpg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32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File:Cinnabar-162614.jpg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commons.wikimedia.org/wiki/File:Cinnabar-162614.jpg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33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Parent</a:t>
            </a:r>
            <a:r>
              <a:rPr lang="cs-CZ" sz="1200" b="1" dirty="0"/>
              <a:t> </a:t>
            </a:r>
            <a:r>
              <a:rPr lang="cs-CZ" sz="1200" b="1" dirty="0" err="1" smtClean="0"/>
              <a:t>Géry</a:t>
            </a:r>
            <a:r>
              <a:rPr lang="cs-CZ" sz="1200" b="1" dirty="0"/>
              <a:t>, </a:t>
            </a:r>
            <a:r>
              <a:rPr lang="cs-CZ" sz="1200" b="1" dirty="0" smtClean="0"/>
              <a:t>File:Cinabre</a:t>
            </a:r>
            <a:r>
              <a:rPr lang="cs-CZ" sz="1200" b="1" dirty="0"/>
              <a:t>, </a:t>
            </a:r>
            <a:r>
              <a:rPr lang="cs-CZ" sz="1200" b="1" dirty="0" err="1"/>
              <a:t>quartz</a:t>
            </a:r>
            <a:r>
              <a:rPr lang="cs-CZ" sz="1200" b="1" dirty="0"/>
              <a:t>, </a:t>
            </a:r>
            <a:r>
              <a:rPr lang="cs-CZ" sz="1200" b="1" dirty="0" smtClean="0"/>
              <a:t>stibnite.JPG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http://commons.wikimedia.org/wiki/File:Cinabre,_quartz,_</a:t>
            </a:r>
            <a:r>
              <a:rPr lang="cs-CZ" sz="1200" b="1" dirty="0" smtClean="0">
                <a:hlinkClick r:id="rId6"/>
              </a:rPr>
              <a:t>stibnite.JPG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 Obrázek č. 34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H. </a:t>
            </a:r>
            <a:r>
              <a:rPr lang="cs-CZ" sz="1200" b="1" dirty="0" err="1" smtClean="0"/>
              <a:t>Zell</a:t>
            </a:r>
            <a:r>
              <a:rPr lang="cs-CZ" sz="1200" b="1" dirty="0"/>
              <a:t>, File:Cinnabarit </a:t>
            </a:r>
            <a:r>
              <a:rPr lang="cs-CZ" sz="1200" b="1" dirty="0" smtClean="0"/>
              <a:t>02.jpg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commons.wikimedia.org/wiki/File:Cinnabarit_02.jpg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35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File:Cinnabar-180777.jpg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8"/>
              </a:rPr>
              <a:t>http</a:t>
            </a:r>
            <a:r>
              <a:rPr lang="cs-CZ" sz="1200" b="1" dirty="0">
                <a:hlinkClick r:id="rId8"/>
              </a:rPr>
              <a:t>://</a:t>
            </a:r>
            <a:r>
              <a:rPr lang="cs-CZ" sz="1200" b="1" dirty="0" smtClean="0">
                <a:hlinkClick r:id="rId8"/>
              </a:rPr>
              <a:t>commons.wikimedia.org/wiki/File:Cinnabar-180777.jpg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36</a:t>
            </a:r>
            <a:r>
              <a:rPr lang="cs-CZ" sz="1200" b="1" dirty="0" smtClean="0"/>
              <a:t>, </a:t>
            </a:r>
            <a:r>
              <a:rPr lang="cs-CZ" sz="1200" b="1" dirty="0"/>
              <a:t>[cit. 2013-03-14], </a:t>
            </a:r>
            <a:r>
              <a:rPr lang="cs-CZ" sz="1200" b="1" dirty="0" smtClean="0"/>
              <a:t>Licence </a:t>
            </a:r>
            <a:r>
              <a:rPr lang="fr-FR" sz="1200" b="1" dirty="0" smtClean="0"/>
              <a:t>Creative </a:t>
            </a:r>
            <a:r>
              <a:rPr lang="fr-FR" sz="1200" b="1" dirty="0"/>
              <a:t>Commons, Parent Géry, File:Mercure natif (Espagne) 5 .</a:t>
            </a:r>
            <a:r>
              <a:rPr lang="fr-FR" sz="1200" b="1" dirty="0" smtClean="0"/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http://commons.wikimedia.org/wiki/File:Mercure_natif_(Espagne)_5_.</a:t>
            </a:r>
            <a:r>
              <a:rPr lang="cs-CZ" sz="1200" b="1" dirty="0" smtClean="0">
                <a:hlinkClick r:id="rId9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endParaRPr lang="pl-PL" sz="1200" b="1" dirty="0" smtClean="0"/>
          </a:p>
          <a:p>
            <a:pPr marL="0" indent="0">
              <a:buNone/>
            </a:pPr>
            <a:endParaRPr lang="pl-PL" sz="1200" b="1" dirty="0"/>
          </a:p>
          <a:p>
            <a:pPr marL="0" indent="0">
              <a:buNone/>
            </a:pPr>
            <a:endParaRPr lang="pl-PL" sz="1200" b="1" dirty="0" smtClean="0"/>
          </a:p>
          <a:p>
            <a:pPr marL="0" indent="0">
              <a:buNone/>
            </a:pPr>
            <a:endParaRPr lang="pl-PL" sz="1200" b="1" dirty="0"/>
          </a:p>
          <a:p>
            <a:pPr marL="0" indent="0">
              <a:buNone/>
            </a:pPr>
            <a:r>
              <a:rPr lang="pl-PL" sz="1200" b="1" dirty="0" smtClean="0"/>
              <a:t>Obrázek </a:t>
            </a:r>
            <a:r>
              <a:rPr lang="pl-PL" sz="1200" b="1" dirty="0"/>
              <a:t>č. 4, 7, 11, 12, 18, 23, </a:t>
            </a:r>
            <a:r>
              <a:rPr lang="pl-PL" sz="1200" b="1" dirty="0" smtClean="0"/>
              <a:t> autor Josef Himl, ZŠ a MŠ Sepekov</a:t>
            </a:r>
            <a:endParaRPr lang="pl-PL" sz="1200" b="1" dirty="0"/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xmlns="" val="252076838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4216131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555</TotalTime>
  <Words>1878</Words>
  <Application>Microsoft Office PowerPoint</Application>
  <PresentationFormat>Předvádění na obrazovce (4:3)</PresentationFormat>
  <Paragraphs>419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1_Motiv systému Office</vt:lpstr>
      <vt:lpstr>Snímek 1</vt:lpstr>
      <vt:lpstr>Snímek 2</vt:lpstr>
      <vt:lpstr>Přírodopis 9. třída MINERALOGIE </vt:lpstr>
      <vt:lpstr>S u l f i d y  (sirníky)</vt:lpstr>
      <vt:lpstr>Galenit (leštěnec olověný)</vt:lpstr>
      <vt:lpstr>Galenit</vt:lpstr>
      <vt:lpstr>Galenit</vt:lpstr>
      <vt:lpstr>Sfalerit (blejno zinkové)</vt:lpstr>
      <vt:lpstr>Sfalerit</vt:lpstr>
      <vt:lpstr>Sfalerit</vt:lpstr>
      <vt:lpstr>Antimonit (stibnit, leštěnec antimonový)</vt:lpstr>
      <vt:lpstr>Antimonit</vt:lpstr>
      <vt:lpstr>Antimonit</vt:lpstr>
      <vt:lpstr>Pyrit (kyz železný)</vt:lpstr>
      <vt:lpstr>Pyrit</vt:lpstr>
      <vt:lpstr>Pyrit</vt:lpstr>
      <vt:lpstr>Chalkopyrit (kyz měďnatý)</vt:lpstr>
      <vt:lpstr>Chalkopyrit</vt:lpstr>
      <vt:lpstr>Chalkopyrit</vt:lpstr>
      <vt:lpstr>Markazit</vt:lpstr>
      <vt:lpstr>Markazit</vt:lpstr>
      <vt:lpstr>Markazit</vt:lpstr>
      <vt:lpstr>Cinabarit (rumělka)</vt:lpstr>
      <vt:lpstr>Cinabarit</vt:lpstr>
      <vt:lpstr>Cinabarit</vt:lpstr>
      <vt:lpstr>Závěrem</vt:lpstr>
      <vt:lpstr>Snímek 27</vt:lpstr>
      <vt:lpstr>Snímek 28</vt:lpstr>
      <vt:lpstr>Snímek 29</vt:lpstr>
      <vt:lpstr>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Přírodopis 9. třída MINERALOGIE </dc:title>
  <dc:creator>Pepa</dc:creator>
  <cp:lastModifiedBy>Dum</cp:lastModifiedBy>
  <cp:revision>61</cp:revision>
  <dcterms:created xsi:type="dcterms:W3CDTF">2013-11-08T17:00:29Z</dcterms:created>
  <dcterms:modified xsi:type="dcterms:W3CDTF">2015-05-18T05:20:57Z</dcterms:modified>
</cp:coreProperties>
</file>