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5"/>
  </p:notesMasterIdLst>
  <p:sldIdLst>
    <p:sldId id="295" r:id="rId2"/>
    <p:sldId id="294" r:id="rId3"/>
    <p:sldId id="257" r:id="rId4"/>
    <p:sldId id="258" r:id="rId5"/>
    <p:sldId id="262" r:id="rId6"/>
    <p:sldId id="274" r:id="rId7"/>
    <p:sldId id="264" r:id="rId8"/>
    <p:sldId id="275" r:id="rId9"/>
    <p:sldId id="265" r:id="rId10"/>
    <p:sldId id="273" r:id="rId11"/>
    <p:sldId id="282" r:id="rId12"/>
    <p:sldId id="279" r:id="rId13"/>
    <p:sldId id="278" r:id="rId14"/>
    <p:sldId id="277" r:id="rId15"/>
    <p:sldId id="281" r:id="rId16"/>
    <p:sldId id="267" r:id="rId17"/>
    <p:sldId id="280" r:id="rId18"/>
    <p:sldId id="268" r:id="rId19"/>
    <p:sldId id="283" r:id="rId20"/>
    <p:sldId id="266" r:id="rId21"/>
    <p:sldId id="284" r:id="rId22"/>
    <p:sldId id="291" r:id="rId23"/>
    <p:sldId id="292" r:id="rId24"/>
    <p:sldId id="290" r:id="rId25"/>
    <p:sldId id="289" r:id="rId26"/>
    <p:sldId id="269" r:id="rId27"/>
    <p:sldId id="285" r:id="rId28"/>
    <p:sldId id="271" r:id="rId29"/>
    <p:sldId id="288" r:id="rId30"/>
    <p:sldId id="260" r:id="rId31"/>
    <p:sldId id="259" r:id="rId32"/>
    <p:sldId id="287" r:id="rId33"/>
    <p:sldId id="293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-60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94265F-29D4-4822-89F3-80662DE573EE}" type="datetimeFigureOut">
              <a:rPr lang="cs-CZ" smtClean="0"/>
              <a:t>3.4.2015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7A9DC6-DB62-42FC-BA8C-1711D7FBD9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94625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5121305"/>
      </p:ext>
    </p:extLst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427853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441986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0544178"/>
      </p:ext>
    </p:extLst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9853269"/>
      </p:ext>
    </p:extLst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8210335"/>
      </p:ext>
    </p:extLst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2106393"/>
      </p:ext>
    </p:extLst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3459495"/>
      </p:ext>
    </p:extLst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5447892"/>
      </p:ext>
    </p:extLst>
  </p:cSld>
  <p:clrMapOvr>
    <a:masterClrMapping/>
  </p:clrMapOvr>
  <p:transition spd="med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6341078"/>
      </p:ext>
    </p:extLst>
  </p:cSld>
  <p:clrMapOvr>
    <a:masterClrMapping/>
  </p:clrMapOvr>
  <p:transition spd="med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8452347"/>
      </p:ext>
    </p:extLst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64794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fade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emf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emf"/><Relationship Id="rId4" Type="http://schemas.openxmlformats.org/officeDocument/2006/relationships/image" Target="../media/image21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emf"/><Relationship Id="rId2" Type="http://schemas.openxmlformats.org/officeDocument/2006/relationships/image" Target="../media/image23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emf"/><Relationship Id="rId4" Type="http://schemas.openxmlformats.org/officeDocument/2006/relationships/image" Target="../media/image33.emf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e/e7/Cassiterite-Quartz-Siderite-258670.jpg" TargetMode="External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0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Magnetite-278427.jpg" TargetMode="External"/><Relationship Id="rId13" Type="http://schemas.openxmlformats.org/officeDocument/2006/relationships/hyperlink" Target="http://commons.wikimedia.org/wiki/File:Rutile-192707.jpg" TargetMode="External"/><Relationship Id="rId3" Type="http://schemas.openxmlformats.org/officeDocument/2006/relationships/hyperlink" Target="http://commons.wikimedia.org/wiki/File:Corundum-d06-22b.jpg" TargetMode="External"/><Relationship Id="rId7" Type="http://schemas.openxmlformats.org/officeDocument/2006/relationships/hyperlink" Target="http://commons.wikimedia.org/wiki/File:Magnetite-23757.jpg" TargetMode="External"/><Relationship Id="rId12" Type="http://schemas.openxmlformats.org/officeDocument/2006/relationships/hyperlink" Target="http://commons.wikimedia.org/wiki/File:Rutile-Hematite-171993.jpg" TargetMode="External"/><Relationship Id="rId2" Type="http://schemas.openxmlformats.org/officeDocument/2006/relationships/hyperlink" Target="http://commons.wikimedia.org/wiki/File:Hematite-119169.jpg" TargetMode="External"/><Relationship Id="rId16" Type="http://schemas.openxmlformats.org/officeDocument/2006/relationships/hyperlink" Target="http://commons.wikimedia.org/wiki/File:Blenda_smolista11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Magnetite-40360.jpg" TargetMode="External"/><Relationship Id="rId11" Type="http://schemas.openxmlformats.org/officeDocument/2006/relationships/hyperlink" Target="http://commons.wikimedia.org/wiki/File:Cassiterite-Quartz-Siderite-258670.jpg" TargetMode="External"/><Relationship Id="rId5" Type="http://schemas.openxmlformats.org/officeDocument/2006/relationships/hyperlink" Target="http://commons.wikimedia.org/wiki/File:Saphir_bleu_6(Pakistan).jpg" TargetMode="External"/><Relationship Id="rId15" Type="http://schemas.openxmlformats.org/officeDocument/2006/relationships/hyperlink" Target="http://commons.wikimedia.org/wiki/File:Uraninite-usa32c.jpg" TargetMode="External"/><Relationship Id="rId10" Type="http://schemas.openxmlformats.org/officeDocument/2006/relationships/hyperlink" Target="http://commons.wikimedia.org/wiki/File:Cassiterite-119419.jpg" TargetMode="External"/><Relationship Id="rId4" Type="http://schemas.openxmlformats.org/officeDocument/2006/relationships/hyperlink" Target="http://commons.wikimedia.org/wiki/File:Korund_(szafir),_bli%C5%BAniaki_-_Ratnapura,_Sri_Lanka..jpg" TargetMode="External"/><Relationship Id="rId9" Type="http://schemas.openxmlformats.org/officeDocument/2006/relationships/hyperlink" Target="http://commons.wikimedia.org/wiki/File:Cassiterite-Quartz-260019.jpg" TargetMode="External"/><Relationship Id="rId14" Type="http://schemas.openxmlformats.org/officeDocument/2006/relationships/hyperlink" Target="http://commons.wikimedia.org/wiki/File:Uraninite-67802.jpg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Bauxite_Mixture_of_aluminum_hydroxides_Pulaski_County_Arkansas_2364.jpg" TargetMode="External"/><Relationship Id="rId2" Type="http://schemas.openxmlformats.org/officeDocument/2006/relationships/hyperlink" Target="http://commons.wikimedia.org/wiki/File:Opale_(Ethiopie)_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File:Mineral_Bauxita_ollos_verdes_GDFL116.jpg?uselang=cs" TargetMode="External"/><Relationship Id="rId4" Type="http://schemas.openxmlformats.org/officeDocument/2006/relationships/hyperlink" Target="http://commons.wikimedia.org/wiki/File:Bauxite.jpg" TargetMode="Externa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550527"/>
              </p:ext>
            </p:extLst>
          </p:nvPr>
        </p:nvGraphicFramePr>
        <p:xfrm>
          <a:off x="1716694" y="1600200"/>
          <a:ext cx="5710612" cy="4525962"/>
        </p:xfrm>
        <a:graphic>
          <a:graphicData uri="http://schemas.openxmlformats.org/drawingml/2006/table">
            <a:tbl>
              <a:tblPr firstRow="1" firstCol="1" bandRow="1"/>
              <a:tblGrid>
                <a:gridCol w="2855306"/>
                <a:gridCol w="2855306"/>
              </a:tblGrid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škola a Mateřská škola Sepekov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Alena Himlová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VY_32_INOVACE_200_Geologie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Člověk a příroda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ICT.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Červenec 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" name="Rectangle 19"/>
          <p:cNvSpPr>
            <a:spLocks noChangeArrowheads="1"/>
          </p:cNvSpPr>
          <p:nvPr/>
        </p:nvSpPr>
        <p:spPr bwMode="auto">
          <a:xfrm>
            <a:off x="1716088" y="1600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pic>
        <p:nvPicPr>
          <p:cNvPr id="1042" name="Obrázek 1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805" y="180975"/>
            <a:ext cx="5753100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tangle 20"/>
          <p:cNvSpPr>
            <a:spLocks noChangeArrowheads="1"/>
          </p:cNvSpPr>
          <p:nvPr/>
        </p:nvSpPr>
        <p:spPr bwMode="auto">
          <a:xfrm>
            <a:off x="1716088" y="3476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163011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9209679"/>
              </p:ext>
            </p:extLst>
          </p:nvPr>
        </p:nvGraphicFramePr>
        <p:xfrm>
          <a:off x="1647190" y="2043779"/>
          <a:ext cx="5849620" cy="3584575"/>
        </p:xfrm>
        <a:graphic>
          <a:graphicData uri="http://schemas.openxmlformats.org/drawingml/2006/table">
            <a:tbl>
              <a:tblPr firstRow="1" firstCol="1" bandRow="1"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Chemické složení Země - oxidy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jejich  vznik, rozšíření a význam.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poznatky o vzniku, výskytu a 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významu oxidů.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9.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1647825" y="20431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9" name="Obrázek 2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9656" y="623888"/>
            <a:ext cx="5864671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47825" y="3919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386565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21014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+mn-lt"/>
              </a:rPr>
              <a:t>Přírodopis 9. třída</a:t>
            </a:r>
            <a:br>
              <a:rPr lang="cs-CZ" b="1" dirty="0" smtClean="0">
                <a:latin typeface="+mn-lt"/>
              </a:rPr>
            </a:br>
            <a:r>
              <a:rPr lang="cs-CZ" b="1" dirty="0" smtClean="0">
                <a:latin typeface="+mn-lt"/>
              </a:rPr>
              <a:t>MINERALOGIE </a:t>
            </a:r>
            <a:endParaRPr lang="cs-CZ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000" b="1" dirty="0"/>
              <a:t>MINERÁLY - PŘEHLED</a:t>
            </a:r>
            <a:endParaRPr lang="cs-CZ" sz="6000" b="1" dirty="0" smtClean="0"/>
          </a:p>
          <a:p>
            <a:pPr marL="0" indent="0" algn="ctr">
              <a:buNone/>
            </a:pPr>
            <a:r>
              <a:rPr lang="cs-CZ" sz="6000" b="1" smtClean="0"/>
              <a:t>„OXIDY</a:t>
            </a:r>
            <a:r>
              <a:rPr lang="cs-CZ" sz="6000" b="1" dirty="0" smtClean="0"/>
              <a:t>“</a:t>
            </a:r>
          </a:p>
          <a:p>
            <a:pPr marL="0" indent="0" algn="ctr">
              <a:buNone/>
            </a:pPr>
            <a:endParaRPr lang="cs-CZ" sz="6000" b="1" dirty="0"/>
          </a:p>
          <a:p>
            <a:pPr marL="0" indent="0" algn="ctr">
              <a:buNone/>
            </a:pPr>
            <a:endParaRPr lang="cs-CZ" sz="1400" b="1" dirty="0" smtClean="0"/>
          </a:p>
          <a:p>
            <a:pPr marL="0" indent="0" algn="ctr">
              <a:buNone/>
            </a:pPr>
            <a:endParaRPr lang="cs-CZ" sz="1400" b="1" dirty="0"/>
          </a:p>
          <a:p>
            <a:pPr marL="0" indent="0" algn="ctr">
              <a:buNone/>
            </a:pPr>
            <a:r>
              <a:rPr lang="cs-CZ" sz="2000" b="1" dirty="0" smtClean="0"/>
              <a:t>Základní škola a Mateřská škola Sepekov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71629652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b="1" dirty="0" smtClean="0"/>
              <a:t>Oxidy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2568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/>
              <a:t>- dvouprvkové sloučeniny kyslíku s jinými prvky</a:t>
            </a:r>
          </a:p>
          <a:p>
            <a:pPr marL="0" indent="0">
              <a:spcBef>
                <a:spcPts val="0"/>
              </a:spcBef>
              <a:buNone/>
            </a:pPr>
            <a:endParaRPr lang="cs-CZ" sz="28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/>
              <a:t>- kvalitní rudy – </a:t>
            </a:r>
            <a:r>
              <a:rPr lang="cs-CZ" sz="2800" b="1" dirty="0"/>
              <a:t>magnetit, </a:t>
            </a:r>
            <a:r>
              <a:rPr lang="cs-CZ" sz="2800" b="1" dirty="0" smtClean="0"/>
              <a:t>hematit, bauxit, rutil</a:t>
            </a:r>
          </a:p>
          <a:p>
            <a:pPr marL="0" indent="0">
              <a:spcBef>
                <a:spcPts val="0"/>
              </a:spcBef>
              <a:buNone/>
            </a:pPr>
            <a:endParaRPr lang="cs-CZ" sz="28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/>
              <a:t>- variety oxidů využívány jako drahokamy (rubín, safír) a polodrahokamy (variety křemene) </a:t>
            </a:r>
            <a:endParaRPr lang="cs-CZ" sz="2800" b="1" dirty="0"/>
          </a:p>
          <a:p>
            <a:pPr>
              <a:spcBef>
                <a:spcPts val="0"/>
              </a:spcBef>
              <a:buFontTx/>
              <a:buChar char="-"/>
            </a:pPr>
            <a:endParaRPr lang="cs-CZ" sz="2800" b="1" dirty="0" smtClean="0"/>
          </a:p>
          <a:p>
            <a:pPr>
              <a:spcBef>
                <a:spcPts val="0"/>
              </a:spcBef>
              <a:buFontTx/>
              <a:buChar char="-"/>
            </a:pPr>
            <a:endParaRPr lang="cs-CZ" sz="2800" b="1" dirty="0"/>
          </a:p>
          <a:p>
            <a:pPr>
              <a:spcBef>
                <a:spcPts val="0"/>
              </a:spcBef>
              <a:buFontTx/>
              <a:buChar char="-"/>
            </a:pPr>
            <a:endParaRPr lang="cs-CZ" sz="2800" b="1" dirty="0" smtClean="0"/>
          </a:p>
          <a:p>
            <a:pPr>
              <a:spcBef>
                <a:spcPts val="0"/>
              </a:spcBef>
              <a:buFontTx/>
              <a:buChar char="-"/>
            </a:pPr>
            <a:endParaRPr lang="cs-CZ" sz="2800" b="1" dirty="0"/>
          </a:p>
          <a:p>
            <a:pPr>
              <a:spcBef>
                <a:spcPts val="0"/>
              </a:spcBef>
              <a:buFontTx/>
              <a:buChar char="-"/>
            </a:pPr>
            <a:endParaRPr lang="cs-CZ" sz="2800" b="1" dirty="0" smtClean="0"/>
          </a:p>
          <a:p>
            <a:pPr>
              <a:spcBef>
                <a:spcPts val="0"/>
              </a:spcBef>
              <a:buFontTx/>
              <a:buChar char="-"/>
            </a:pPr>
            <a:endParaRPr lang="cs-CZ" sz="2800" b="1" dirty="0"/>
          </a:p>
          <a:p>
            <a:pPr>
              <a:spcBef>
                <a:spcPts val="0"/>
              </a:spcBef>
              <a:buFontTx/>
              <a:buChar char="-"/>
            </a:pPr>
            <a:endParaRPr lang="cs-CZ" sz="2800" b="1" dirty="0" smtClean="0"/>
          </a:p>
          <a:p>
            <a:pPr>
              <a:spcBef>
                <a:spcPts val="0"/>
              </a:spcBef>
              <a:buFontTx/>
              <a:buChar char="-"/>
            </a:pPr>
            <a:endParaRPr lang="cs-CZ" sz="2800" b="1" dirty="0"/>
          </a:p>
          <a:p>
            <a:pPr>
              <a:spcBef>
                <a:spcPts val="0"/>
              </a:spcBef>
              <a:buFontTx/>
              <a:buChar char="-"/>
            </a:pPr>
            <a:endParaRPr lang="cs-CZ" sz="2800" b="1" dirty="0" smtClean="0"/>
          </a:p>
          <a:p>
            <a:pPr>
              <a:spcBef>
                <a:spcPts val="0"/>
              </a:spcBef>
              <a:buFontTx/>
              <a:buChar char="-"/>
            </a:pPr>
            <a:endParaRPr lang="cs-CZ" sz="2800" b="1" dirty="0" smtClean="0"/>
          </a:p>
          <a:p>
            <a:pPr>
              <a:spcBef>
                <a:spcPts val="0"/>
              </a:spcBef>
              <a:buFontTx/>
              <a:buChar char="-"/>
            </a:pPr>
            <a:endParaRPr lang="cs-CZ" sz="2800" b="1" dirty="0"/>
          </a:p>
          <a:p>
            <a:pPr>
              <a:spcBef>
                <a:spcPts val="0"/>
              </a:spcBef>
              <a:buFontTx/>
              <a:buChar char="-"/>
            </a:pPr>
            <a:endParaRPr lang="cs-CZ" sz="2800" b="1" dirty="0" smtClean="0"/>
          </a:p>
          <a:p>
            <a:pPr>
              <a:spcBef>
                <a:spcPts val="0"/>
              </a:spcBef>
              <a:buFontTx/>
              <a:buChar char="-"/>
            </a:pPr>
            <a:endParaRPr lang="cs-CZ" sz="28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091061"/>
            <a:ext cx="3512500" cy="24583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163" y="4091061"/>
            <a:ext cx="3172409" cy="24359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45163" y="6237312"/>
            <a:ext cx="810330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1                                                                                                         </a:t>
            </a:r>
            <a:r>
              <a:rPr lang="cs-CZ" sz="1200" b="1" dirty="0" smtClean="0">
                <a:solidFill>
                  <a:schemeClr val="bg1"/>
                </a:solidFill>
              </a:rPr>
              <a:t>Obrázek č. 2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361585699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Hematit </a:t>
            </a:r>
            <a:r>
              <a:rPr lang="cs-CZ" sz="2400" b="1" dirty="0" smtClean="0"/>
              <a:t>(krevel)</a:t>
            </a:r>
            <a:endParaRPr lang="cs-CZ" sz="24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1389464"/>
              </p:ext>
            </p:extLst>
          </p:nvPr>
        </p:nvGraphicFramePr>
        <p:xfrm>
          <a:off x="467544" y="1124744"/>
          <a:ext cx="3636010" cy="3404870"/>
        </p:xfrm>
        <a:graphic>
          <a:graphicData uri="http://schemas.openxmlformats.org/drawingml/2006/table">
            <a:tbl>
              <a:tblPr firstRow="1" firstCol="1" bandRow="1"/>
              <a:tblGrid>
                <a:gridCol w="1818005"/>
                <a:gridCol w="1818005"/>
              </a:tblGrid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Tvrdost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5,5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err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Kryst</a:t>
                      </a: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soust.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šesterečná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410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Hustota </a:t>
                      </a:r>
                      <a:r>
                        <a:rPr lang="cs-CZ" sz="1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(g/cm</a:t>
                      </a:r>
                      <a:r>
                        <a:rPr lang="cs-CZ" sz="1400" b="1" baseline="300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3</a:t>
                      </a:r>
                      <a:r>
                        <a:rPr lang="cs-CZ" sz="1400" b="1" baseline="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)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5,2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Barva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8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červená, černá</a:t>
                      </a:r>
                      <a:endParaRPr lang="cs-CZ" sz="1400" b="1" dirty="0" smtClean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Barva vrypu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červená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Chem. slož.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Fe</a:t>
                      </a:r>
                      <a:r>
                        <a:rPr lang="cs-CZ" sz="2400" b="1" baseline="-250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</a:t>
                      </a:r>
                      <a:r>
                        <a:rPr lang="cs-CZ" sz="2400" b="1" baseline="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</a:t>
                      </a:r>
                      <a:r>
                        <a:rPr lang="cs-CZ" sz="2400" b="1" baseline="-250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3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124744"/>
            <a:ext cx="4364069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98578" y="4869160"/>
            <a:ext cx="83529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- </a:t>
            </a:r>
            <a:r>
              <a:rPr lang="cs-CZ" sz="2400" b="1" dirty="0" smtClean="0"/>
              <a:t>důležitá železná ruda</a:t>
            </a:r>
          </a:p>
          <a:p>
            <a:r>
              <a:rPr lang="cs-CZ" sz="2400" b="1" dirty="0" smtClean="0"/>
              <a:t>- vyskytuje se téměř všude (vniká do jiných nerostů a způsobuje jejich červenou barvu)</a:t>
            </a:r>
            <a:endParaRPr lang="cs-CZ" sz="2400" b="1" dirty="0"/>
          </a:p>
          <a:p>
            <a:endParaRPr lang="cs-CZ" sz="2400" b="1" i="1" dirty="0" smtClean="0"/>
          </a:p>
          <a:p>
            <a:pPr marL="342900" indent="-342900">
              <a:buFontTx/>
              <a:buChar char="-"/>
            </a:pPr>
            <a:endParaRPr lang="cs-CZ" sz="2400" b="1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3968" y="4287659"/>
            <a:ext cx="20162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3</a:t>
            </a:r>
            <a:endParaRPr lang="cs-CZ" sz="12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068737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336704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Hematit </a:t>
            </a:r>
            <a:r>
              <a:rPr lang="cs-CZ" sz="2400" b="1" dirty="0"/>
              <a:t>(krevel</a:t>
            </a:r>
            <a:r>
              <a:rPr lang="cs-CZ" sz="2400" b="1" dirty="0" smtClean="0"/>
              <a:t>)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velká ložiska – Švédsko (</a:t>
            </a:r>
            <a:r>
              <a:rPr lang="cs-CZ" sz="2400" b="1" dirty="0" err="1" smtClean="0"/>
              <a:t>Kiruna</a:t>
            </a:r>
            <a:r>
              <a:rPr lang="cs-CZ" sz="2400" b="1" dirty="0" smtClean="0"/>
              <a:t>), Ukrajina (</a:t>
            </a:r>
            <a:r>
              <a:rPr lang="cs-CZ" sz="2400" b="1" dirty="0" err="1" smtClean="0"/>
              <a:t>Krivoj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Rog</a:t>
            </a:r>
            <a:r>
              <a:rPr lang="cs-CZ" sz="2400" b="1" dirty="0" smtClean="0"/>
              <a:t>), Kanada (Hořejší jezero), Německo (Porýní), USA</a:t>
            </a:r>
          </a:p>
          <a:p>
            <a:pPr marL="0" indent="0">
              <a:buNone/>
            </a:pPr>
            <a:r>
              <a:rPr lang="cs-CZ" sz="2400" b="1" dirty="0" smtClean="0"/>
              <a:t>- v ČR – Mníšek pod Brdy, Ejpovice, Nučice</a:t>
            </a:r>
          </a:p>
          <a:p>
            <a:pPr marL="0" indent="0">
              <a:buNone/>
            </a:pPr>
            <a:r>
              <a:rPr lang="cs-CZ" sz="2400" b="1" dirty="0" smtClean="0"/>
              <a:t>- vyskytuje se na polích v okolí Sepekova</a:t>
            </a:r>
          </a:p>
          <a:p>
            <a:pPr>
              <a:buFontTx/>
              <a:buChar char="-"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24744"/>
            <a:ext cx="4399696" cy="32777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167630"/>
            <a:ext cx="3843761" cy="3234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077072"/>
            <a:ext cx="8136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200" b="1" dirty="0"/>
              <a:t>Obrázek č. </a:t>
            </a:r>
            <a:r>
              <a:rPr lang="cs-CZ" sz="1200" b="1" dirty="0" smtClean="0"/>
              <a:t>4                                                                                                          </a:t>
            </a:r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5</a:t>
            </a:r>
            <a:endParaRPr lang="cs-CZ" sz="1200" b="1" dirty="0">
              <a:solidFill>
                <a:prstClr val="black"/>
              </a:solidFill>
            </a:endParaRPr>
          </a:p>
          <a:p>
            <a:pPr lvl="0"/>
            <a:r>
              <a:rPr lang="cs-CZ" sz="1200" b="1" dirty="0" smtClean="0"/>
              <a:t> 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228433910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3312727"/>
              </p:ext>
            </p:extLst>
          </p:nvPr>
        </p:nvGraphicFramePr>
        <p:xfrm>
          <a:off x="539552" y="1196752"/>
          <a:ext cx="3636010" cy="3445510"/>
        </p:xfrm>
        <a:graphic>
          <a:graphicData uri="http://schemas.openxmlformats.org/drawingml/2006/table">
            <a:tbl>
              <a:tblPr firstRow="1" firstCol="1" bandRow="1"/>
              <a:tblGrid>
                <a:gridCol w="1810544"/>
                <a:gridCol w="1825466"/>
              </a:tblGrid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Tvrdost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err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Kryst</a:t>
                      </a: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soust.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šesterečná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410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Hustota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4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Barva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různá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Barva vrypu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bílá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Chem. slož.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Al</a:t>
                      </a:r>
                      <a:r>
                        <a:rPr lang="cs-CZ" sz="2400" b="1" baseline="-250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</a:t>
                      </a:r>
                      <a:r>
                        <a:rPr lang="cs-CZ" sz="2400" b="1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O</a:t>
                      </a:r>
                      <a:r>
                        <a:rPr lang="cs-CZ" sz="2400" b="1" baseline="-250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</a:t>
                      </a:r>
                      <a:endParaRPr lang="cs-CZ" sz="2400" b="1" dirty="0" smtClean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300256" y="1756528"/>
            <a:ext cx="4968552" cy="384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67544" y="332656"/>
            <a:ext cx="8424936" cy="68634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/>
              <a:t>Korund</a:t>
            </a:r>
          </a:p>
          <a:p>
            <a:endParaRPr lang="cs-CZ" sz="2400" b="1" dirty="0" smtClean="0"/>
          </a:p>
          <a:p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400" dirty="0"/>
              <a:t>                 </a:t>
            </a:r>
            <a:r>
              <a:rPr lang="cs-CZ" sz="1400" b="1" dirty="0"/>
              <a:t>(g/cm</a:t>
            </a:r>
            <a:r>
              <a:rPr lang="cs-CZ" sz="1400" b="1" baseline="30000" dirty="0"/>
              <a:t>3</a:t>
            </a:r>
            <a:r>
              <a:rPr lang="cs-CZ" sz="1400" b="1" dirty="0"/>
              <a:t>)</a:t>
            </a:r>
          </a:p>
          <a:p>
            <a:endParaRPr lang="cs-CZ" sz="2400" dirty="0" smtClean="0"/>
          </a:p>
          <a:p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smtClean="0"/>
              <a:t>                                      </a:t>
            </a:r>
          </a:p>
          <a:p>
            <a:endParaRPr lang="cs-CZ" sz="1200" b="1" dirty="0"/>
          </a:p>
          <a:p>
            <a:r>
              <a:rPr lang="cs-CZ" sz="2400" b="1" dirty="0" smtClean="0"/>
              <a:t>- </a:t>
            </a:r>
            <a:r>
              <a:rPr lang="cs-CZ" sz="2400" b="1" dirty="0"/>
              <a:t>b</a:t>
            </a:r>
            <a:r>
              <a:rPr lang="cs-CZ" sz="2400" b="1" dirty="0" smtClean="0"/>
              <a:t>arva žlutá, zelená, hnědá</a:t>
            </a:r>
          </a:p>
          <a:p>
            <a:r>
              <a:rPr lang="cs-CZ" sz="2400" b="1" dirty="0" smtClean="0"/>
              <a:t>- variety rubín (červený), safír</a:t>
            </a:r>
            <a:endParaRPr lang="cs-CZ" sz="2400" b="1" dirty="0"/>
          </a:p>
          <a:p>
            <a:r>
              <a:rPr lang="cs-CZ" sz="2400" b="1" dirty="0" smtClean="0"/>
              <a:t>(modrý), leukosafír (bezbarvý)</a:t>
            </a:r>
          </a:p>
          <a:p>
            <a:r>
              <a:rPr lang="cs-CZ" sz="2400" b="1" dirty="0" smtClean="0"/>
              <a:t>- výroba brusného materiálu</a:t>
            </a:r>
            <a:endParaRPr lang="cs-CZ" sz="2400" b="1" dirty="0"/>
          </a:p>
          <a:p>
            <a:r>
              <a:rPr lang="cs-CZ" sz="2400" b="1" dirty="0" smtClean="0"/>
              <a:t>(smirek),  zhotovování šperků</a:t>
            </a:r>
          </a:p>
          <a:p>
            <a:endParaRPr lang="cs-CZ" sz="2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4860032" y="5877272"/>
            <a:ext cx="17281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6</a:t>
            </a:r>
            <a:endParaRPr lang="cs-CZ" sz="12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277896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1001" y="188640"/>
            <a:ext cx="8229600" cy="6267097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Korund</a:t>
            </a:r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1" y="332656"/>
            <a:ext cx="4032448" cy="31254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467" y="1040891"/>
            <a:ext cx="3580059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1" y="3791441"/>
            <a:ext cx="4014005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45272" y="4364811"/>
            <a:ext cx="37444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vyrábí se synteticky</a:t>
            </a:r>
          </a:p>
          <a:p>
            <a:r>
              <a:rPr lang="cs-CZ" sz="2400" b="1" dirty="0" smtClean="0"/>
              <a:t>- výskyt Kanada, Srí Lanka, Indie, Austrálie</a:t>
            </a:r>
          </a:p>
          <a:p>
            <a:r>
              <a:rPr lang="cs-CZ" sz="2400" b="1" dirty="0" smtClean="0"/>
              <a:t>- Jizerská louka, Pokojovice</a:t>
            </a:r>
          </a:p>
          <a:p>
            <a:r>
              <a:rPr lang="cs-CZ" sz="2400" b="1" dirty="0" smtClean="0"/>
              <a:t>- vyskytuje se v Sepekově (na Chlumu)</a:t>
            </a:r>
            <a:endParaRPr lang="cs-CZ" sz="2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4572001" y="3140968"/>
            <a:ext cx="187220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8</a:t>
            </a:r>
            <a:endParaRPr lang="cs-CZ" sz="1200" b="1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572001" y="6165304"/>
            <a:ext cx="17281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200" b="1" dirty="0">
                <a:solidFill>
                  <a:prstClr val="white"/>
                </a:solidFill>
              </a:rPr>
              <a:t>Obrázek </a:t>
            </a:r>
            <a:r>
              <a:rPr lang="cs-CZ" sz="1200" b="1" dirty="0" smtClean="0">
                <a:solidFill>
                  <a:prstClr val="white"/>
                </a:solidFill>
              </a:rPr>
              <a:t>č. 9</a:t>
            </a:r>
            <a:endParaRPr lang="cs-CZ" sz="1200" b="1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3933056"/>
            <a:ext cx="16561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200" b="1" dirty="0"/>
              <a:t>Obrázek č. </a:t>
            </a:r>
            <a:r>
              <a:rPr lang="cs-CZ" sz="1200" b="1" dirty="0" smtClean="0"/>
              <a:t>7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380192786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04056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/>
              <a:t>Křemen</a:t>
            </a:r>
            <a:endParaRPr lang="cs-CZ" sz="32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9755534"/>
              </p:ext>
            </p:extLst>
          </p:nvPr>
        </p:nvGraphicFramePr>
        <p:xfrm>
          <a:off x="611560" y="1124744"/>
          <a:ext cx="3636010" cy="3535426"/>
        </p:xfrm>
        <a:graphic>
          <a:graphicData uri="http://schemas.openxmlformats.org/drawingml/2006/table">
            <a:tbl>
              <a:tblPr firstRow="1" firstCol="1" bandRow="1"/>
              <a:tblGrid>
                <a:gridCol w="1818005"/>
                <a:gridCol w="1818005"/>
              </a:tblGrid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Tvrdost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</a:t>
                      </a: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err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Kryst</a:t>
                      </a: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soust.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šesterečná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klencová</a:t>
                      </a:r>
                      <a:endParaRPr lang="cs-CZ" sz="18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410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Hustota </a:t>
                      </a:r>
                      <a:r>
                        <a:rPr lang="cs-CZ" sz="1400" b="1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(g/cm</a:t>
                      </a:r>
                      <a:r>
                        <a:rPr lang="cs-CZ" sz="1400" b="1" baseline="300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</a:t>
                      </a:r>
                      <a:r>
                        <a:rPr lang="cs-CZ" sz="1400" b="1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)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2,65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Barva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rozmanitá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Barva vrypu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bílá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err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Chem</a:t>
                      </a: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slož.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SiO</a:t>
                      </a:r>
                      <a:r>
                        <a:rPr lang="cs-CZ" sz="2400" b="1" baseline="-250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124744"/>
            <a:ext cx="3600400" cy="4813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4797152"/>
            <a:ext cx="43204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použití ve šperkařství, v optice,</a:t>
            </a:r>
          </a:p>
          <a:p>
            <a:r>
              <a:rPr lang="cs-CZ" sz="2400" b="1" dirty="0"/>
              <a:t>v</a:t>
            </a:r>
            <a:r>
              <a:rPr lang="cs-CZ" sz="2400" b="1" dirty="0" smtClean="0"/>
              <a:t>e sklářství</a:t>
            </a:r>
          </a:p>
          <a:p>
            <a:r>
              <a:rPr lang="cs-CZ" sz="2400" b="1" dirty="0" smtClean="0"/>
              <a:t>- bezbarvý, bílý žlutý, fialový, šedý, hnědý, růžový, černý 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32040" y="5652777"/>
            <a:ext cx="20882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10</a:t>
            </a:r>
            <a:endParaRPr lang="cs-CZ" sz="12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315611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4095" y="359393"/>
            <a:ext cx="8229600" cy="477319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b="1" dirty="0" smtClean="0"/>
              <a:t>Křemen</a:t>
            </a:r>
            <a:r>
              <a:rPr lang="cs-CZ" sz="3200" b="1" dirty="0" smtClean="0"/>
              <a:t> </a:t>
            </a:r>
            <a:r>
              <a:rPr lang="cs-CZ" sz="2700" b="1" dirty="0" smtClean="0"/>
              <a:t>- variety</a:t>
            </a:r>
            <a:endParaRPr lang="cs-CZ" sz="2700" b="1" dirty="0"/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973154"/>
            <a:ext cx="3744416" cy="23830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3717032"/>
            <a:ext cx="828092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jeden z nejrozšířenějších nerostů v litosféře</a:t>
            </a:r>
          </a:p>
          <a:p>
            <a:r>
              <a:rPr lang="cs-CZ" sz="2400" b="1" dirty="0" smtClean="0"/>
              <a:t>- známy krystaly o hmotnosti 70 t (Kazachstán) </a:t>
            </a:r>
          </a:p>
          <a:p>
            <a:r>
              <a:rPr lang="cs-CZ" sz="2400" b="1" dirty="0" smtClean="0"/>
              <a:t>- vyskytuje se v Brazílii,  USA, v Alpách, ve Švýcarsku</a:t>
            </a:r>
            <a:endParaRPr lang="cs-CZ" sz="2400" b="1" dirty="0"/>
          </a:p>
          <a:p>
            <a:endParaRPr lang="cs-CZ" sz="2400" b="1" dirty="0" smtClean="0"/>
          </a:p>
          <a:p>
            <a:r>
              <a:rPr lang="cs-CZ" sz="2400" b="1" dirty="0" smtClean="0"/>
              <a:t>- v Dolních Borech, Píseckých horách, v Dražicích</a:t>
            </a:r>
          </a:p>
          <a:p>
            <a:r>
              <a:rPr lang="cs-CZ" sz="2400" b="1" dirty="0" smtClean="0"/>
              <a:t>- v Sepekově a okolí se vyskytuje na polích v řadě barevných odchylek</a:t>
            </a:r>
            <a:endParaRPr lang="cs-CZ" sz="2400" b="1" dirty="0"/>
          </a:p>
          <a:p>
            <a:pPr marL="342900" indent="-342900">
              <a:buFontTx/>
              <a:buChar char="-"/>
            </a:pPr>
            <a:endParaRPr lang="cs-CZ" sz="2400" b="1" dirty="0" smtClean="0"/>
          </a:p>
          <a:p>
            <a:pPr marL="342900" indent="-342900">
              <a:buFontTx/>
              <a:buChar char="-"/>
            </a:pPr>
            <a:endParaRPr lang="cs-CZ" sz="2400" b="1" dirty="0"/>
          </a:p>
        </p:txBody>
      </p:sp>
      <p:pic>
        <p:nvPicPr>
          <p:cNvPr id="7" name="Obrázek 6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9050" y="994196"/>
            <a:ext cx="3836689" cy="2362051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ovéPole 7"/>
          <p:cNvSpPr txBox="1"/>
          <p:nvPr/>
        </p:nvSpPr>
        <p:spPr>
          <a:xfrm>
            <a:off x="577051" y="3116102"/>
            <a:ext cx="79786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11                                              Křemen obecný                     </a:t>
            </a:r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12                                                               Křemen                        </a:t>
            </a:r>
            <a:endParaRPr lang="cs-CZ" sz="12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231201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/>
              <a:t>Křemen </a:t>
            </a:r>
            <a:r>
              <a:rPr lang="cs-CZ" sz="2400" b="1" dirty="0" smtClean="0"/>
              <a:t>- variety</a:t>
            </a:r>
            <a:endParaRPr lang="cs-CZ" sz="32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24744"/>
            <a:ext cx="3730625" cy="245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9181" y="1124744"/>
            <a:ext cx="3767137" cy="245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951526"/>
            <a:ext cx="3743325" cy="2384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9181" y="3980668"/>
            <a:ext cx="3767137" cy="2384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3284984"/>
            <a:ext cx="812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/>
              <a:t>Obrázek č. </a:t>
            </a:r>
            <a:r>
              <a:rPr lang="cs-CZ" sz="1200" b="1" dirty="0" smtClean="0"/>
              <a:t>13                                                                                                    </a:t>
            </a:r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14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8479" y="6112490"/>
            <a:ext cx="82089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/>
              <a:t>Obrázek č. </a:t>
            </a:r>
            <a:r>
              <a:rPr lang="cs-CZ" sz="1200" b="1" dirty="0" smtClean="0"/>
              <a:t>15                                                                                                    </a:t>
            </a:r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16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3582194"/>
            <a:ext cx="81678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Křišťál                                                                       Křišťálová geoda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6365093"/>
            <a:ext cx="8424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Ametyst                                                                    </a:t>
            </a:r>
            <a:r>
              <a:rPr lang="cs-CZ" b="1" dirty="0" err="1" smtClean="0"/>
              <a:t>Ametyst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7649038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pPr algn="l"/>
            <a:r>
              <a:rPr lang="cs-CZ" sz="3200" b="1" dirty="0">
                <a:solidFill>
                  <a:prstClr val="black"/>
                </a:solidFill>
              </a:rPr>
              <a:t>Křemen </a:t>
            </a:r>
            <a:r>
              <a:rPr lang="cs-CZ" sz="2400" b="1" dirty="0">
                <a:solidFill>
                  <a:prstClr val="black"/>
                </a:solidFill>
              </a:rPr>
              <a:t>- variety</a:t>
            </a:r>
            <a:endParaRPr lang="cs-CZ" dirty="0"/>
          </a:p>
        </p:txBody>
      </p:sp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385" y="3861048"/>
            <a:ext cx="3744416" cy="2419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0472" y="908720"/>
            <a:ext cx="3744416" cy="2426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0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119" y="908720"/>
            <a:ext cx="3744416" cy="2379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1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6801" y="3861048"/>
            <a:ext cx="3744416" cy="2419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3385" y="2996952"/>
            <a:ext cx="777503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17                                                                                              </a:t>
            </a:r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18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3385" y="5949280"/>
            <a:ext cx="741499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19                                                                                             </a:t>
            </a:r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20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3385" y="3335218"/>
            <a:ext cx="77893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Záhněda kouřová                                                Záhněda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3385" y="6280178"/>
            <a:ext cx="79415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Citrín (připravený z ametystu)                                Citrín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46085439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b="1" dirty="0">
                <a:solidFill>
                  <a:prstClr val="black"/>
                </a:solidFill>
              </a:rPr>
              <a:t>Křemen</a:t>
            </a:r>
            <a:r>
              <a:rPr lang="cs-CZ" sz="3200" b="1" dirty="0">
                <a:solidFill>
                  <a:prstClr val="black"/>
                </a:solidFill>
              </a:rPr>
              <a:t> </a:t>
            </a:r>
            <a:r>
              <a:rPr lang="cs-CZ" sz="2700" b="1" dirty="0">
                <a:solidFill>
                  <a:prstClr val="black"/>
                </a:solidFill>
              </a:rPr>
              <a:t>- variety</a:t>
            </a:r>
            <a:endParaRPr lang="cs-CZ" sz="27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5178" y="3813902"/>
            <a:ext cx="3655106" cy="2412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527" y="883770"/>
            <a:ext cx="3655106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5178" y="932385"/>
            <a:ext cx="3655106" cy="23674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813902"/>
            <a:ext cx="3654092" cy="24123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1560" y="3068960"/>
            <a:ext cx="7704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21                                                                                                    </a:t>
            </a:r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22</a:t>
            </a:r>
            <a:endParaRPr lang="cs-CZ" dirty="0">
              <a:solidFill>
                <a:prstClr val="black"/>
              </a:solidFill>
            </a:endParaRPr>
          </a:p>
          <a:p>
            <a:r>
              <a:rPr lang="cs-CZ" sz="1200" b="1" dirty="0" smtClean="0">
                <a:solidFill>
                  <a:prstClr val="white"/>
                </a:solidFill>
              </a:rPr>
              <a:t>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949280"/>
            <a:ext cx="77048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23                                                                                                  </a:t>
            </a:r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24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3332042"/>
            <a:ext cx="813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Růženín                                                                     Morión                                                          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6226279"/>
            <a:ext cx="8424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Křemen železitý                                                       Chryzopras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99259610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>
                <a:solidFill>
                  <a:prstClr val="black"/>
                </a:solidFill>
              </a:rPr>
              <a:t>Křemen </a:t>
            </a:r>
            <a:r>
              <a:rPr lang="cs-CZ" sz="2400" b="1" dirty="0">
                <a:solidFill>
                  <a:prstClr val="black"/>
                </a:solidFill>
              </a:rPr>
              <a:t>- variety</a:t>
            </a:r>
            <a:endParaRPr lang="cs-CZ" sz="3200" b="1" dirty="0"/>
          </a:p>
        </p:txBody>
      </p:sp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235" y="1052736"/>
            <a:ext cx="3657600" cy="2438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5" name="Picture 9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892" y="3933056"/>
            <a:ext cx="3624943" cy="2388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8" name="Picture 1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1587" y="1069918"/>
            <a:ext cx="3656045" cy="24040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9" name="Picture 1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1587" y="3933056"/>
            <a:ext cx="3655977" cy="2388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31235" y="3140968"/>
            <a:ext cx="78863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25                                                                                                Obrázek </a:t>
            </a:r>
            <a:r>
              <a:rPr lang="cs-CZ" sz="1200" b="1" dirty="0">
                <a:solidFill>
                  <a:prstClr val="white"/>
                </a:solidFill>
              </a:rPr>
              <a:t>č. </a:t>
            </a:r>
            <a:r>
              <a:rPr lang="cs-CZ" sz="1200" b="1" dirty="0" smtClean="0">
                <a:solidFill>
                  <a:prstClr val="white"/>
                </a:solidFill>
              </a:rPr>
              <a:t>26</a:t>
            </a:r>
            <a:endParaRPr lang="cs-CZ" dirty="0">
              <a:solidFill>
                <a:prstClr val="black"/>
              </a:solidFill>
            </a:endParaRPr>
          </a:p>
          <a:p>
            <a:pPr lvl="0"/>
            <a:r>
              <a:rPr lang="cs-CZ" sz="1200" b="1" dirty="0" smtClean="0">
                <a:solidFill>
                  <a:prstClr val="white"/>
                </a:solidFill>
              </a:rPr>
              <a:t> 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31235" y="6021288"/>
            <a:ext cx="761317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27                                                                                                 </a:t>
            </a:r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28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31303" y="3491136"/>
            <a:ext cx="78863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Acháty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544903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9009" y="110187"/>
            <a:ext cx="8229600" cy="726525"/>
          </a:xfrm>
        </p:spPr>
        <p:txBody>
          <a:bodyPr/>
          <a:lstStyle/>
          <a:p>
            <a:pPr algn="l"/>
            <a:r>
              <a:rPr lang="cs-CZ" sz="3200" b="1" dirty="0">
                <a:solidFill>
                  <a:prstClr val="black"/>
                </a:solidFill>
              </a:rPr>
              <a:t>Křemen </a:t>
            </a:r>
            <a:r>
              <a:rPr lang="cs-CZ" sz="2400" b="1" dirty="0">
                <a:solidFill>
                  <a:prstClr val="black"/>
                </a:solidFill>
              </a:rPr>
              <a:t>- variety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797289"/>
            <a:ext cx="3651250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980729"/>
            <a:ext cx="3657600" cy="22322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980729"/>
            <a:ext cx="3651250" cy="22322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650" y="3776126"/>
            <a:ext cx="3651250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9552" y="2924944"/>
            <a:ext cx="79928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29                                                                                                       Obrázek </a:t>
            </a:r>
            <a:r>
              <a:rPr lang="cs-CZ" sz="1200" b="1" dirty="0">
                <a:solidFill>
                  <a:prstClr val="white"/>
                </a:solidFill>
              </a:rPr>
              <a:t>č.</a:t>
            </a:r>
            <a:r>
              <a:rPr lang="cs-CZ" sz="1200" b="1" dirty="0" smtClean="0">
                <a:solidFill>
                  <a:prstClr val="white"/>
                </a:solidFill>
              </a:rPr>
              <a:t>  30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0650" y="5877272"/>
            <a:ext cx="832183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31                                                                                                      </a:t>
            </a:r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32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3284984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Jaspis                                                                           Křemen organogenní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6173553"/>
            <a:ext cx="83529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Chalcedon                                                                   </a:t>
            </a:r>
            <a:r>
              <a:rPr lang="cs-CZ" b="1" dirty="0" err="1" smtClean="0"/>
              <a:t>Chalcedon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8025655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/>
              <a:t>Magnetit </a:t>
            </a:r>
            <a:r>
              <a:rPr lang="cs-CZ" sz="2400" b="1" dirty="0" smtClean="0"/>
              <a:t>(magnetovec)</a:t>
            </a:r>
            <a:endParaRPr lang="cs-CZ" sz="32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4346033"/>
              </p:ext>
            </p:extLst>
          </p:nvPr>
        </p:nvGraphicFramePr>
        <p:xfrm>
          <a:off x="467544" y="1196752"/>
          <a:ext cx="3636010" cy="3445510"/>
        </p:xfrm>
        <a:graphic>
          <a:graphicData uri="http://schemas.openxmlformats.org/drawingml/2006/table">
            <a:tbl>
              <a:tblPr firstRow="1" firstCol="1" bandRow="1"/>
              <a:tblGrid>
                <a:gridCol w="1818005"/>
                <a:gridCol w="1818005"/>
              </a:tblGrid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Tvrdost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5,5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err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Kryst</a:t>
                      </a: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soust.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krychlová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410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Hustota </a:t>
                      </a:r>
                      <a:r>
                        <a:rPr lang="cs-CZ" sz="1400" b="1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(g/cm</a:t>
                      </a:r>
                      <a:r>
                        <a:rPr lang="cs-CZ" sz="1400" b="1" baseline="300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</a:t>
                      </a:r>
                      <a:r>
                        <a:rPr lang="cs-CZ" sz="1400" b="1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)</a:t>
                      </a:r>
                      <a:endParaRPr lang="cs-CZ" sz="1400" b="1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5,2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Barva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černá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Barva vrypu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černá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Chem. slož.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/>
                          <a:cs typeface="Times New Roman"/>
                        </a:rPr>
                        <a:t>Fe</a:t>
                      </a:r>
                      <a:r>
                        <a:rPr kumimoji="0" lang="cs-CZ" sz="2400" b="1" i="0" u="none" strike="noStrike" kern="1200" cap="none" spc="0" normalizeH="0" baseline="-2500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/>
                          <a:cs typeface="Times New Roman"/>
                        </a:rPr>
                        <a:t>3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/>
                          <a:cs typeface="Times New Roman"/>
                        </a:rPr>
                        <a:t>O</a:t>
                      </a:r>
                      <a:r>
                        <a:rPr kumimoji="0" lang="cs-CZ" sz="2400" b="1" i="0" u="none" strike="noStrike" kern="1200" cap="none" spc="0" normalizeH="0" baseline="-2500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/>
                          <a:cs typeface="Times New Roman"/>
                        </a:rPr>
                        <a:t>4</a:t>
                      </a:r>
                      <a:endParaRPr kumimoji="0" lang="cs-CZ" sz="1100" b="1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Times New Roman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196752"/>
            <a:ext cx="4411691" cy="48756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309797" y="5805264"/>
            <a:ext cx="206182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33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4725144"/>
            <a:ext cx="381642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nejlepší železná ruda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magnetický, při 580 C</a:t>
            </a:r>
            <a:r>
              <a:rPr lang="cs-CZ" sz="2400" b="1" baseline="30000" dirty="0" smtClean="0"/>
              <a:t>0</a:t>
            </a:r>
            <a:r>
              <a:rPr lang="cs-CZ" sz="2400" b="1" dirty="0" smtClean="0"/>
              <a:t> tato vlastnost mizí</a:t>
            </a:r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77503011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/>
              <a:t>Magnetit</a:t>
            </a:r>
            <a:endParaRPr lang="cs-CZ" sz="3200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380" y="1196752"/>
            <a:ext cx="3921021" cy="3024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4" descr="File:Magnetite-27842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196752"/>
            <a:ext cx="3600400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46381" y="3990255"/>
            <a:ext cx="78420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34                                                                                                          </a:t>
            </a:r>
            <a:r>
              <a:rPr lang="cs-CZ" sz="1200" b="1" dirty="0" smtClean="0"/>
              <a:t>Obrázek </a:t>
            </a:r>
            <a:r>
              <a:rPr lang="cs-CZ" sz="1200" b="1" dirty="0"/>
              <a:t>č. </a:t>
            </a:r>
            <a:r>
              <a:rPr lang="cs-CZ" sz="1200" b="1" dirty="0" smtClean="0"/>
              <a:t>35</a:t>
            </a:r>
            <a:endParaRPr lang="cs-CZ" dirty="0"/>
          </a:p>
          <a:p>
            <a:pPr lvl="0"/>
            <a:r>
              <a:rPr lang="cs-CZ" sz="1200" b="1" dirty="0" smtClean="0">
                <a:solidFill>
                  <a:prstClr val="white"/>
                </a:solidFill>
              </a:rPr>
              <a:t>                                                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6381" y="4365104"/>
            <a:ext cx="820208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 smtClean="0"/>
          </a:p>
          <a:p>
            <a:r>
              <a:rPr lang="cs-CZ" sz="2400" b="1" dirty="0" smtClean="0"/>
              <a:t>- největší naleziště jsou ve Švédsku, Finsku, Brazílii (krystaly až 10 cm), USA , Grónsku</a:t>
            </a:r>
          </a:p>
          <a:p>
            <a:r>
              <a:rPr lang="cs-CZ" sz="2400" b="1" dirty="0" smtClean="0"/>
              <a:t>- v okolí Sepekova nebyl zatím popsán (na Chlumu magnetická anomálie)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00098508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Kasiterit </a:t>
            </a:r>
            <a:r>
              <a:rPr lang="cs-CZ" sz="2400" b="1" dirty="0" smtClean="0"/>
              <a:t>(cínovec)</a:t>
            </a:r>
            <a:endParaRPr lang="cs-CZ" sz="32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5946487"/>
              </p:ext>
            </p:extLst>
          </p:nvPr>
        </p:nvGraphicFramePr>
        <p:xfrm>
          <a:off x="539552" y="1196752"/>
          <a:ext cx="3636010" cy="3517900"/>
        </p:xfrm>
        <a:graphic>
          <a:graphicData uri="http://schemas.openxmlformats.org/drawingml/2006/table">
            <a:tbl>
              <a:tblPr firstRow="1" firstCol="1" bandRow="1"/>
              <a:tblGrid>
                <a:gridCol w="1818005"/>
                <a:gridCol w="1818005"/>
              </a:tblGrid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Tvrdost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6,8 - 7,1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err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Kryst</a:t>
                      </a: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soust.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čtverečná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410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Hustota </a:t>
                      </a:r>
                      <a:r>
                        <a:rPr lang="cs-CZ" sz="1400" b="1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(g/cm</a:t>
                      </a:r>
                      <a:r>
                        <a:rPr lang="cs-CZ" sz="1400" b="1" baseline="300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</a:t>
                      </a:r>
                      <a:r>
                        <a:rPr lang="cs-CZ" sz="1400" b="1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)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5</a:t>
                      </a: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Barva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šedočerná</a:t>
                      </a: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Barva vrypu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kovově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černý</a:t>
                      </a: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Chem. slož.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/>
                          <a:cs typeface="Times New Roman"/>
                        </a:rPr>
                        <a:t>SnO</a:t>
                      </a:r>
                      <a:r>
                        <a:rPr kumimoji="0" lang="cs-CZ" sz="2400" b="1" i="0" u="none" strike="noStrike" kern="1200" cap="none" spc="0" normalizeH="0" baseline="-2500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/>
                          <a:cs typeface="Times New Roman"/>
                        </a:rPr>
                        <a:t>2</a:t>
                      </a:r>
                      <a:endParaRPr kumimoji="0" lang="cs-CZ" sz="1100" b="1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8196" name="Picture 4" descr="http://upload.wikimedia.org/wikipedia/commons/a/a6/Cassiterite-Quartz-26001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5119" y="1209733"/>
            <a:ext cx="4464496" cy="5073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385119" y="6021288"/>
            <a:ext cx="191507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200" b="1" dirty="0"/>
              <a:t>Obrázek č. </a:t>
            </a:r>
            <a:r>
              <a:rPr lang="cs-CZ" sz="1200" b="1" dirty="0" smtClean="0"/>
              <a:t>36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4869160"/>
            <a:ext cx="37444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ruda cínu</a:t>
            </a:r>
          </a:p>
          <a:p>
            <a:r>
              <a:rPr lang="cs-CZ" sz="2400" b="1" dirty="0" smtClean="0"/>
              <a:t>- diamantový lesk</a:t>
            </a:r>
            <a:endParaRPr lang="cs-CZ" sz="2400" b="1" dirty="0"/>
          </a:p>
          <a:p>
            <a:r>
              <a:rPr lang="cs-CZ" sz="2400" b="1" dirty="0" smtClean="0"/>
              <a:t>- vyskytuje se krystalovaný, zrnitý, ledvinitý</a:t>
            </a:r>
          </a:p>
          <a:p>
            <a:endParaRPr lang="cs-CZ" sz="2400" b="1" dirty="0"/>
          </a:p>
          <a:p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8903069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Kasiterit</a:t>
            </a:r>
            <a:endParaRPr lang="cs-CZ" sz="3200" b="1" dirty="0"/>
          </a:p>
        </p:txBody>
      </p:sp>
      <p:pic>
        <p:nvPicPr>
          <p:cNvPr id="4" name="Picture 2" descr="File:Cassiterite-119419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24744"/>
            <a:ext cx="3528392" cy="3145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File:Cassiterite-Quartz-Siderite-258670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124744"/>
            <a:ext cx="3410209" cy="3191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5576" y="4004660"/>
            <a:ext cx="7488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200" b="1" dirty="0"/>
              <a:t>Obrázek č. </a:t>
            </a:r>
            <a:r>
              <a:rPr lang="cs-CZ" sz="1200" b="1" dirty="0" smtClean="0"/>
              <a:t>41                                                                                                  </a:t>
            </a:r>
            <a:r>
              <a:rPr lang="cs-CZ" sz="1200" b="1" dirty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</a:rPr>
              <a:t>42</a:t>
            </a:r>
            <a:endParaRPr lang="cs-CZ" dirty="0">
              <a:solidFill>
                <a:prstClr val="black"/>
              </a:solidFill>
            </a:endParaRPr>
          </a:p>
          <a:p>
            <a:pPr lvl="0"/>
            <a:r>
              <a:rPr lang="cs-CZ" sz="1200" b="1" dirty="0" smtClean="0"/>
              <a:t>                                                                                    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4797152"/>
            <a:ext cx="799288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vyskytuje se v Bolívii, Brazílii, Maroku, Německu, na Čukotce</a:t>
            </a:r>
          </a:p>
          <a:p>
            <a:r>
              <a:rPr lang="cs-CZ" sz="2400" b="1" dirty="0" smtClean="0"/>
              <a:t>- u nás se nachází v Horním Slavkově a na Cínovci</a:t>
            </a:r>
            <a:endParaRPr lang="cs-CZ" sz="2400" b="1" dirty="0"/>
          </a:p>
          <a:p>
            <a:endParaRPr lang="cs-CZ" sz="2400" b="1" dirty="0" smtClean="0"/>
          </a:p>
          <a:p>
            <a:r>
              <a:rPr lang="cs-CZ" sz="2400" b="1" dirty="0" smtClean="0"/>
              <a:t>- popsán i v okolí Sepekova (na Chlumu)</a:t>
            </a:r>
          </a:p>
          <a:p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35474917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Rutil</a:t>
            </a:r>
            <a:endParaRPr lang="cs-CZ" sz="32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7010446"/>
              </p:ext>
            </p:extLst>
          </p:nvPr>
        </p:nvGraphicFramePr>
        <p:xfrm>
          <a:off x="611560" y="1052736"/>
          <a:ext cx="3636010" cy="3593592"/>
        </p:xfrm>
        <a:graphic>
          <a:graphicData uri="http://schemas.openxmlformats.org/drawingml/2006/table">
            <a:tbl>
              <a:tblPr firstRow="1" firstCol="1" bandRow="1"/>
              <a:tblGrid>
                <a:gridCol w="1810544"/>
                <a:gridCol w="1825466"/>
              </a:tblGrid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Tvrdost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6 – 6,5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err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Kryst</a:t>
                      </a: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soust.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čtverečná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410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Hustota </a:t>
                      </a:r>
                      <a:r>
                        <a:rPr lang="cs-CZ" sz="1400" b="1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(g/cm</a:t>
                      </a:r>
                      <a:r>
                        <a:rPr lang="cs-CZ" sz="1400" b="1" baseline="300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</a:t>
                      </a:r>
                      <a:r>
                        <a:rPr lang="cs-CZ" sz="1400" b="1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)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4,2 – 4,3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Barva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baseline="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žlutá, červená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baseline="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hnědá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Barva vrypu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hnědočervený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žlutohnědý</a:t>
                      </a:r>
                      <a:endParaRPr lang="cs-CZ" sz="18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Chem. slož.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/>
                          <a:cs typeface="Times New Roman"/>
                        </a:rPr>
                        <a:t>TiO</a:t>
                      </a:r>
                      <a:r>
                        <a:rPr kumimoji="0" lang="cs-CZ" sz="2400" b="1" i="0" u="none" strike="noStrike" kern="1200" cap="none" spc="0" normalizeH="0" baseline="-2500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242" name="Picture 2" descr="File:Rutile-Hematite-17199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052736"/>
            <a:ext cx="3771345" cy="5256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860032" y="6021288"/>
            <a:ext cx="16561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200" b="1" dirty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</a:rPr>
              <a:t>39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4797152"/>
            <a:ext cx="410445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ruda titanu, šperkařství</a:t>
            </a:r>
          </a:p>
          <a:p>
            <a:r>
              <a:rPr lang="cs-CZ" sz="2400" b="1" dirty="0" smtClean="0"/>
              <a:t>- jehlicovité krystaly tvoří uzavřeniny např. v křišťálu</a:t>
            </a:r>
            <a:endParaRPr lang="cs-CZ" sz="2400" b="1" dirty="0"/>
          </a:p>
          <a:p>
            <a:r>
              <a:rPr lang="cs-CZ" sz="2400" b="1" dirty="0" smtClean="0"/>
              <a:t>- tvoří kolénkovitá dvojčata</a:t>
            </a:r>
          </a:p>
          <a:p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12715944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Rutil</a:t>
            </a:r>
            <a:endParaRPr lang="cs-CZ" sz="3200" b="1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24744"/>
            <a:ext cx="4392488" cy="32303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8" name="Picture 4" descr="File:Rutile-19270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124745"/>
            <a:ext cx="3562063" cy="3229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4077072"/>
            <a:ext cx="824258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200" b="1" dirty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</a:rPr>
              <a:t>40                                                                                                                </a:t>
            </a:r>
            <a:r>
              <a:rPr lang="cs-CZ" sz="1200" b="1" dirty="0">
                <a:solidFill>
                  <a:schemeClr val="bg1"/>
                </a:solidFill>
              </a:rPr>
              <a:t>Obrázek č. </a:t>
            </a:r>
            <a:r>
              <a:rPr lang="cs-CZ" sz="1200" b="1" dirty="0" smtClean="0">
                <a:solidFill>
                  <a:schemeClr val="bg1"/>
                </a:solidFill>
              </a:rPr>
              <a:t>41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4509120"/>
            <a:ext cx="84969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vyskytuje se v Brazílii, Arkansasu, Namibii, Francii, Itálii, Norsku, Švýcarsku</a:t>
            </a:r>
          </a:p>
          <a:p>
            <a:r>
              <a:rPr lang="cs-CZ" sz="2400" b="1" dirty="0" smtClean="0"/>
              <a:t>- v ČR se nachází u Soběslavi, Golčova Jeníkova</a:t>
            </a:r>
            <a:endParaRPr lang="cs-CZ" sz="2400" b="1" dirty="0"/>
          </a:p>
          <a:p>
            <a:endParaRPr lang="cs-CZ" sz="2400" b="1" dirty="0" smtClean="0"/>
          </a:p>
          <a:p>
            <a:r>
              <a:rPr lang="cs-CZ" sz="2400" b="1" dirty="0" smtClean="0"/>
              <a:t>- několik nálezů pochází z okolí Zálší</a:t>
            </a:r>
            <a:endParaRPr lang="cs-CZ" sz="2400" b="1" dirty="0"/>
          </a:p>
          <a:p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63077436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Uraninit</a:t>
            </a:r>
            <a:endParaRPr lang="cs-CZ" sz="32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2661886"/>
              </p:ext>
            </p:extLst>
          </p:nvPr>
        </p:nvGraphicFramePr>
        <p:xfrm>
          <a:off x="539552" y="1052736"/>
          <a:ext cx="3636010" cy="3404870"/>
        </p:xfrm>
        <a:graphic>
          <a:graphicData uri="http://schemas.openxmlformats.org/drawingml/2006/table">
            <a:tbl>
              <a:tblPr firstRow="1" firstCol="1" bandRow="1"/>
              <a:tblGrid>
                <a:gridCol w="1818005"/>
                <a:gridCol w="1818005"/>
              </a:tblGrid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Tvrdost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6</a:t>
                      </a: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err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Kryst</a:t>
                      </a: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soust.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krychlová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410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Hustota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7,5 – 10,6</a:t>
                      </a: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Barva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šedá, černá</a:t>
                      </a: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Barva vrypu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hnědý, šedý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err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Chem</a:t>
                      </a: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slož.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UO</a:t>
                      </a:r>
                      <a:r>
                        <a:rPr lang="cs-CZ" sz="2400" b="1" baseline="-250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</a:t>
                      </a: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26" name="Picture 2" descr="File:Uraninite-6780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548680"/>
            <a:ext cx="3808090" cy="5799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4725144"/>
            <a:ext cx="417646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- ruda uranu</a:t>
            </a:r>
          </a:p>
          <a:p>
            <a:r>
              <a:rPr lang="cs-CZ" sz="2400" b="1" dirty="0" smtClean="0">
                <a:solidFill>
                  <a:prstClr val="black"/>
                </a:solidFill>
              </a:rPr>
              <a:t>- radioaktivní nerost</a:t>
            </a:r>
            <a:endParaRPr lang="cs-CZ" sz="2400" b="1" dirty="0">
              <a:solidFill>
                <a:prstClr val="black"/>
              </a:solidFill>
            </a:endParaRPr>
          </a:p>
          <a:p>
            <a:endParaRPr lang="cs-CZ" sz="2400" b="1" dirty="0" smtClean="0">
              <a:solidFill>
                <a:prstClr val="black"/>
              </a:solidFill>
            </a:endParaRPr>
          </a:p>
          <a:p>
            <a:r>
              <a:rPr lang="cs-CZ" sz="2400" b="1" dirty="0" smtClean="0">
                <a:solidFill>
                  <a:prstClr val="black"/>
                </a:solidFill>
              </a:rPr>
              <a:t>- do sbírek nevhodný</a:t>
            </a:r>
          </a:p>
          <a:p>
            <a:endParaRPr lang="cs-CZ" sz="2400" b="1" dirty="0">
              <a:solidFill>
                <a:prstClr val="black"/>
              </a:solidFill>
            </a:endParaRPr>
          </a:p>
          <a:p>
            <a:endParaRPr lang="cs-CZ" sz="2400" b="1" dirty="0" smtClean="0">
              <a:solidFill>
                <a:prstClr val="black"/>
              </a:solidFill>
            </a:endParaRPr>
          </a:p>
          <a:p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60032" y="6063972"/>
            <a:ext cx="21602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schemeClr val="bg1"/>
                </a:solidFill>
              </a:rPr>
              <a:t>Obrázek č. </a:t>
            </a:r>
            <a:r>
              <a:rPr lang="cs-CZ" sz="1200" b="1" dirty="0" smtClean="0">
                <a:solidFill>
                  <a:schemeClr val="bg1"/>
                </a:solidFill>
              </a:rPr>
              <a:t>42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470453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Uraninit</a:t>
            </a:r>
            <a:endParaRPr lang="cs-CZ" sz="3200" b="1" dirty="0"/>
          </a:p>
        </p:txBody>
      </p:sp>
      <p:pic>
        <p:nvPicPr>
          <p:cNvPr id="2050" name="Picture 2" descr="File:Uraninite-usa32c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24744"/>
            <a:ext cx="3810000" cy="2867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ile:Blenda smolista1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138590"/>
            <a:ext cx="3575917" cy="2853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568" y="4365104"/>
            <a:ext cx="7824389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- 3 formy – </a:t>
            </a:r>
            <a:r>
              <a:rPr lang="cs-CZ" sz="2400" b="1" dirty="0" smtClean="0">
                <a:solidFill>
                  <a:srgbClr val="002060"/>
                </a:solidFill>
              </a:rPr>
              <a:t>krystalovaný uraninit, smolinec, uranová čerň</a:t>
            </a:r>
          </a:p>
          <a:p>
            <a:r>
              <a:rPr lang="cs-CZ" sz="2400" b="1" dirty="0" smtClean="0">
                <a:solidFill>
                  <a:prstClr val="black"/>
                </a:solidFill>
              </a:rPr>
              <a:t>- vyskytuje se v Kanadě, USA, Tanzanii, Zairu, Španělsku, Švédsku</a:t>
            </a:r>
            <a:endParaRPr lang="cs-CZ" sz="2400" b="1" dirty="0">
              <a:solidFill>
                <a:prstClr val="black"/>
              </a:solidFill>
            </a:endParaRPr>
          </a:p>
          <a:p>
            <a:endParaRPr lang="cs-CZ" sz="2400" b="1" dirty="0" smtClean="0">
              <a:solidFill>
                <a:prstClr val="black"/>
              </a:solidFill>
            </a:endParaRPr>
          </a:p>
          <a:p>
            <a:r>
              <a:rPr lang="cs-CZ" sz="2400" b="1" dirty="0" smtClean="0">
                <a:solidFill>
                  <a:prstClr val="black"/>
                </a:solidFill>
              </a:rPr>
              <a:t>- v Jáchymově, Příbrami, Horním Slavkově, Dolní Rožínce</a:t>
            </a:r>
          </a:p>
          <a:p>
            <a:r>
              <a:rPr lang="cs-CZ" sz="2400" b="1" dirty="0" smtClean="0">
                <a:solidFill>
                  <a:prstClr val="black"/>
                </a:solidFill>
              </a:rPr>
              <a:t>- </a:t>
            </a:r>
            <a:r>
              <a:rPr lang="cs-CZ" sz="2400" b="1" dirty="0" err="1" smtClean="0">
                <a:solidFill>
                  <a:prstClr val="black"/>
                </a:solidFill>
              </a:rPr>
              <a:t>radioktivní</a:t>
            </a:r>
            <a:r>
              <a:rPr lang="cs-CZ" sz="2400" b="1" dirty="0" smtClean="0">
                <a:solidFill>
                  <a:prstClr val="black"/>
                </a:solidFill>
              </a:rPr>
              <a:t> anomálie popsána v Sepekově (vrch Chlum)</a:t>
            </a:r>
            <a:endParaRPr lang="cs-CZ" sz="2400" b="1" dirty="0">
              <a:solidFill>
                <a:prstClr val="black"/>
              </a:solidFill>
            </a:endParaRPr>
          </a:p>
          <a:p>
            <a:endParaRPr lang="cs-CZ" sz="2400" b="1" dirty="0" smtClean="0">
              <a:solidFill>
                <a:prstClr val="black"/>
              </a:solidFill>
            </a:endParaRPr>
          </a:p>
          <a:p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3789040"/>
            <a:ext cx="72728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200" b="1" dirty="0"/>
              <a:t>Obrázek č. </a:t>
            </a:r>
            <a:r>
              <a:rPr lang="cs-CZ" sz="1200" b="1" dirty="0" smtClean="0"/>
              <a:t>43                                                                                                   </a:t>
            </a:r>
            <a:r>
              <a:rPr lang="cs-CZ" sz="1200" b="1" dirty="0">
                <a:solidFill>
                  <a:schemeClr val="bg1"/>
                </a:solidFill>
              </a:rPr>
              <a:t>Obrázek č. </a:t>
            </a:r>
            <a:r>
              <a:rPr lang="cs-CZ" sz="1200" b="1" dirty="0" smtClean="0">
                <a:solidFill>
                  <a:schemeClr val="bg1"/>
                </a:solidFill>
              </a:rPr>
              <a:t>44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099549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Opál</a:t>
            </a:r>
            <a:endParaRPr lang="cs-CZ" sz="32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7990799"/>
              </p:ext>
            </p:extLst>
          </p:nvPr>
        </p:nvGraphicFramePr>
        <p:xfrm>
          <a:off x="467544" y="1052736"/>
          <a:ext cx="3636010" cy="3489699"/>
        </p:xfrm>
        <a:graphic>
          <a:graphicData uri="http://schemas.openxmlformats.org/drawingml/2006/table">
            <a:tbl>
              <a:tblPr firstRow="1" firstCol="1" bandRow="1"/>
              <a:tblGrid>
                <a:gridCol w="1818005"/>
                <a:gridCol w="1818005"/>
              </a:tblGrid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Tvrdost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5,5 – 6,5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err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Kryst</a:t>
                      </a: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soust.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amorfní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410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Hustota </a:t>
                      </a:r>
                      <a:r>
                        <a:rPr lang="cs-CZ" sz="1400" b="1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(g/cm</a:t>
                      </a:r>
                      <a:r>
                        <a:rPr lang="cs-CZ" sz="1400" b="1" baseline="300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</a:t>
                      </a:r>
                      <a:r>
                        <a:rPr lang="cs-CZ" sz="1400" b="1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)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2,1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8520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Barva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rozmanitá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Barva vrypu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bílá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Chem. slož.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SiO</a:t>
                      </a:r>
                      <a:r>
                        <a:rPr lang="cs-CZ" sz="2400" b="1" baseline="-250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 </a:t>
                      </a:r>
                      <a:r>
                        <a:rPr lang="cs-CZ" sz="2400" b="1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. nH</a:t>
                      </a:r>
                      <a:r>
                        <a:rPr lang="cs-CZ" sz="2400" b="1" baseline="-250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</a:t>
                      </a:r>
                      <a:r>
                        <a:rPr lang="cs-CZ" sz="2400" b="1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O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51520" y="4725144"/>
            <a:ext cx="42484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- podle barvy a </a:t>
            </a:r>
            <a:r>
              <a:rPr lang="cs-CZ" sz="2400" b="1" dirty="0">
                <a:solidFill>
                  <a:prstClr val="black"/>
                </a:solidFill>
              </a:rPr>
              <a:t>vzhledu </a:t>
            </a:r>
            <a:r>
              <a:rPr lang="cs-CZ" sz="2400" b="1" dirty="0" smtClean="0">
                <a:solidFill>
                  <a:prstClr val="black"/>
                </a:solidFill>
              </a:rPr>
              <a:t>– drahý</a:t>
            </a:r>
            <a:r>
              <a:rPr lang="cs-CZ" sz="2400" b="1" dirty="0">
                <a:solidFill>
                  <a:prstClr val="black"/>
                </a:solidFill>
              </a:rPr>
              <a:t>, </a:t>
            </a:r>
            <a:r>
              <a:rPr lang="cs-CZ" sz="2400" b="1" dirty="0" smtClean="0">
                <a:solidFill>
                  <a:prstClr val="black"/>
                </a:solidFill>
              </a:rPr>
              <a:t>obecný, mléčný,  bezbarvý, voskový, ohnivý, dřevitý</a:t>
            </a:r>
          </a:p>
          <a:p>
            <a:r>
              <a:rPr lang="cs-CZ" sz="2400" b="1" dirty="0" smtClean="0">
                <a:solidFill>
                  <a:prstClr val="black"/>
                </a:solidFill>
              </a:rPr>
              <a:t>- výroba šperků</a:t>
            </a:r>
          </a:p>
          <a:p>
            <a:r>
              <a:rPr lang="cs-CZ" sz="2400" b="1" dirty="0" smtClean="0">
                <a:solidFill>
                  <a:prstClr val="black"/>
                </a:solidFill>
              </a:rPr>
              <a:t>- při zahřívání uvolňuje vodu</a:t>
            </a:r>
            <a:endParaRPr lang="cs-CZ" sz="2400" b="1" dirty="0">
              <a:solidFill>
                <a:prstClr val="black"/>
              </a:solidFill>
            </a:endParaRPr>
          </a:p>
        </p:txBody>
      </p:sp>
      <p:pic>
        <p:nvPicPr>
          <p:cNvPr id="7" name="Obrázek 6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977564" y="1575166"/>
            <a:ext cx="5293326" cy="4248472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ovéPole 7"/>
          <p:cNvSpPr txBox="1"/>
          <p:nvPr/>
        </p:nvSpPr>
        <p:spPr>
          <a:xfrm>
            <a:off x="4499992" y="6069065"/>
            <a:ext cx="20162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45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44337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2008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Opál</a:t>
            </a:r>
            <a:endParaRPr lang="cs-CZ" sz="3200" b="1" dirty="0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531042" y="424325"/>
            <a:ext cx="2343570" cy="36003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 descr="File:Opale (Ethiopie) 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203" y="1052736"/>
            <a:ext cx="3587757" cy="3532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65785" y="4585723"/>
            <a:ext cx="410445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- rozšířený, drahý opál v USA, Austrálii, na Slovensku  </a:t>
            </a:r>
          </a:p>
          <a:p>
            <a:r>
              <a:rPr lang="cs-CZ" sz="2400" b="1" dirty="0" smtClean="0">
                <a:solidFill>
                  <a:prstClr val="black"/>
                </a:solidFill>
              </a:rPr>
              <a:t>- v ČR – </a:t>
            </a:r>
            <a:r>
              <a:rPr lang="cs-CZ" sz="2400" b="1" dirty="0" err="1" smtClean="0">
                <a:solidFill>
                  <a:prstClr val="black"/>
                </a:solidFill>
              </a:rPr>
              <a:t>Bohouškovice</a:t>
            </a:r>
            <a:r>
              <a:rPr lang="cs-CZ" sz="2400" b="1" dirty="0" smtClean="0">
                <a:solidFill>
                  <a:prstClr val="black"/>
                </a:solidFill>
              </a:rPr>
              <a:t>, Valeč</a:t>
            </a:r>
          </a:p>
          <a:p>
            <a:r>
              <a:rPr lang="cs-CZ" sz="2400" b="1" dirty="0" smtClean="0">
                <a:solidFill>
                  <a:prstClr val="black"/>
                </a:solidFill>
              </a:rPr>
              <a:t>- v Sepekově se opál vyskytuje na Chlumu</a:t>
            </a:r>
            <a:endParaRPr lang="cs-CZ" sz="2400" b="1" dirty="0">
              <a:solidFill>
                <a:prstClr val="black"/>
              </a:solidFill>
            </a:endParaRPr>
          </a:p>
          <a:p>
            <a:endParaRPr lang="cs-CZ" sz="2400" b="1" dirty="0" smtClean="0">
              <a:solidFill>
                <a:prstClr val="black"/>
              </a:solidFill>
            </a:endParaRPr>
          </a:p>
          <a:p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24203" y="4292254"/>
            <a:ext cx="193157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46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4048" y="3097790"/>
            <a:ext cx="18722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47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2627" y="3807226"/>
            <a:ext cx="3577882" cy="23881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4904805" y="5918355"/>
            <a:ext cx="18722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48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171117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Limonit </a:t>
            </a:r>
            <a:r>
              <a:rPr lang="cs-CZ" sz="2400" b="1" dirty="0" smtClean="0"/>
              <a:t>(hnědel)</a:t>
            </a:r>
            <a:endParaRPr lang="cs-CZ" sz="32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112341"/>
              </p:ext>
            </p:extLst>
          </p:nvPr>
        </p:nvGraphicFramePr>
        <p:xfrm>
          <a:off x="539552" y="1196752"/>
          <a:ext cx="3636010" cy="3404870"/>
        </p:xfrm>
        <a:graphic>
          <a:graphicData uri="http://schemas.openxmlformats.org/drawingml/2006/table">
            <a:tbl>
              <a:tblPr firstRow="1" firstCol="1" bandRow="1"/>
              <a:tblGrid>
                <a:gridCol w="1818005"/>
                <a:gridCol w="1818005"/>
              </a:tblGrid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Tvrdost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4 - 5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err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Kryst</a:t>
                      </a: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soust.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amorfní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410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Hustota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2,7 – 4,3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Barva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žlutý, hnědý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Barva vrypu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žlutohnědá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err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Chem</a:t>
                      </a: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slož.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/>
                          <a:cs typeface="Times New Roman"/>
                        </a:rPr>
                        <a:t>Fe</a:t>
                      </a:r>
                      <a:r>
                        <a:rPr kumimoji="0" lang="cs-CZ" sz="2400" b="1" i="0" u="none" strike="noStrike" kern="1200" cap="none" spc="0" normalizeH="0" baseline="-2500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/>
                          <a:cs typeface="Times New Roman"/>
                        </a:rPr>
                        <a:t>2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/>
                          <a:cs typeface="Times New Roman"/>
                        </a:rPr>
                        <a:t>O</a:t>
                      </a:r>
                      <a:r>
                        <a:rPr kumimoji="0" lang="cs-CZ" sz="2400" b="1" i="0" u="none" strike="noStrike" kern="1200" cap="none" spc="0" normalizeH="0" baseline="-2500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/>
                          <a:cs typeface="Times New Roman"/>
                        </a:rPr>
                        <a:t>3 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/>
                          <a:cs typeface="Times New Roman"/>
                        </a:rPr>
                        <a:t>. nH</a:t>
                      </a:r>
                      <a:r>
                        <a:rPr kumimoji="0" lang="cs-CZ" sz="2400" b="1" i="0" u="none" strike="noStrike" kern="1200" cap="none" spc="0" normalizeH="0" baseline="-2500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/>
                          <a:cs typeface="Times New Roman"/>
                        </a:rPr>
                        <a:t>2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/>
                          <a:cs typeface="Times New Roman"/>
                        </a:rPr>
                        <a:t>O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080662" y="1760099"/>
            <a:ext cx="5184576" cy="40578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644007" y="6104331"/>
            <a:ext cx="22322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200" b="1" dirty="0">
                <a:solidFill>
                  <a:schemeClr val="bg1"/>
                </a:solidFill>
              </a:rPr>
              <a:t>Obrázek č. </a:t>
            </a:r>
            <a:r>
              <a:rPr lang="cs-CZ" sz="1200" b="1" dirty="0" smtClean="0">
                <a:solidFill>
                  <a:schemeClr val="bg1"/>
                </a:solidFill>
              </a:rPr>
              <a:t>49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4797152"/>
            <a:ext cx="417646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železná ruda</a:t>
            </a:r>
          </a:p>
          <a:p>
            <a:r>
              <a:rPr lang="cs-CZ" sz="2400" b="1" dirty="0" smtClean="0"/>
              <a:t>- zahřátím uvolňuje vodu</a:t>
            </a:r>
          </a:p>
          <a:p>
            <a:r>
              <a:rPr lang="cs-CZ" sz="2400" b="1" dirty="0" smtClean="0"/>
              <a:t>- tvoří ledvinité, </a:t>
            </a:r>
            <a:r>
              <a:rPr lang="cs-CZ" sz="2400" b="1" dirty="0" err="1" smtClean="0"/>
              <a:t>krápníčkovité</a:t>
            </a:r>
            <a:r>
              <a:rPr lang="cs-CZ" sz="2400" b="1" dirty="0"/>
              <a:t> </a:t>
            </a:r>
            <a:r>
              <a:rPr lang="cs-CZ" sz="2400" b="1" dirty="0" smtClean="0"/>
              <a:t>  a kulovité útvary</a:t>
            </a:r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34738124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b="1" dirty="0" smtClean="0"/>
              <a:t>Limonit</a:t>
            </a:r>
            <a:r>
              <a:rPr lang="cs-CZ" sz="3200" b="1" dirty="0" smtClean="0"/>
              <a:t> (hnědel)</a:t>
            </a:r>
            <a:endParaRPr lang="cs-CZ" sz="3200" b="1" dirty="0"/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96752"/>
            <a:ext cx="3456384" cy="3022079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196752"/>
            <a:ext cx="4176464" cy="3011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86778" y="3916081"/>
            <a:ext cx="828092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200" b="1" dirty="0" smtClean="0">
                <a:solidFill>
                  <a:schemeClr val="bg1"/>
                </a:solidFill>
              </a:rPr>
              <a:t>Obrázek č. 50                                                                                    Obrá</a:t>
            </a:r>
            <a:r>
              <a:rPr lang="cs-CZ" sz="1400" b="1" dirty="0" smtClean="0">
                <a:solidFill>
                  <a:schemeClr val="bg1"/>
                </a:solidFill>
              </a:rPr>
              <a:t>z</a:t>
            </a:r>
            <a:r>
              <a:rPr lang="cs-CZ" sz="1200" b="1" dirty="0" smtClean="0">
                <a:solidFill>
                  <a:schemeClr val="bg1"/>
                </a:solidFill>
              </a:rPr>
              <a:t>ek </a:t>
            </a:r>
            <a:r>
              <a:rPr lang="cs-CZ" sz="1200" b="1" dirty="0">
                <a:solidFill>
                  <a:schemeClr val="bg1"/>
                </a:solidFill>
              </a:rPr>
              <a:t>č. </a:t>
            </a:r>
            <a:r>
              <a:rPr lang="cs-CZ" sz="1200" b="1" dirty="0" smtClean="0">
                <a:solidFill>
                  <a:schemeClr val="bg1"/>
                </a:solidFill>
              </a:rPr>
              <a:t>51</a:t>
            </a:r>
            <a:endParaRPr lang="cs-CZ" dirty="0">
              <a:solidFill>
                <a:schemeClr val="bg1"/>
              </a:solidFill>
            </a:endParaRPr>
          </a:p>
          <a:p>
            <a:pPr lvl="0"/>
            <a:r>
              <a:rPr lang="cs-CZ" sz="1200" b="1" dirty="0" smtClean="0">
                <a:solidFill>
                  <a:schemeClr val="bg1"/>
                </a:solidFill>
              </a:rPr>
              <a:t>                                                                                      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4509120"/>
            <a:ext cx="79208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je to směs hydroxidů železa</a:t>
            </a:r>
          </a:p>
          <a:p>
            <a:r>
              <a:rPr lang="cs-CZ" sz="2400" b="1" dirty="0" smtClean="0"/>
              <a:t>- jeden z nejhojnějších minerálů (tvoří povlaky na nerostech a zbarvuje je do </a:t>
            </a:r>
            <a:r>
              <a:rPr lang="cs-CZ" sz="2400" b="1" dirty="0" err="1" smtClean="0"/>
              <a:t>žlutohněda</a:t>
            </a:r>
            <a:r>
              <a:rPr lang="cs-CZ" sz="2400" b="1" dirty="0" smtClean="0"/>
              <a:t>)</a:t>
            </a:r>
          </a:p>
          <a:p>
            <a:r>
              <a:rPr lang="cs-CZ" sz="2400" b="1" dirty="0" smtClean="0"/>
              <a:t>- vyskytuje se ve Francii, Německu, Švédsku, Finsku a Kanadě</a:t>
            </a:r>
            <a:endParaRPr lang="cs-CZ" sz="2400" b="1" dirty="0"/>
          </a:p>
          <a:p>
            <a:r>
              <a:rPr lang="cs-CZ" sz="2400" b="1" dirty="0" smtClean="0"/>
              <a:t>- v okolí Sepekova se nachází na polích</a:t>
            </a:r>
          </a:p>
          <a:p>
            <a:endParaRPr lang="cs-CZ" sz="2400" b="1" dirty="0" smtClean="0"/>
          </a:p>
        </p:txBody>
      </p:sp>
    </p:spTree>
    <p:extLst>
      <p:ext uri="{BB962C8B-B14F-4D97-AF65-F5344CB8AC3E}">
        <p14:creationId xmlns:p14="http://schemas.microsoft.com/office/powerpoint/2010/main" val="20982941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Bauxit</a:t>
            </a:r>
            <a:endParaRPr lang="cs-CZ" sz="32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5224777"/>
              </p:ext>
            </p:extLst>
          </p:nvPr>
        </p:nvGraphicFramePr>
        <p:xfrm>
          <a:off x="539552" y="1052736"/>
          <a:ext cx="3636010" cy="3404870"/>
        </p:xfrm>
        <a:graphic>
          <a:graphicData uri="http://schemas.openxmlformats.org/drawingml/2006/table">
            <a:tbl>
              <a:tblPr firstRow="1" firstCol="1" bandRow="1"/>
              <a:tblGrid>
                <a:gridCol w="1818005"/>
                <a:gridCol w="1818005"/>
              </a:tblGrid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Tvrdost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1 - 3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err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Kryst</a:t>
                      </a: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soust.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amorfní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410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Hustota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3,9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Barva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červenavá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Barva vrypu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oranžová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Chem. slož.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/>
                          <a:cs typeface="Times New Roman"/>
                        </a:rPr>
                        <a:t>Al</a:t>
                      </a:r>
                      <a:r>
                        <a:rPr kumimoji="0" lang="cs-CZ" sz="2400" b="1" i="0" u="none" strike="noStrike" kern="1200" cap="none" spc="0" normalizeH="0" baseline="-2500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/>
                          <a:cs typeface="Times New Roman"/>
                        </a:rPr>
                        <a:t>2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/>
                          <a:cs typeface="Times New Roman"/>
                        </a:rPr>
                        <a:t>O</a:t>
                      </a:r>
                      <a:r>
                        <a:rPr kumimoji="0" lang="cs-CZ" sz="2400" b="1" i="0" u="none" strike="noStrike" kern="1200" cap="none" spc="0" normalizeH="0" baseline="-2500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/>
                          <a:cs typeface="Times New Roman"/>
                        </a:rPr>
                        <a:t>3 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/>
                          <a:cs typeface="Times New Roman"/>
                        </a:rPr>
                        <a:t>. nH</a:t>
                      </a:r>
                      <a:r>
                        <a:rPr kumimoji="0" lang="cs-CZ" sz="2400" b="1" i="0" u="none" strike="noStrike" kern="1200" cap="none" spc="0" normalizeH="0" baseline="-2500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/>
                          <a:cs typeface="Times New Roman"/>
                        </a:rPr>
                        <a:t>2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/>
                          <a:cs typeface="Times New Roman"/>
                        </a:rPr>
                        <a:t>O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26" name="Picture 2" descr="File:Bauxite Mixture of aluminum hydroxides Pulaski County Arkansas 236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052736"/>
            <a:ext cx="3888432" cy="4918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932040" y="5661248"/>
            <a:ext cx="18722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200" b="1" dirty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</a:rPr>
              <a:t>52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4725144"/>
            <a:ext cx="417646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ruda hliníku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kromě červené barvy také žlutý, bělavý, šedý, skvrnitý</a:t>
            </a:r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75823303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Bauxit</a:t>
            </a:r>
            <a:endParaRPr lang="cs-CZ" sz="3200" b="1" dirty="0"/>
          </a:p>
        </p:txBody>
      </p:sp>
      <p:pic>
        <p:nvPicPr>
          <p:cNvPr id="2050" name="Picture 2" descr="File:Bauxit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24744"/>
            <a:ext cx="3600400" cy="314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ile:Mineral Bauxita ollos verdes GDFL11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124744"/>
            <a:ext cx="3898902" cy="314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1560" y="4581128"/>
            <a:ext cx="793135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klasické naleziště - pevnost </a:t>
            </a:r>
            <a:r>
              <a:rPr lang="cs-CZ" sz="2400" b="1" dirty="0" err="1" smtClean="0"/>
              <a:t>Le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Baux</a:t>
            </a:r>
            <a:r>
              <a:rPr lang="cs-CZ" sz="2400" b="1" dirty="0" smtClean="0"/>
              <a:t> ve Francii</a:t>
            </a:r>
          </a:p>
          <a:p>
            <a:r>
              <a:rPr lang="cs-CZ" sz="2400" b="1" dirty="0" smtClean="0"/>
              <a:t>- vyskytuje se v Guinei, Brazílii, Indii, Austrálii, USA</a:t>
            </a:r>
            <a:endParaRPr lang="cs-CZ" sz="2400" b="1" dirty="0"/>
          </a:p>
          <a:p>
            <a:endParaRPr lang="cs-CZ" sz="2400" b="1" dirty="0" smtClean="0"/>
          </a:p>
          <a:p>
            <a:r>
              <a:rPr lang="cs-CZ" sz="2400" b="1" dirty="0" smtClean="0"/>
              <a:t>- pro náš průmysl jsou důležitá ložiska v Maďarsku</a:t>
            </a:r>
            <a:endParaRPr lang="cs-CZ" sz="2400" b="1" dirty="0"/>
          </a:p>
          <a:p>
            <a:r>
              <a:rPr lang="cs-CZ" sz="2400" b="1" dirty="0" smtClean="0"/>
              <a:t>- v okolí Sepekova nebyl popsán</a:t>
            </a:r>
          </a:p>
          <a:p>
            <a:endParaRPr lang="cs-CZ" sz="2400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005064"/>
            <a:ext cx="785934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schemeClr val="bg1"/>
                </a:solidFill>
              </a:rPr>
              <a:t>Obrázek č. </a:t>
            </a:r>
            <a:r>
              <a:rPr lang="cs-CZ" sz="1200" b="1" dirty="0" smtClean="0">
                <a:solidFill>
                  <a:schemeClr val="bg1"/>
                </a:solidFill>
              </a:rPr>
              <a:t>53                                                                                        </a:t>
            </a:r>
            <a:r>
              <a:rPr lang="cs-CZ" sz="1200" b="1" dirty="0" smtClean="0"/>
              <a:t>Obrázek </a:t>
            </a:r>
            <a:r>
              <a:rPr lang="cs-CZ" sz="1200" b="1" dirty="0"/>
              <a:t>č. </a:t>
            </a:r>
            <a:r>
              <a:rPr lang="cs-CZ" sz="1200" b="1" dirty="0" smtClean="0"/>
              <a:t>54</a:t>
            </a:r>
            <a:endParaRPr lang="cs-CZ" sz="1200" b="1" dirty="0"/>
          </a:p>
          <a:p>
            <a:r>
              <a:rPr lang="cs-CZ" dirty="0" smtClean="0"/>
              <a:t>        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351853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Závěrem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67544" y="1124744"/>
            <a:ext cx="4038600" cy="5001419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1) Co jsou to oxidy?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2) Které oxidy se používají na výrobu železa?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3) Který oxid tvoří variety označované jako drahokamy?</a:t>
            </a: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4) Jaké oxidy lze najít v okolí Sepekova?</a:t>
            </a:r>
            <a:endParaRPr lang="cs-CZ" sz="2400" b="1" dirty="0">
              <a:solidFill>
                <a:srgbClr val="00206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5) Jaké využití má kasiterit?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6) Který oxid může ohrozit lidské zdraví?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7) Jakou zajímavou vlastnost má magnetit?</a:t>
            </a:r>
            <a:endParaRPr lang="cs-CZ" sz="2400" b="1" dirty="0"/>
          </a:p>
          <a:p>
            <a:pPr marL="457200" indent="-457200">
              <a:buAutoNum type="arabicParenR"/>
            </a:pPr>
            <a:endParaRPr lang="cs-CZ" sz="2400" b="1" dirty="0" smtClean="0"/>
          </a:p>
          <a:p>
            <a:pPr marL="457200" indent="-457200">
              <a:buAutoNum type="arabicParenR"/>
            </a:pPr>
            <a:endParaRPr lang="cs-CZ" sz="2400" b="1" dirty="0"/>
          </a:p>
          <a:p>
            <a:pPr marL="457200" indent="-457200">
              <a:buAutoNum type="arabicParenR"/>
            </a:pPr>
            <a:endParaRPr lang="cs-CZ" sz="2400" b="1" dirty="0" smtClean="0"/>
          </a:p>
          <a:p>
            <a:pPr marL="457200" indent="-457200">
              <a:buAutoNum type="arabicParenR"/>
            </a:pPr>
            <a:endParaRPr lang="cs-CZ" sz="2400" b="1" dirty="0"/>
          </a:p>
          <a:p>
            <a:pPr marL="457200" indent="-457200">
              <a:buAutoNum type="arabicParenR"/>
            </a:pPr>
            <a:endParaRPr lang="cs-CZ" sz="2400" b="1" dirty="0" smtClean="0"/>
          </a:p>
          <a:p>
            <a:pPr marL="457200" indent="-457200">
              <a:buAutoNum type="arabicParenR"/>
            </a:pPr>
            <a:endParaRPr lang="cs-CZ" sz="24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4008" y="1124744"/>
            <a:ext cx="4038600" cy="5001419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dvouprvkové </a:t>
            </a:r>
            <a:r>
              <a:rPr lang="cs-CZ" sz="2400" b="1" dirty="0">
                <a:solidFill>
                  <a:srgbClr val="002060"/>
                </a:solidFill>
              </a:rPr>
              <a:t>sloučeniny kyslíku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hematit, limonit, magnetit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</a:t>
            </a:r>
            <a:r>
              <a:rPr lang="cs-CZ" sz="2400" b="1" dirty="0">
                <a:solidFill>
                  <a:srgbClr val="002060"/>
                </a:solidFill>
              </a:rPr>
              <a:t>k</a:t>
            </a:r>
            <a:r>
              <a:rPr lang="cs-CZ" sz="2400" b="1" dirty="0" smtClean="0">
                <a:solidFill>
                  <a:srgbClr val="002060"/>
                </a:solidFill>
              </a:rPr>
              <a:t>orund (safír, rubín)</a:t>
            </a:r>
            <a:endParaRPr lang="cs-CZ" sz="2400" b="1" dirty="0">
              <a:solidFill>
                <a:srgbClr val="00206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křemen, opál, limonit, rutil, hematit, kasiterit, korund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výroba cínu</a:t>
            </a:r>
            <a:endParaRPr lang="cs-CZ" sz="2400" b="1" dirty="0">
              <a:solidFill>
                <a:srgbClr val="00206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uraninit, je radioaktivní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>
              <a:solidFill>
                <a:srgbClr val="00206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je magnetický</a:t>
            </a:r>
            <a:endParaRPr lang="cs-CZ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4510577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5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5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5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5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29600" cy="6225555"/>
          </a:xfr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cs-CZ" sz="22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lvl="0" indent="0">
              <a:spcBef>
                <a:spcPts val="0"/>
              </a:spcBef>
              <a:buNone/>
            </a:pPr>
            <a:endParaRPr lang="cs-CZ" sz="1200" b="1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200" b="1" dirty="0" smtClean="0">
                <a:solidFill>
                  <a:prstClr val="black"/>
                </a:solidFill>
              </a:rPr>
              <a:t>Obrázek </a:t>
            </a:r>
            <a:r>
              <a:rPr lang="cs-CZ" sz="1200" b="1" dirty="0">
                <a:solidFill>
                  <a:prstClr val="black"/>
                </a:solidFill>
              </a:rPr>
              <a:t>č. </a:t>
            </a:r>
            <a:r>
              <a:rPr lang="cs-CZ" sz="1200" b="1" dirty="0" smtClean="0">
                <a:solidFill>
                  <a:prstClr val="black"/>
                </a:solidFill>
              </a:rPr>
              <a:t>4, </a:t>
            </a:r>
            <a:r>
              <a:rPr lang="cs-CZ" sz="1200" b="1" dirty="0">
                <a:solidFill>
                  <a:prstClr val="black"/>
                </a:solidFill>
              </a:rPr>
              <a:t>[cit. 2013-07-17], Licence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 smtClean="0"/>
              <a:t>, </a:t>
            </a:r>
            <a:r>
              <a:rPr lang="cs-CZ" sz="1200" b="1" dirty="0"/>
              <a:t>Rob </a:t>
            </a:r>
            <a:r>
              <a:rPr lang="cs-CZ" sz="1200" b="1" dirty="0" err="1"/>
              <a:t>Lavinsky</a:t>
            </a:r>
            <a:r>
              <a:rPr lang="cs-CZ" sz="1200" b="1" dirty="0"/>
              <a:t>, </a:t>
            </a:r>
            <a:r>
              <a:rPr lang="cs-CZ" sz="1200" b="1" dirty="0" smtClean="0"/>
              <a:t>iRocks.com, File:Hematite-119169.jpg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>
                <a:hlinkClick r:id="rId2"/>
              </a:rPr>
              <a:t>http://</a:t>
            </a:r>
            <a:r>
              <a:rPr lang="cs-CZ" sz="1200" b="1" dirty="0" smtClean="0">
                <a:hlinkClick r:id="rId2"/>
              </a:rPr>
              <a:t>commons.wikimedia.org/wiki/File:Hematite-119169.jpg</a:t>
            </a:r>
            <a:endParaRPr lang="cs-CZ" sz="12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US" sz="1200" b="1" dirty="0" err="1"/>
              <a:t>Obrázek</a:t>
            </a:r>
            <a:r>
              <a:rPr lang="en-US" sz="1200" b="1" dirty="0"/>
              <a:t> č. 7, [cit. 2013-07-17], </a:t>
            </a:r>
            <a:r>
              <a:rPr lang="en-US" sz="1200" b="1" dirty="0" err="1"/>
              <a:t>Licence</a:t>
            </a:r>
            <a:r>
              <a:rPr lang="en-US" sz="1200" b="1" dirty="0"/>
              <a:t> Creative Commons, Rob </a:t>
            </a:r>
            <a:r>
              <a:rPr lang="en-US" sz="1200" b="1" dirty="0" err="1"/>
              <a:t>Lavinsky</a:t>
            </a:r>
            <a:r>
              <a:rPr lang="en-US" sz="1200" b="1" dirty="0"/>
              <a:t>, iRocks.com, File:Corundum-d06-22b.jpg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US" sz="1200" b="1" dirty="0">
                <a:hlinkClick r:id="rId3"/>
              </a:rPr>
              <a:t>http://</a:t>
            </a:r>
            <a:r>
              <a:rPr lang="en-US" sz="1200" b="1" dirty="0" smtClean="0">
                <a:hlinkClick r:id="rId3"/>
              </a:rPr>
              <a:t>commons.wikimedia.org/wiki/File:Corundum-d06-22b.jpg</a:t>
            </a:r>
            <a:endParaRPr lang="cs-CZ" sz="12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 smtClean="0"/>
              <a:t>Obrázek č. 8, </a:t>
            </a:r>
            <a:r>
              <a:rPr lang="cs-CZ" sz="1200" b="1" dirty="0"/>
              <a:t>[cit. 2013-07-17], Licence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/>
              <a:t>, Lech </a:t>
            </a:r>
            <a:r>
              <a:rPr lang="cs-CZ" sz="1200" b="1" dirty="0" err="1" smtClean="0"/>
              <a:t>Darski</a:t>
            </a:r>
            <a:r>
              <a:rPr lang="cs-CZ" sz="1200" b="1" dirty="0"/>
              <a:t>, File:Korund (</a:t>
            </a:r>
            <a:r>
              <a:rPr lang="cs-CZ" sz="1200" b="1" dirty="0" err="1"/>
              <a:t>szafir</a:t>
            </a:r>
            <a:r>
              <a:rPr lang="cs-CZ" sz="1200" b="1" dirty="0"/>
              <a:t>), </a:t>
            </a:r>
            <a:r>
              <a:rPr lang="cs-CZ" sz="1200" b="1" dirty="0" err="1"/>
              <a:t>bliźniaki</a:t>
            </a:r>
            <a:r>
              <a:rPr lang="cs-CZ" sz="1200" b="1" dirty="0"/>
              <a:t> - </a:t>
            </a:r>
            <a:r>
              <a:rPr lang="cs-CZ" sz="1200" b="1" dirty="0" err="1"/>
              <a:t>Ratnapura</a:t>
            </a:r>
            <a:r>
              <a:rPr lang="cs-CZ" sz="1200" b="1" dirty="0"/>
              <a:t>, </a:t>
            </a:r>
            <a:r>
              <a:rPr lang="cs-CZ" sz="1200" b="1" dirty="0" err="1"/>
              <a:t>Sri</a:t>
            </a:r>
            <a:r>
              <a:rPr lang="cs-CZ" sz="1200" b="1" dirty="0"/>
              <a:t> Lanka..</a:t>
            </a:r>
            <a:r>
              <a:rPr lang="cs-CZ" sz="1200" b="1" dirty="0" err="1" smtClean="0"/>
              <a:t>jpg</a:t>
            </a:r>
            <a:endParaRPr lang="cs-CZ" sz="12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>
                <a:hlinkClick r:id="rId4"/>
              </a:rPr>
              <a:t>http://commons.wikimedia.org/wiki/</a:t>
            </a:r>
            <a:r>
              <a:rPr lang="cs-CZ" sz="1200" b="1" dirty="0" err="1">
                <a:hlinkClick r:id="rId4"/>
              </a:rPr>
              <a:t>File:Korund</a:t>
            </a:r>
            <a:r>
              <a:rPr lang="cs-CZ" sz="1200" b="1" dirty="0">
                <a:hlinkClick r:id="rId4"/>
              </a:rPr>
              <a:t>_(</a:t>
            </a:r>
            <a:r>
              <a:rPr lang="cs-CZ" sz="1200" b="1" dirty="0" err="1">
                <a:hlinkClick r:id="rId4"/>
              </a:rPr>
              <a:t>szafir</a:t>
            </a:r>
            <a:r>
              <a:rPr lang="cs-CZ" sz="1200" b="1" dirty="0">
                <a:hlinkClick r:id="rId4"/>
              </a:rPr>
              <a:t>),_bli%C5%BAniaki_-_Ratnapura,_Sri_Lanka..</a:t>
            </a:r>
            <a:r>
              <a:rPr lang="cs-CZ" sz="1200" b="1" dirty="0" smtClean="0">
                <a:hlinkClick r:id="rId4"/>
              </a:rPr>
              <a:t>jpg</a:t>
            </a:r>
            <a:endParaRPr lang="cs-CZ" sz="12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 smtClean="0"/>
              <a:t>Obrázek č. 9, </a:t>
            </a:r>
            <a:r>
              <a:rPr lang="cs-CZ" sz="1200" b="1" dirty="0"/>
              <a:t>[cit. 2013-07-17], Licence </a:t>
            </a:r>
            <a:r>
              <a:rPr lang="cs-CZ" sz="1200" b="1" dirty="0" smtClean="0"/>
              <a:t>public </a:t>
            </a:r>
            <a:r>
              <a:rPr lang="cs-CZ" sz="1200" b="1" dirty="0" err="1" smtClean="0"/>
              <a:t>domain</a:t>
            </a:r>
            <a:r>
              <a:rPr lang="cs-CZ" sz="1200" b="1" dirty="0"/>
              <a:t>, </a:t>
            </a:r>
            <a:r>
              <a:rPr lang="cs-CZ" sz="1200" b="1" dirty="0" err="1"/>
              <a:t>Parent</a:t>
            </a:r>
            <a:r>
              <a:rPr lang="cs-CZ" sz="1200" b="1" dirty="0"/>
              <a:t> </a:t>
            </a:r>
            <a:r>
              <a:rPr lang="cs-CZ" sz="1200" b="1" dirty="0" err="1" smtClean="0"/>
              <a:t>Géry</a:t>
            </a:r>
            <a:r>
              <a:rPr lang="cs-CZ" sz="1200" b="1" dirty="0"/>
              <a:t>, File:Saphir </a:t>
            </a:r>
            <a:r>
              <a:rPr lang="cs-CZ" sz="1200" b="1" dirty="0" err="1"/>
              <a:t>bleu</a:t>
            </a:r>
            <a:r>
              <a:rPr lang="cs-CZ" sz="1200" b="1" dirty="0"/>
              <a:t> 6(Pakistan).</a:t>
            </a:r>
            <a:r>
              <a:rPr lang="cs-CZ" sz="1200" b="1" dirty="0" smtClean="0"/>
              <a:t>jpg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>
                <a:hlinkClick r:id="rId5"/>
              </a:rPr>
              <a:t>http://commons.wikimedia.org/wiki/File:Saphir_bleu_6(Pakistan).</a:t>
            </a:r>
            <a:r>
              <a:rPr lang="cs-CZ" sz="1200" b="1" dirty="0" smtClean="0">
                <a:hlinkClick r:id="rId5"/>
              </a:rPr>
              <a:t>jpg</a:t>
            </a:r>
            <a:endParaRPr lang="cs-CZ" sz="12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 smtClean="0"/>
              <a:t>Obrázek č. 33, </a:t>
            </a:r>
            <a:r>
              <a:rPr lang="cs-CZ" sz="1200" b="1" dirty="0"/>
              <a:t>[cit. 2013-07-17], Licence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/>
              <a:t>, Rob </a:t>
            </a:r>
            <a:r>
              <a:rPr lang="cs-CZ" sz="1200" b="1" dirty="0" err="1"/>
              <a:t>Lavinsky</a:t>
            </a:r>
            <a:r>
              <a:rPr lang="cs-CZ" sz="1200" b="1" dirty="0"/>
              <a:t>, </a:t>
            </a:r>
            <a:r>
              <a:rPr lang="cs-CZ" sz="1200" b="1" dirty="0" smtClean="0"/>
              <a:t>iRocks.com</a:t>
            </a:r>
            <a:r>
              <a:rPr lang="cs-CZ" sz="1200" b="1" dirty="0"/>
              <a:t>, </a:t>
            </a:r>
            <a:r>
              <a:rPr lang="cs-CZ" sz="1200" b="1" dirty="0" smtClean="0"/>
              <a:t>File:Magnetite-40360.jpg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>
                <a:hlinkClick r:id="rId6"/>
              </a:rPr>
              <a:t>http://</a:t>
            </a:r>
            <a:r>
              <a:rPr lang="cs-CZ" sz="1200" b="1" dirty="0" smtClean="0">
                <a:hlinkClick r:id="rId6"/>
              </a:rPr>
              <a:t>commons.wikimedia.org/wiki/File:Magnetite-40360.jpg</a:t>
            </a:r>
            <a:endParaRPr lang="cs-CZ" sz="12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 smtClean="0"/>
              <a:t>Obrázek č. 34, </a:t>
            </a:r>
            <a:r>
              <a:rPr lang="cs-CZ" sz="1200" b="1" dirty="0"/>
              <a:t>[cit. 2013-07-17], Licence </a:t>
            </a:r>
            <a:r>
              <a:rPr lang="en-US" sz="1200" b="1" dirty="0" smtClean="0"/>
              <a:t>Creative </a:t>
            </a:r>
            <a:r>
              <a:rPr lang="en-US" sz="1200" b="1" dirty="0"/>
              <a:t>Commons, Rob </a:t>
            </a:r>
            <a:r>
              <a:rPr lang="en-US" sz="1200" b="1" dirty="0" err="1"/>
              <a:t>Lavinsky</a:t>
            </a:r>
            <a:r>
              <a:rPr lang="en-US" sz="1200" b="1" dirty="0"/>
              <a:t>, iRocks.com, </a:t>
            </a:r>
            <a:r>
              <a:rPr lang="en-US" sz="1200" b="1" dirty="0" smtClean="0"/>
              <a:t>File:Magnetite-23757.jpg</a:t>
            </a:r>
            <a:endParaRPr lang="cs-CZ" sz="12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>
                <a:hlinkClick r:id="rId7"/>
              </a:rPr>
              <a:t>http://</a:t>
            </a:r>
            <a:r>
              <a:rPr lang="cs-CZ" sz="1200" b="1" dirty="0" smtClean="0">
                <a:hlinkClick r:id="rId7"/>
              </a:rPr>
              <a:t>commons.wikimedia.org/wiki/File:Magnetite-23757.jpg</a:t>
            </a:r>
            <a:endParaRPr lang="cs-CZ" sz="12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 smtClean="0">
                <a:solidFill>
                  <a:prstClr val="black"/>
                </a:solidFill>
              </a:rPr>
              <a:t>Obrázek </a:t>
            </a:r>
            <a:r>
              <a:rPr lang="cs-CZ" sz="1200" b="1" dirty="0">
                <a:solidFill>
                  <a:prstClr val="black"/>
                </a:solidFill>
              </a:rPr>
              <a:t>č</a:t>
            </a:r>
            <a:r>
              <a:rPr lang="cs-CZ" sz="1200" b="1" dirty="0" smtClean="0">
                <a:solidFill>
                  <a:prstClr val="black"/>
                </a:solidFill>
              </a:rPr>
              <a:t>. 35, </a:t>
            </a:r>
            <a:r>
              <a:rPr lang="cs-CZ" sz="1200" b="1" dirty="0">
                <a:solidFill>
                  <a:prstClr val="black"/>
                </a:solidFill>
              </a:rPr>
              <a:t>[cit. 2013-07-17], Licence</a:t>
            </a:r>
            <a:r>
              <a:rPr lang="cs-CZ" sz="1200" b="1" dirty="0" smtClean="0"/>
              <a:t> </a:t>
            </a:r>
            <a:r>
              <a:rPr lang="en-US" sz="1200" b="1" dirty="0" smtClean="0"/>
              <a:t>Creative </a:t>
            </a:r>
            <a:r>
              <a:rPr lang="en-US" sz="1200" b="1" dirty="0"/>
              <a:t>Commons, Rob </a:t>
            </a:r>
            <a:r>
              <a:rPr lang="en-US" sz="1200" b="1" dirty="0" err="1"/>
              <a:t>Lavinsky</a:t>
            </a:r>
            <a:r>
              <a:rPr lang="en-US" sz="1200" b="1" dirty="0"/>
              <a:t>, </a:t>
            </a:r>
            <a:r>
              <a:rPr lang="en-US" sz="1200" b="1" dirty="0" smtClean="0"/>
              <a:t>iRocks.com</a:t>
            </a:r>
            <a:r>
              <a:rPr lang="cs-CZ" sz="1200" b="1" dirty="0"/>
              <a:t>, </a:t>
            </a:r>
            <a:r>
              <a:rPr lang="cs-CZ" sz="1200" b="1" dirty="0" smtClean="0"/>
              <a:t>File:Magnetite-278427.jpg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>
                <a:hlinkClick r:id="rId8"/>
              </a:rPr>
              <a:t>http://</a:t>
            </a:r>
            <a:r>
              <a:rPr lang="cs-CZ" sz="1200" b="1" dirty="0" smtClean="0">
                <a:hlinkClick r:id="rId8"/>
              </a:rPr>
              <a:t>commons.wikimedia.org/wiki/File:Magnetite-278427.jpg</a:t>
            </a:r>
            <a:endParaRPr lang="cs-CZ" sz="12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US" sz="1200" b="1" dirty="0" err="1">
                <a:solidFill>
                  <a:prstClr val="black"/>
                </a:solidFill>
              </a:rPr>
              <a:t>Obrázek</a:t>
            </a:r>
            <a:r>
              <a:rPr lang="en-US" sz="1200" b="1" dirty="0">
                <a:solidFill>
                  <a:prstClr val="black"/>
                </a:solidFill>
              </a:rPr>
              <a:t> č. </a:t>
            </a:r>
            <a:r>
              <a:rPr lang="cs-CZ" sz="1200" b="1" dirty="0" smtClean="0">
                <a:solidFill>
                  <a:prstClr val="black"/>
                </a:solidFill>
              </a:rPr>
              <a:t>36</a:t>
            </a:r>
            <a:r>
              <a:rPr lang="en-US" sz="1200" b="1" dirty="0" smtClean="0">
                <a:solidFill>
                  <a:prstClr val="black"/>
                </a:solidFill>
              </a:rPr>
              <a:t>, </a:t>
            </a:r>
            <a:r>
              <a:rPr lang="en-US" sz="1200" b="1" dirty="0">
                <a:solidFill>
                  <a:prstClr val="black"/>
                </a:solidFill>
              </a:rPr>
              <a:t>[cit. 2013-07-17], </a:t>
            </a:r>
            <a:r>
              <a:rPr lang="en-US" sz="1200" b="1" dirty="0" err="1">
                <a:solidFill>
                  <a:prstClr val="black"/>
                </a:solidFill>
              </a:rPr>
              <a:t>Licence</a:t>
            </a:r>
            <a:r>
              <a:rPr lang="en-US" sz="1200" b="1" dirty="0">
                <a:solidFill>
                  <a:prstClr val="black"/>
                </a:solidFill>
              </a:rPr>
              <a:t> Creative Commons, Rob </a:t>
            </a:r>
            <a:r>
              <a:rPr lang="en-US" sz="1200" b="1" dirty="0" err="1">
                <a:solidFill>
                  <a:prstClr val="black"/>
                </a:solidFill>
              </a:rPr>
              <a:t>Lavinsky</a:t>
            </a:r>
            <a:r>
              <a:rPr lang="en-US" sz="1200" b="1" dirty="0">
                <a:solidFill>
                  <a:prstClr val="black"/>
                </a:solidFill>
              </a:rPr>
              <a:t>, iRocks.com, File:Cassiterite-Quartz-260019.jpg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US" sz="1200" b="1" dirty="0">
                <a:solidFill>
                  <a:prstClr val="black"/>
                </a:solidFill>
                <a:hlinkClick r:id="rId9"/>
              </a:rPr>
              <a:t>http://</a:t>
            </a:r>
            <a:r>
              <a:rPr lang="en-US" sz="1200" b="1" dirty="0" smtClean="0">
                <a:solidFill>
                  <a:prstClr val="black"/>
                </a:solidFill>
                <a:hlinkClick r:id="rId9"/>
              </a:rPr>
              <a:t>commons.wikimedia.org/wiki/File:Cassiterite-Quartz-260019.jpg</a:t>
            </a:r>
            <a:endParaRPr lang="cs-CZ" sz="1200" b="1" dirty="0" smtClean="0">
              <a:solidFill>
                <a:prstClr val="black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 smtClean="0">
                <a:solidFill>
                  <a:prstClr val="black"/>
                </a:solidFill>
              </a:rPr>
              <a:t>Obrázek </a:t>
            </a:r>
            <a:r>
              <a:rPr lang="cs-CZ" sz="1200" b="1" dirty="0">
                <a:solidFill>
                  <a:prstClr val="black"/>
                </a:solidFill>
              </a:rPr>
              <a:t>č. </a:t>
            </a:r>
            <a:r>
              <a:rPr lang="cs-CZ" sz="1200" b="1" dirty="0" smtClean="0">
                <a:solidFill>
                  <a:prstClr val="black"/>
                </a:solidFill>
              </a:rPr>
              <a:t>37, </a:t>
            </a:r>
            <a:r>
              <a:rPr lang="cs-CZ" sz="1200" b="1" dirty="0">
                <a:solidFill>
                  <a:prstClr val="black"/>
                </a:solidFill>
              </a:rPr>
              <a:t>[cit. 2013-07-17], Licence </a:t>
            </a:r>
            <a:r>
              <a:rPr lang="en-US" sz="1200" b="1" dirty="0" smtClean="0"/>
              <a:t>Creative </a:t>
            </a:r>
            <a:r>
              <a:rPr lang="en-US" sz="1200" b="1" dirty="0"/>
              <a:t>Commons, Rob </a:t>
            </a:r>
            <a:r>
              <a:rPr lang="en-US" sz="1200" b="1" dirty="0" err="1"/>
              <a:t>Lavinsky</a:t>
            </a:r>
            <a:r>
              <a:rPr lang="en-US" sz="1200" b="1" dirty="0"/>
              <a:t>, </a:t>
            </a:r>
            <a:r>
              <a:rPr lang="en-US" sz="1200" b="1" dirty="0" smtClean="0"/>
              <a:t>iRocks.com</a:t>
            </a:r>
            <a:r>
              <a:rPr lang="cs-CZ" sz="1200" b="1" dirty="0"/>
              <a:t>, </a:t>
            </a:r>
            <a:r>
              <a:rPr lang="cs-CZ" sz="1200" b="1" dirty="0" smtClean="0"/>
              <a:t>File:Cassiterite-119419.jpg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>
                <a:hlinkClick r:id="rId10"/>
              </a:rPr>
              <a:t>http://</a:t>
            </a:r>
            <a:r>
              <a:rPr lang="cs-CZ" sz="1200" b="1" dirty="0" smtClean="0">
                <a:hlinkClick r:id="rId10"/>
              </a:rPr>
              <a:t>commons.wikimedia.org/wiki/File:Cassiterite-119419.jpg</a:t>
            </a:r>
            <a:endParaRPr lang="cs-CZ" sz="1200" b="1" dirty="0" smtClean="0"/>
          </a:p>
          <a:p>
            <a:pPr marL="0" lvl="0" indent="0">
              <a:spcBef>
                <a:spcPts val="0"/>
              </a:spcBef>
              <a:buNone/>
            </a:pPr>
            <a:r>
              <a:rPr lang="cs-CZ" sz="1200" b="1" dirty="0" smtClean="0">
                <a:solidFill>
                  <a:prstClr val="black"/>
                </a:solidFill>
              </a:rPr>
              <a:t>Obrázek </a:t>
            </a:r>
            <a:r>
              <a:rPr lang="cs-CZ" sz="1200" b="1" dirty="0">
                <a:solidFill>
                  <a:prstClr val="black"/>
                </a:solidFill>
              </a:rPr>
              <a:t>č. </a:t>
            </a:r>
            <a:r>
              <a:rPr lang="cs-CZ" sz="1200" b="1" dirty="0" smtClean="0">
                <a:solidFill>
                  <a:prstClr val="black"/>
                </a:solidFill>
              </a:rPr>
              <a:t>38, </a:t>
            </a:r>
            <a:r>
              <a:rPr lang="cs-CZ" sz="1200" b="1" dirty="0">
                <a:solidFill>
                  <a:prstClr val="black"/>
                </a:solidFill>
              </a:rPr>
              <a:t>[cit. 2013-07-17], Licence </a:t>
            </a:r>
            <a:r>
              <a:rPr lang="en-US" sz="1200" b="1" dirty="0" smtClean="0">
                <a:solidFill>
                  <a:prstClr val="black"/>
                </a:solidFill>
              </a:rPr>
              <a:t>Creative </a:t>
            </a:r>
            <a:r>
              <a:rPr lang="en-US" sz="1200" b="1" dirty="0">
                <a:solidFill>
                  <a:prstClr val="black"/>
                </a:solidFill>
              </a:rPr>
              <a:t>Commons, Rob </a:t>
            </a:r>
            <a:r>
              <a:rPr lang="en-US" sz="1200" b="1" dirty="0" err="1">
                <a:solidFill>
                  <a:prstClr val="black"/>
                </a:solidFill>
              </a:rPr>
              <a:t>Lavinsky</a:t>
            </a:r>
            <a:r>
              <a:rPr lang="en-US" sz="1200" b="1" dirty="0">
                <a:solidFill>
                  <a:prstClr val="black"/>
                </a:solidFill>
              </a:rPr>
              <a:t>, iRocks.com</a:t>
            </a:r>
            <a:r>
              <a:rPr lang="cs-CZ" sz="1200" b="1" dirty="0">
                <a:solidFill>
                  <a:prstClr val="black"/>
                </a:solidFill>
              </a:rPr>
              <a:t>, File:Cassiterite-Quartz-Siderite-258670.jpg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200" b="1" dirty="0">
                <a:solidFill>
                  <a:prstClr val="black"/>
                </a:solidFill>
                <a:hlinkClick r:id="rId11"/>
              </a:rPr>
              <a:t>http://commons.wikimedia.org/wiki/File:Cassiterite-Quartz-Siderite-258670.jpg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200" b="1" dirty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</a:rPr>
              <a:t>39, </a:t>
            </a:r>
            <a:r>
              <a:rPr lang="cs-CZ" sz="1200" b="1" dirty="0">
                <a:solidFill>
                  <a:prstClr val="black"/>
                </a:solidFill>
              </a:rPr>
              <a:t>[cit. 2013-07-17], Licence </a:t>
            </a:r>
            <a:r>
              <a:rPr lang="en-US" sz="1200" b="1" dirty="0">
                <a:solidFill>
                  <a:prstClr val="black"/>
                </a:solidFill>
              </a:rPr>
              <a:t>Creative Commons, Rob </a:t>
            </a:r>
            <a:r>
              <a:rPr lang="en-US" sz="1200" b="1" dirty="0" err="1">
                <a:solidFill>
                  <a:prstClr val="black"/>
                </a:solidFill>
              </a:rPr>
              <a:t>Lavinsky</a:t>
            </a:r>
            <a:r>
              <a:rPr lang="en-US" sz="1200" b="1" dirty="0">
                <a:solidFill>
                  <a:prstClr val="black"/>
                </a:solidFill>
              </a:rPr>
              <a:t>, iRocks.com, File:Rutile-Hematite-171993.jpg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200" b="1" dirty="0">
                <a:solidFill>
                  <a:prstClr val="black"/>
                </a:solidFill>
                <a:hlinkClick r:id="rId12"/>
              </a:rPr>
              <a:t>http://commons.wikimedia.org/wiki/File:Rutile-Hematite-171993.jpg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200" b="1" dirty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</a:rPr>
              <a:t>41</a:t>
            </a:r>
            <a:r>
              <a:rPr lang="cs-CZ" sz="1200" b="1" dirty="0">
                <a:solidFill>
                  <a:prstClr val="black"/>
                </a:solidFill>
              </a:rPr>
              <a:t>, [cit. 2013-07-17], </a:t>
            </a:r>
            <a:r>
              <a:rPr lang="cs-CZ" sz="1200" b="1" dirty="0" smtClean="0">
                <a:solidFill>
                  <a:prstClr val="black"/>
                </a:solidFill>
              </a:rPr>
              <a:t>Licence </a:t>
            </a:r>
            <a:r>
              <a:rPr lang="en-US" sz="1200" b="1" dirty="0">
                <a:solidFill>
                  <a:prstClr val="black"/>
                </a:solidFill>
              </a:rPr>
              <a:t>Creative Commons, Rob </a:t>
            </a:r>
            <a:r>
              <a:rPr lang="en-US" sz="1200" b="1" dirty="0" err="1">
                <a:solidFill>
                  <a:prstClr val="black"/>
                </a:solidFill>
              </a:rPr>
              <a:t>Lavinsky</a:t>
            </a:r>
            <a:r>
              <a:rPr lang="en-US" sz="1200" b="1" dirty="0">
                <a:solidFill>
                  <a:prstClr val="black"/>
                </a:solidFill>
              </a:rPr>
              <a:t>, iRocks.com, </a:t>
            </a:r>
            <a:r>
              <a:rPr lang="cs-CZ" sz="1200" b="1" dirty="0">
                <a:solidFill>
                  <a:prstClr val="black"/>
                </a:solidFill>
              </a:rPr>
              <a:t>File:Rutile-192707.jpg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200" b="1" dirty="0">
                <a:solidFill>
                  <a:prstClr val="black"/>
                </a:solidFill>
                <a:hlinkClick r:id="rId13"/>
              </a:rPr>
              <a:t>http://commons.wikimedia.org/wiki/File:Rutile-192707.jpg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200" b="1" dirty="0">
                <a:solidFill>
                  <a:prstClr val="black"/>
                </a:solidFill>
              </a:rPr>
              <a:t>Obrázek č. 42, [cit. 2013-07-17], Licence </a:t>
            </a:r>
            <a:r>
              <a:rPr lang="cs-CZ" sz="1200" b="1" dirty="0" err="1">
                <a:solidFill>
                  <a:prstClr val="black"/>
                </a:solidFill>
              </a:rPr>
              <a:t>Creative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Commons</a:t>
            </a:r>
            <a:r>
              <a:rPr lang="cs-CZ" sz="1200" b="1" dirty="0">
                <a:solidFill>
                  <a:prstClr val="black"/>
                </a:solidFill>
              </a:rPr>
              <a:t>, Rob </a:t>
            </a:r>
            <a:r>
              <a:rPr lang="cs-CZ" sz="1200" b="1" dirty="0" err="1">
                <a:solidFill>
                  <a:prstClr val="black"/>
                </a:solidFill>
              </a:rPr>
              <a:t>Lavinsky</a:t>
            </a:r>
            <a:r>
              <a:rPr lang="cs-CZ" sz="1200" b="1" dirty="0">
                <a:solidFill>
                  <a:prstClr val="black"/>
                </a:solidFill>
              </a:rPr>
              <a:t>, iRocks.com, File:Uraninite-67802.jpg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200" b="1" dirty="0">
                <a:solidFill>
                  <a:prstClr val="black"/>
                </a:solidFill>
                <a:hlinkClick r:id="rId14"/>
              </a:rPr>
              <a:t>http://</a:t>
            </a:r>
            <a:r>
              <a:rPr lang="cs-CZ" sz="1200" b="1" dirty="0" smtClean="0">
                <a:solidFill>
                  <a:prstClr val="black"/>
                </a:solidFill>
                <a:hlinkClick r:id="rId14"/>
              </a:rPr>
              <a:t>commons.wikimedia.org/wiki/File:Uraninite-67802.jpg</a:t>
            </a:r>
            <a:endParaRPr lang="cs-CZ" sz="1200" b="1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200" b="1" dirty="0" smtClean="0">
                <a:solidFill>
                  <a:prstClr val="black"/>
                </a:solidFill>
              </a:rPr>
              <a:t>Obrázek </a:t>
            </a:r>
            <a:r>
              <a:rPr lang="cs-CZ" sz="1200" b="1" dirty="0">
                <a:solidFill>
                  <a:prstClr val="black"/>
                </a:solidFill>
              </a:rPr>
              <a:t>č. 43, [cit. 2013-07-17], Licence </a:t>
            </a:r>
            <a:r>
              <a:rPr lang="cs-CZ" sz="1200" b="1" dirty="0" err="1">
                <a:solidFill>
                  <a:prstClr val="black"/>
                </a:solidFill>
              </a:rPr>
              <a:t>Creative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Commons</a:t>
            </a:r>
            <a:r>
              <a:rPr lang="cs-CZ" sz="1200" b="1" dirty="0">
                <a:solidFill>
                  <a:prstClr val="black"/>
                </a:solidFill>
              </a:rPr>
              <a:t>, Rob </a:t>
            </a:r>
            <a:r>
              <a:rPr lang="cs-CZ" sz="1200" b="1" dirty="0" err="1">
                <a:solidFill>
                  <a:prstClr val="black"/>
                </a:solidFill>
              </a:rPr>
              <a:t>Lavinsky</a:t>
            </a:r>
            <a:r>
              <a:rPr lang="cs-CZ" sz="1200" b="1" dirty="0">
                <a:solidFill>
                  <a:prstClr val="black"/>
                </a:solidFill>
              </a:rPr>
              <a:t>, iRocks.com, File:Uraninite-usa32c.jpg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200" b="1" dirty="0">
                <a:solidFill>
                  <a:prstClr val="black"/>
                </a:solidFill>
                <a:hlinkClick r:id="rId15"/>
              </a:rPr>
              <a:t>http://</a:t>
            </a:r>
            <a:r>
              <a:rPr lang="cs-CZ" sz="1200" b="1" dirty="0" smtClean="0">
                <a:solidFill>
                  <a:prstClr val="black"/>
                </a:solidFill>
                <a:hlinkClick r:id="rId15"/>
              </a:rPr>
              <a:t>commons.wikimedia.org/wiki/File:Uraninite-usa32c.jpg</a:t>
            </a:r>
            <a:endParaRPr lang="cs-CZ" sz="1200" b="1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200" b="1" dirty="0" smtClean="0">
                <a:solidFill>
                  <a:prstClr val="black"/>
                </a:solidFill>
              </a:rPr>
              <a:t>Obrázek </a:t>
            </a:r>
            <a:r>
              <a:rPr lang="cs-CZ" sz="1200" b="1" dirty="0">
                <a:solidFill>
                  <a:prstClr val="black"/>
                </a:solidFill>
              </a:rPr>
              <a:t>č. 44, [cit. 2013-07-17], Licence </a:t>
            </a:r>
            <a:r>
              <a:rPr lang="cs-CZ" sz="1200" b="1" dirty="0" err="1">
                <a:solidFill>
                  <a:prstClr val="black"/>
                </a:solidFill>
              </a:rPr>
              <a:t>Creative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Commons</a:t>
            </a:r>
            <a:r>
              <a:rPr lang="cs-CZ" sz="1200" b="1" dirty="0">
                <a:solidFill>
                  <a:prstClr val="black"/>
                </a:solidFill>
              </a:rPr>
              <a:t>, </a:t>
            </a:r>
            <a:r>
              <a:rPr lang="cs-CZ" sz="1200" b="1" dirty="0" err="1">
                <a:solidFill>
                  <a:prstClr val="black"/>
                </a:solidFill>
              </a:rPr>
              <a:t>Jędrzej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Pełka</a:t>
            </a:r>
            <a:r>
              <a:rPr lang="cs-CZ" sz="1200" b="1" dirty="0">
                <a:solidFill>
                  <a:prstClr val="black"/>
                </a:solidFill>
              </a:rPr>
              <a:t> , File:Blenda smolista11.jpg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200" b="1" dirty="0">
                <a:solidFill>
                  <a:prstClr val="black"/>
                </a:solidFill>
                <a:hlinkClick r:id="rId16"/>
              </a:rPr>
              <a:t>http://</a:t>
            </a:r>
            <a:r>
              <a:rPr lang="cs-CZ" sz="1200" b="1" dirty="0" smtClean="0">
                <a:solidFill>
                  <a:prstClr val="black"/>
                </a:solidFill>
                <a:hlinkClick r:id="rId16"/>
              </a:rPr>
              <a:t>commons.wikimedia.org/wiki/File:Blenda_smolista11.jpg?uselang=cs</a:t>
            </a:r>
            <a:endParaRPr lang="cs-CZ" sz="1200" b="1" dirty="0" smtClean="0">
              <a:solidFill>
                <a:prstClr val="black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57583670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336704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2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spcBef>
                <a:spcPts val="0"/>
              </a:spcBef>
              <a:buNone/>
            </a:pPr>
            <a:endParaRPr lang="cs-CZ" sz="1200" b="1" dirty="0" smtClean="0">
              <a:solidFill>
                <a:prstClr val="black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1200" b="1" dirty="0">
              <a:solidFill>
                <a:prstClr val="black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 smtClean="0">
                <a:solidFill>
                  <a:prstClr val="black"/>
                </a:solidFill>
              </a:rPr>
              <a:t>Obrázek </a:t>
            </a:r>
            <a:r>
              <a:rPr lang="cs-CZ" sz="1200" b="1" dirty="0">
                <a:solidFill>
                  <a:prstClr val="black"/>
                </a:solidFill>
              </a:rPr>
              <a:t>č. 46, [cit. 2013-07-17], Licence </a:t>
            </a:r>
            <a:r>
              <a:rPr lang="cs-CZ" sz="1200" b="1" dirty="0" err="1">
                <a:solidFill>
                  <a:prstClr val="black"/>
                </a:solidFill>
              </a:rPr>
              <a:t>Creative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Commons</a:t>
            </a:r>
            <a:r>
              <a:rPr lang="cs-CZ" sz="1200" b="1" dirty="0">
                <a:solidFill>
                  <a:prstClr val="black"/>
                </a:solidFill>
              </a:rPr>
              <a:t>, </a:t>
            </a:r>
            <a:r>
              <a:rPr lang="cs-CZ" sz="1200" b="1" dirty="0" err="1">
                <a:solidFill>
                  <a:prstClr val="black"/>
                </a:solidFill>
              </a:rPr>
              <a:t>Parent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Géry</a:t>
            </a:r>
            <a:r>
              <a:rPr lang="cs-CZ" sz="1200" b="1" dirty="0">
                <a:solidFill>
                  <a:prstClr val="black"/>
                </a:solidFill>
              </a:rPr>
              <a:t>, File:Opale (</a:t>
            </a:r>
            <a:r>
              <a:rPr lang="cs-CZ" sz="1200" b="1" dirty="0" err="1">
                <a:solidFill>
                  <a:prstClr val="black"/>
                </a:solidFill>
              </a:rPr>
              <a:t>Ethiopie</a:t>
            </a:r>
            <a:r>
              <a:rPr lang="cs-CZ" sz="1200" b="1" dirty="0">
                <a:solidFill>
                  <a:prstClr val="black"/>
                </a:solidFill>
              </a:rPr>
              <a:t>) .JPG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>
                <a:solidFill>
                  <a:prstClr val="black"/>
                </a:solidFill>
                <a:hlinkClick r:id="rId2"/>
              </a:rPr>
              <a:t>http://commons.wikimedia.org/wiki/File:Opale_(Ethiopie)_.</a:t>
            </a:r>
            <a:r>
              <a:rPr lang="cs-CZ" sz="1200" b="1" dirty="0" smtClean="0">
                <a:solidFill>
                  <a:prstClr val="black"/>
                </a:solidFill>
                <a:hlinkClick r:id="rId2"/>
              </a:rPr>
              <a:t>JPG</a:t>
            </a:r>
            <a:endParaRPr lang="cs-CZ" sz="1200" b="1" dirty="0" smtClean="0">
              <a:solidFill>
                <a:prstClr val="black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 smtClean="0">
                <a:solidFill>
                  <a:prstClr val="black"/>
                </a:solidFill>
              </a:rPr>
              <a:t>Obrázek </a:t>
            </a:r>
            <a:r>
              <a:rPr lang="cs-CZ" sz="1200" b="1" dirty="0">
                <a:solidFill>
                  <a:prstClr val="black"/>
                </a:solidFill>
              </a:rPr>
              <a:t>č. 52, [cit. 2013-07-17], Licence public </a:t>
            </a:r>
            <a:r>
              <a:rPr lang="cs-CZ" sz="1200" b="1" dirty="0" err="1">
                <a:solidFill>
                  <a:prstClr val="black"/>
                </a:solidFill>
              </a:rPr>
              <a:t>domain</a:t>
            </a:r>
            <a:r>
              <a:rPr lang="cs-CZ" sz="1200" b="1" dirty="0">
                <a:solidFill>
                  <a:prstClr val="black"/>
                </a:solidFill>
              </a:rPr>
              <a:t>, Dave </a:t>
            </a:r>
            <a:r>
              <a:rPr lang="cs-CZ" sz="1200" b="1" dirty="0" err="1">
                <a:solidFill>
                  <a:prstClr val="black"/>
                </a:solidFill>
              </a:rPr>
              <a:t>Dyet</a:t>
            </a:r>
            <a:r>
              <a:rPr lang="cs-CZ" sz="1200" b="1" dirty="0">
                <a:solidFill>
                  <a:prstClr val="black"/>
                </a:solidFill>
              </a:rPr>
              <a:t>, File:Bauxite </a:t>
            </a:r>
            <a:r>
              <a:rPr lang="cs-CZ" sz="1200" b="1" dirty="0" err="1">
                <a:solidFill>
                  <a:prstClr val="black"/>
                </a:solidFill>
              </a:rPr>
              <a:t>Mixture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of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aluminum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hydroxides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Pulaski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County</a:t>
            </a:r>
            <a:r>
              <a:rPr lang="cs-CZ" sz="1200" b="1" dirty="0">
                <a:solidFill>
                  <a:prstClr val="black"/>
                </a:solidFill>
              </a:rPr>
              <a:t> Arkansas 2364.jpg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1200" b="1" dirty="0" smtClean="0">
                <a:solidFill>
                  <a:prstClr val="black"/>
                </a:solidFill>
                <a:hlinkClick r:id="rId3"/>
              </a:rPr>
              <a:t>commons.wikimedia.org/wiki/File:Bauxite_Mixture_of_aluminum_hydroxides_Pulaski_County_Arkansas_2364.jpg</a:t>
            </a:r>
            <a:endParaRPr lang="cs-CZ" sz="1200" b="1" dirty="0" smtClean="0">
              <a:solidFill>
                <a:prstClr val="black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 smtClean="0">
                <a:solidFill>
                  <a:prstClr val="black"/>
                </a:solidFill>
              </a:rPr>
              <a:t>Obrázek </a:t>
            </a:r>
            <a:r>
              <a:rPr lang="cs-CZ" sz="1200" b="1" dirty="0">
                <a:solidFill>
                  <a:prstClr val="black"/>
                </a:solidFill>
              </a:rPr>
              <a:t>č. 53, [cit. 2013-07-17], Licence public </a:t>
            </a:r>
            <a:r>
              <a:rPr lang="cs-CZ" sz="1200" b="1" dirty="0" err="1" smtClean="0">
                <a:solidFill>
                  <a:prstClr val="black"/>
                </a:solidFill>
              </a:rPr>
              <a:t>domain</a:t>
            </a:r>
            <a:r>
              <a:rPr lang="cs-CZ" sz="1200" b="1" dirty="0" smtClean="0">
                <a:solidFill>
                  <a:prstClr val="black"/>
                </a:solidFill>
              </a:rPr>
              <a:t>, </a:t>
            </a:r>
            <a:r>
              <a:rPr lang="cs-CZ" sz="1200" b="1" dirty="0">
                <a:solidFill>
                  <a:prstClr val="black"/>
                </a:solidFill>
              </a:rPr>
              <a:t>File:Bauxite.jpg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>
                <a:solidFill>
                  <a:prstClr val="black"/>
                </a:solidFill>
                <a:hlinkClick r:id="rId4"/>
              </a:rPr>
              <a:t>http://</a:t>
            </a:r>
            <a:r>
              <a:rPr lang="cs-CZ" sz="1200" b="1" dirty="0" smtClean="0">
                <a:solidFill>
                  <a:prstClr val="black"/>
                </a:solidFill>
                <a:hlinkClick r:id="rId4"/>
              </a:rPr>
              <a:t>commons.wikimedia.org/wiki/File:Bauxite.jpg</a:t>
            </a:r>
            <a:endParaRPr lang="cs-CZ" sz="1200" b="1" dirty="0" smtClean="0">
              <a:solidFill>
                <a:prstClr val="black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 smtClean="0">
                <a:solidFill>
                  <a:prstClr val="black"/>
                </a:solidFill>
              </a:rPr>
              <a:t>Obrázek </a:t>
            </a:r>
            <a:r>
              <a:rPr lang="cs-CZ" sz="1200" b="1" dirty="0">
                <a:solidFill>
                  <a:prstClr val="black"/>
                </a:solidFill>
              </a:rPr>
              <a:t>č. </a:t>
            </a:r>
            <a:r>
              <a:rPr lang="cs-CZ" sz="1200" b="1" dirty="0" smtClean="0">
                <a:solidFill>
                  <a:prstClr val="black"/>
                </a:solidFill>
              </a:rPr>
              <a:t>54, </a:t>
            </a:r>
            <a:r>
              <a:rPr lang="cs-CZ" sz="1200" b="1" dirty="0">
                <a:solidFill>
                  <a:prstClr val="black"/>
                </a:solidFill>
              </a:rPr>
              <a:t>[cit. </a:t>
            </a:r>
            <a:r>
              <a:rPr lang="cs-CZ" sz="1200" b="1" dirty="0" smtClean="0">
                <a:solidFill>
                  <a:prstClr val="black"/>
                </a:solidFill>
              </a:rPr>
              <a:t>2013-07-17</a:t>
            </a:r>
            <a:r>
              <a:rPr lang="cs-CZ" sz="1200" b="1" dirty="0">
                <a:solidFill>
                  <a:prstClr val="black"/>
                </a:solidFill>
              </a:rPr>
              <a:t>], Licence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/>
              <a:t>, Luis Miguel </a:t>
            </a:r>
            <a:r>
              <a:rPr lang="cs-CZ" sz="1200" b="1" dirty="0" err="1"/>
              <a:t>Bugallo</a:t>
            </a:r>
            <a:r>
              <a:rPr lang="cs-CZ" sz="1200" b="1" dirty="0"/>
              <a:t> </a:t>
            </a:r>
            <a:r>
              <a:rPr lang="cs-CZ" sz="1200" b="1" dirty="0" err="1" smtClean="0"/>
              <a:t>Sánchez</a:t>
            </a:r>
            <a:r>
              <a:rPr lang="cs-CZ" sz="1200" b="1" dirty="0"/>
              <a:t>, File:Mineral </a:t>
            </a:r>
            <a:r>
              <a:rPr lang="cs-CZ" sz="1200" b="1" dirty="0" err="1"/>
              <a:t>Bauxita</a:t>
            </a:r>
            <a:r>
              <a:rPr lang="cs-CZ" sz="1200" b="1" dirty="0"/>
              <a:t> </a:t>
            </a:r>
            <a:r>
              <a:rPr lang="cs-CZ" sz="1200" b="1" dirty="0" err="1"/>
              <a:t>ollos</a:t>
            </a:r>
            <a:r>
              <a:rPr lang="cs-CZ" sz="1200" b="1" dirty="0"/>
              <a:t> </a:t>
            </a:r>
            <a:r>
              <a:rPr lang="cs-CZ" sz="1200" b="1" dirty="0" err="1"/>
              <a:t>verdes</a:t>
            </a:r>
            <a:r>
              <a:rPr lang="cs-CZ" sz="1200" b="1" dirty="0"/>
              <a:t> </a:t>
            </a:r>
            <a:r>
              <a:rPr lang="cs-CZ" sz="1200" b="1" dirty="0" smtClean="0"/>
              <a:t>GDFL116.jpg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>
                <a:hlinkClick r:id="rId5"/>
              </a:rPr>
              <a:t>http://</a:t>
            </a:r>
            <a:r>
              <a:rPr lang="cs-CZ" sz="1200" b="1" dirty="0" smtClean="0">
                <a:hlinkClick r:id="rId5"/>
              </a:rPr>
              <a:t>commons.wikimedia.org/wiki/File:Mineral_Bauxita_ollos_verdes_GDFL116.jpg?uselang=cs</a:t>
            </a:r>
            <a:endParaRPr lang="cs-CZ" sz="1200" b="1" dirty="0" smtClean="0"/>
          </a:p>
          <a:p>
            <a:pPr marL="0" indent="0">
              <a:spcBef>
                <a:spcPts val="0"/>
              </a:spcBef>
              <a:buNone/>
            </a:pPr>
            <a:endParaRPr lang="cs-CZ" sz="1200" b="1" dirty="0" smtClean="0"/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</a:rPr>
              <a:t>Ostatní </a:t>
            </a:r>
            <a:r>
              <a:rPr lang="cs-CZ" sz="1200" b="1" dirty="0" smtClean="0">
                <a:solidFill>
                  <a:prstClr val="black"/>
                </a:solidFill>
              </a:rPr>
              <a:t>obrázky, autor </a:t>
            </a:r>
            <a:r>
              <a:rPr lang="cs-CZ" sz="1200" b="1" dirty="0">
                <a:solidFill>
                  <a:prstClr val="black"/>
                </a:solidFill>
              </a:rPr>
              <a:t>Josef </a:t>
            </a:r>
            <a:r>
              <a:rPr lang="cs-CZ" sz="1200" b="1" dirty="0" err="1" smtClean="0">
                <a:solidFill>
                  <a:prstClr val="black"/>
                </a:solidFill>
              </a:rPr>
              <a:t>Himl</a:t>
            </a:r>
            <a:r>
              <a:rPr lang="cs-CZ" sz="1200" b="1" dirty="0" smtClean="0">
                <a:solidFill>
                  <a:prstClr val="black"/>
                </a:solidFill>
              </a:rPr>
              <a:t>, ZŠ a MŠ Sepekov</a:t>
            </a:r>
            <a:endParaRPr lang="cs-CZ" sz="1200" b="1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endParaRPr lang="cs-CZ" sz="1200" b="1" dirty="0"/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endParaRPr lang="cs-CZ" sz="1200" b="1" dirty="0"/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endParaRPr lang="cs-CZ" sz="1200" b="1" dirty="0"/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endParaRPr lang="cs-CZ" sz="1200" b="1" dirty="0"/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endParaRPr lang="cs-CZ" sz="1200" b="1" dirty="0"/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endParaRPr lang="cs-CZ" sz="1200" b="1" dirty="0"/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endParaRPr lang="cs-CZ" sz="1200" b="1" dirty="0"/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endParaRPr lang="cs-CZ" sz="1200" b="1" dirty="0"/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380103340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K O N E C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33176718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886</TotalTime>
  <Words>1707</Words>
  <Application>Microsoft Office PowerPoint</Application>
  <PresentationFormat>Předvádění na obrazovce (4:3)</PresentationFormat>
  <Paragraphs>462</Paragraphs>
  <Slides>33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4" baseType="lpstr">
      <vt:lpstr>1_Motiv systému Office</vt:lpstr>
      <vt:lpstr>Prezentace aplikace PowerPoint</vt:lpstr>
      <vt:lpstr>Prezentace aplikace PowerPoint</vt:lpstr>
      <vt:lpstr>Přírodopis 9. třída MINERALOGIE </vt:lpstr>
      <vt:lpstr>Oxidy</vt:lpstr>
      <vt:lpstr>Hematit (krevel)</vt:lpstr>
      <vt:lpstr>Prezentace aplikace PowerPoint</vt:lpstr>
      <vt:lpstr>Prezentace aplikace PowerPoint</vt:lpstr>
      <vt:lpstr>Prezentace aplikace PowerPoint</vt:lpstr>
      <vt:lpstr>Křemen</vt:lpstr>
      <vt:lpstr>Křemen - variety</vt:lpstr>
      <vt:lpstr>Křemen - variety</vt:lpstr>
      <vt:lpstr>Křemen - variety</vt:lpstr>
      <vt:lpstr>Křemen - variety</vt:lpstr>
      <vt:lpstr>Křemen - variety</vt:lpstr>
      <vt:lpstr>Křemen - variety</vt:lpstr>
      <vt:lpstr>Magnetit (magnetovec)</vt:lpstr>
      <vt:lpstr>Magnetit</vt:lpstr>
      <vt:lpstr>Kasiterit (cínovec)</vt:lpstr>
      <vt:lpstr>Kasiterit</vt:lpstr>
      <vt:lpstr>Rutil</vt:lpstr>
      <vt:lpstr>Rutil</vt:lpstr>
      <vt:lpstr>Uraninit</vt:lpstr>
      <vt:lpstr>Uraninit</vt:lpstr>
      <vt:lpstr>Opál</vt:lpstr>
      <vt:lpstr>Opál</vt:lpstr>
      <vt:lpstr>Limonit (hnědel)</vt:lpstr>
      <vt:lpstr>Limonit (hnědel)</vt:lpstr>
      <vt:lpstr>Bauxit</vt:lpstr>
      <vt:lpstr>Bauxit</vt:lpstr>
      <vt:lpstr>Závěrem</vt:lpstr>
      <vt:lpstr>Prezentace aplikace PowerPoint</vt:lpstr>
      <vt:lpstr>Prezentace aplikace PowerPoint</vt:lpstr>
      <vt:lpstr>K O N E 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Přírodopis 9. třída MINERALOGIE </dc:title>
  <dc:creator>Pepa</dc:creator>
  <cp:lastModifiedBy>Pepa</cp:lastModifiedBy>
  <cp:revision>92</cp:revision>
  <dcterms:created xsi:type="dcterms:W3CDTF">2013-11-08T17:01:46Z</dcterms:created>
  <dcterms:modified xsi:type="dcterms:W3CDTF">2015-04-03T10:01:51Z</dcterms:modified>
</cp:coreProperties>
</file>