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307" r:id="rId3"/>
    <p:sldId id="308" r:id="rId4"/>
    <p:sldId id="257" r:id="rId5"/>
    <p:sldId id="262" r:id="rId6"/>
    <p:sldId id="264" r:id="rId7"/>
    <p:sldId id="263" r:id="rId8"/>
    <p:sldId id="265" r:id="rId9"/>
    <p:sldId id="258" r:id="rId10"/>
    <p:sldId id="269" r:id="rId11"/>
    <p:sldId id="270" r:id="rId12"/>
    <p:sldId id="271" r:id="rId13"/>
    <p:sldId id="273" r:id="rId14"/>
    <p:sldId id="274" r:id="rId15"/>
    <p:sldId id="275" r:id="rId16"/>
    <p:sldId id="276" r:id="rId17"/>
    <p:sldId id="277" r:id="rId18"/>
    <p:sldId id="261" r:id="rId19"/>
    <p:sldId id="278" r:id="rId20"/>
    <p:sldId id="280" r:id="rId21"/>
    <p:sldId id="281" r:id="rId22"/>
    <p:sldId id="282" r:id="rId23"/>
    <p:sldId id="283" r:id="rId24"/>
    <p:sldId id="266" r:id="rId25"/>
    <p:sldId id="285" r:id="rId26"/>
    <p:sldId id="279" r:id="rId27"/>
    <p:sldId id="260" r:id="rId28"/>
    <p:sldId id="292" r:id="rId29"/>
    <p:sldId id="293" r:id="rId30"/>
    <p:sldId id="294" r:id="rId31"/>
    <p:sldId id="288" r:id="rId32"/>
    <p:sldId id="289" r:id="rId33"/>
    <p:sldId id="290" r:id="rId34"/>
    <p:sldId id="287" r:id="rId35"/>
    <p:sldId id="291" r:id="rId36"/>
    <p:sldId id="295" r:id="rId37"/>
    <p:sldId id="296" r:id="rId38"/>
    <p:sldId id="303" r:id="rId39"/>
    <p:sldId id="297" r:id="rId40"/>
    <p:sldId id="298" r:id="rId41"/>
    <p:sldId id="299" r:id="rId42"/>
    <p:sldId id="300" r:id="rId43"/>
    <p:sldId id="267" r:id="rId44"/>
    <p:sldId id="272" r:id="rId45"/>
    <p:sldId id="284" r:id="rId46"/>
    <p:sldId id="286" r:id="rId47"/>
    <p:sldId id="304" r:id="rId48"/>
    <p:sldId id="305" r:id="rId49"/>
    <p:sldId id="306" r:id="rId5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slide" Target="slides/slide39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8" Type="http://schemas.openxmlformats.org/officeDocument/2006/relationships/slide" Target="slides/slide6.xml"/><Relationship Id="rId51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0726531"/>
      </p:ext>
    </p:extLst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4062375"/>
      </p:ext>
    </p:extLst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4475318"/>
      </p:ext>
    </p:extLst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2126833"/>
      </p:ext>
    </p:extLst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248747"/>
      </p:ext>
    </p:extLst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9343237"/>
      </p:ext>
    </p:extLst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4841280"/>
      </p:ext>
    </p:extLst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1485864"/>
      </p:ext>
    </p:extLst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9775063"/>
      </p:ext>
    </p:extLst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9900856"/>
      </p:ext>
    </p:extLst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6600081"/>
      </p:ext>
    </p:extLst>
  </p:cSld>
  <p:clrMapOvr>
    <a:masterClrMapping/>
  </p:clrMapOvr>
  <p:transition spd="slow">
    <p:fad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1737296"/>
      </p:ext>
    </p:extLst>
  </p:cSld>
  <p:clrMapOvr>
    <a:masterClrMapping/>
  </p:clrMapOvr>
  <p:transition spd="slow"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009546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933199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720747"/>
      </p:ext>
    </p:extLst>
  </p:cSld>
  <p:clrMapOvr>
    <a:masterClrMapping/>
  </p:clrMapOvr>
  <p:transition spd="slow">
    <p:fad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7316442"/>
      </p:ext>
    </p:extLst>
  </p:cSld>
  <p:clrMapOvr>
    <a:masterClrMapping/>
  </p:clrMapOvr>
  <p:transition spd="slow">
    <p:fad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8458270"/>
      </p:ext>
    </p:extLst>
  </p:cSld>
  <p:clrMapOvr>
    <a:masterClrMapping/>
  </p:clrMapOvr>
  <p:transition spd="slow">
    <p:fade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3990661"/>
      </p:ext>
    </p:extLst>
  </p:cSld>
  <p:clrMapOvr>
    <a:masterClrMapping/>
  </p:clrMapOvr>
  <p:transition spd="slow">
    <p:fade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5776150"/>
      </p:ext>
    </p:extLst>
  </p:cSld>
  <p:clrMapOvr>
    <a:masterClrMapping/>
  </p:clrMapOvr>
  <p:transition spd="slow">
    <p:fade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8815901"/>
      </p:ext>
    </p:extLst>
  </p:cSld>
  <p:clrMapOvr>
    <a:masterClrMapping/>
  </p:clrMapOvr>
  <p:transition spd="slow">
    <p:fade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5874964"/>
      </p:ext>
    </p:extLst>
  </p:cSld>
  <p:clrMapOvr>
    <a:masterClrMapping/>
  </p:clrMapOvr>
  <p:transition spd="slow">
    <p:fad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6280167"/>
      </p:ext>
    </p:extLst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alpha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36189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fad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17614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fade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1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emf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emf"/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jpeg"/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Better_leave_the_road_for_humans_-_Flickr_-_askmeaks.jpg" TargetMode="External"/><Relationship Id="rId13" Type="http://schemas.openxmlformats.org/officeDocument/2006/relationships/hyperlink" Target="http://commons.wikimedia.org/wiki/File:Hippo_pod_edit.jpg" TargetMode="External"/><Relationship Id="rId3" Type="http://schemas.openxmlformats.org/officeDocument/2006/relationships/hyperlink" Target="http://commons.wikimedia.org/wiki/File:Dromedarios.jpg" TargetMode="External"/><Relationship Id="rId7" Type="http://schemas.openxmlformats.org/officeDocument/2006/relationships/hyperlink" Target="http://commons.wikimedia.org/wiki/File:HippopotamusAmphibius.jpg" TargetMode="External"/><Relationship Id="rId12" Type="http://schemas.openxmlformats.org/officeDocument/2006/relationships/hyperlink" Target="http://commons.wikimedia.org/wiki/File:Zwei_Flusspferde.JPG" TargetMode="External"/><Relationship Id="rId2" Type="http://schemas.openxmlformats.org/officeDocument/2006/relationships/hyperlink" Target="http://commons.wikimedia.org/wiki/File:Bison_eating_grass_in_a_field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Sanglier.jpg" TargetMode="External"/><Relationship Id="rId11" Type="http://schemas.openxmlformats.org/officeDocument/2006/relationships/hyperlink" Target="http://commons.wikimedia.org/wiki/File:Tayassu_pecari.jpg" TargetMode="External"/><Relationship Id="rId5" Type="http://schemas.openxmlformats.org/officeDocument/2006/relationships/hyperlink" Target="http://commons.wikimedia.org/wiki/File:Capra_pyrenaica.jpg" TargetMode="External"/><Relationship Id="rId10" Type="http://schemas.openxmlformats.org/officeDocument/2006/relationships/hyperlink" Target="http://commons.wikimedia.org/wiki/File:African_Hippopotamus_Hippopotamus_amphibius1.JPG" TargetMode="External"/><Relationship Id="rId4" Type="http://schemas.openxmlformats.org/officeDocument/2006/relationships/hyperlink" Target="http://commons.wikimedia.org/wiki/File:Red_Deer_-_Woburn_Abbey_Deer_Park_October_2009_(4019933685).jpg" TargetMode="External"/><Relationship Id="rId9" Type="http://schemas.openxmlformats.org/officeDocument/2006/relationships/hyperlink" Target="http://commons.wikimedia.org/wiki/File:Sangliers.jpg" TargetMode="External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Bache001.jpg" TargetMode="External"/><Relationship Id="rId13" Type="http://schemas.openxmlformats.org/officeDocument/2006/relationships/hyperlink" Target="http://commons.wikimedia.org/wiki/File:Chameau_de_bactriane.JPG" TargetMode="External"/><Relationship Id="rId3" Type="http://schemas.openxmlformats.org/officeDocument/2006/relationships/hyperlink" Target="http://commons.wikimedia.org/wiki/File:Hippopotamus1.jpg" TargetMode="External"/><Relationship Id="rId7" Type="http://schemas.openxmlformats.org/officeDocument/2006/relationships/hyperlink" Target="http://commons.wikimedia.org/wiki/File:Winterfell_Sus_scrofa.JPG" TargetMode="External"/><Relationship Id="rId12" Type="http://schemas.openxmlformats.org/officeDocument/2006/relationships/hyperlink" Target="http://commons.wikimedia.org/wiki/File:Phacochoerus_africanus_4.jpg" TargetMode="External"/><Relationship Id="rId2" Type="http://schemas.openxmlformats.org/officeDocument/2006/relationships/hyperlink" Target="http://commons.wikimedia.org/wiki/File:Hippopotamus-foot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Hipopotamopigmeu.jpg" TargetMode="External"/><Relationship Id="rId11" Type="http://schemas.openxmlformats.org/officeDocument/2006/relationships/hyperlink" Target="http://commons.wikimedia.org/wiki/File:Common_Warthog_in_Kruger_National_Park.JPG" TargetMode="External"/><Relationship Id="rId5" Type="http://schemas.openxmlformats.org/officeDocument/2006/relationships/hyperlink" Target="http://commons.wikimedia.org/wiki/File:Pygmy_hippopotamus_pair.jpg" TargetMode="External"/><Relationship Id="rId15" Type="http://schemas.openxmlformats.org/officeDocument/2006/relationships/hyperlink" Target="http://commons.wikimedia.org/wiki/File:Douz_Sahara's_gateway.jpg" TargetMode="External"/><Relationship Id="rId10" Type="http://schemas.openxmlformats.org/officeDocument/2006/relationships/hyperlink" Target="http://commons.wikimedia.org/wiki/File:Suhlende_Bache_mit_Frischlingen.JPG" TargetMode="External"/><Relationship Id="rId4" Type="http://schemas.openxmlformats.org/officeDocument/2006/relationships/hyperlink" Target="http://commons.wikimedia.org/wiki/File:Hippo_family-01.JPG" TargetMode="External"/><Relationship Id="rId9" Type="http://schemas.openxmlformats.org/officeDocument/2006/relationships/hyperlink" Target="http://commons.wikimedia.org/wiki/File:Kleine_Ferkeleien.JPG" TargetMode="External"/><Relationship Id="rId14" Type="http://schemas.openxmlformats.org/officeDocument/2006/relationships/hyperlink" Target="http://commons.wikimedia.org/wiki/File:Lama_glama_01_by_Line1.jpg" TargetMode="External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Lama_guanicoe_(AU)-left_01.JPG" TargetMode="External"/><Relationship Id="rId13" Type="http://schemas.openxmlformats.org/officeDocument/2006/relationships/hyperlink" Target="http://commons.wikimedia.org/wiki/File:African_buffalo_Syncerus_caffer_retouched.jpg" TargetMode="External"/><Relationship Id="rId3" Type="http://schemas.openxmlformats.org/officeDocument/2006/relationships/hyperlink" Target="http://commons.wikimedia.org/wiki/File:DromedaryGroupIsrael052611.jpg" TargetMode="External"/><Relationship Id="rId7" Type="http://schemas.openxmlformats.org/officeDocument/2006/relationships/hyperlink" Target="http://commons.wikimedia.org/wiki/File:Vicunacrop.jpg" TargetMode="External"/><Relationship Id="rId12" Type="http://schemas.openxmlformats.org/officeDocument/2006/relationships/hyperlink" Target="http://commons.wikimedia.org/wiki/File:Pilansberg_103.jpg" TargetMode="External"/><Relationship Id="rId2" Type="http://schemas.openxmlformats.org/officeDocument/2006/relationships/hyperlink" Target="http://commons.wikimedia.org/wiki/File:Camelus_dromedarius_resting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Vicu%C3%B1a.jpg" TargetMode="External"/><Relationship Id="rId11" Type="http://schemas.openxmlformats.org/officeDocument/2006/relationships/hyperlink" Target="http://commons.wikimedia.org/wiki/File:Moschustier.jpg" TargetMode="External"/><Relationship Id="rId5" Type="http://schemas.openxmlformats.org/officeDocument/2006/relationships/hyperlink" Target="http://commons.wikimedia.org/wiki/File:Vorderfu%C3%9F_eines_Trampeltiers.JPG" TargetMode="External"/><Relationship Id="rId10" Type="http://schemas.openxmlformats.org/officeDocument/2006/relationships/hyperlink" Target="http://commons.wikimedia.org/wiki/File:Palm_Beach_Zoo_At_Dreher_Park-10.jpg" TargetMode="External"/><Relationship Id="rId4" Type="http://schemas.openxmlformats.org/officeDocument/2006/relationships/hyperlink" Target="http://commons.wikimedia.org/wiki/File:Temee.jpg" TargetMode="External"/><Relationship Id="rId9" Type="http://schemas.openxmlformats.org/officeDocument/2006/relationships/hyperlink" Target="http://commons.wikimedia.org/wiki/File:Guanaco_centro_de_ski_La_Hoya.jpg" TargetMode="External"/><Relationship Id="rId14" Type="http://schemas.openxmlformats.org/officeDocument/2006/relationships/hyperlink" Target="http://commons.wikimedia.org/wiki/File:Bigbullmoose.jpg" TargetMode="External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Cervus_elaphus_01_by-dpc.jpg" TargetMode="External"/><Relationship Id="rId13" Type="http://schemas.openxmlformats.org/officeDocument/2006/relationships/hyperlink" Target="http://commons.wikimedia.org/wiki/File:Daina.jpg" TargetMode="External"/><Relationship Id="rId3" Type="http://schemas.openxmlformats.org/officeDocument/2006/relationships/hyperlink" Target="http://commons.wikimedia.org/wiki/File:Red_deer_2009.jpg" TargetMode="External"/><Relationship Id="rId7" Type="http://schemas.openxmlformats.org/officeDocument/2006/relationships/hyperlink" Target="http://commons.wikimedia.org/wiki/File:Cervus.elaphus.bactrianus.male.jpg" TargetMode="External"/><Relationship Id="rId12" Type="http://schemas.openxmlformats.org/officeDocument/2006/relationships/hyperlink" Target="http://commons.wikimedia.org/wiki/File:Dama_dama_(Jungtiere)_-_Rapperswil_2011-07-27_16-27-18.jpg" TargetMode="External"/><Relationship Id="rId2" Type="http://schemas.openxmlformats.org/officeDocument/2006/relationships/hyperlink" Target="http://commons.wikimedia.org/wiki/File:Poudou_IMG_4339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Szarvascsorda4.jpg" TargetMode="External"/><Relationship Id="rId11" Type="http://schemas.openxmlformats.org/officeDocument/2006/relationships/hyperlink" Target="http://commons.wikimedia.org/wiki/File:Capreolus_capreolus_male_p.jpg" TargetMode="External"/><Relationship Id="rId5" Type="http://schemas.openxmlformats.org/officeDocument/2006/relationships/hyperlink" Target="http://commons.wikimedia.org/wiki/File:Elk_in_kazan_zoo.jpg" TargetMode="External"/><Relationship Id="rId10" Type="http://schemas.openxmlformats.org/officeDocument/2006/relationships/hyperlink" Target="http://commons.wikimedia.org/wiki/File:Capreolus.capreolus.young.jpg" TargetMode="External"/><Relationship Id="rId4" Type="http://schemas.openxmlformats.org/officeDocument/2006/relationships/hyperlink" Target="http://commons.wikimedia.org/wiki/File:Rotwild,_Cervus_elaphus_11.JPG" TargetMode="External"/><Relationship Id="rId9" Type="http://schemas.openxmlformats.org/officeDocument/2006/relationships/hyperlink" Target="http://commons.wikimedia.org/wiki/File:Kronhjortshornets_utveckling,_Nordisk_familjebok.svg" TargetMode="External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Bison_bonasus_Toru%C5%84.jpg" TargetMode="External"/><Relationship Id="rId13" Type="http://schemas.openxmlformats.org/officeDocument/2006/relationships/hyperlink" Target="http://commons.wikimedia.org/wiki/File:Ovis_musimon_trebon_brewery.jpg" TargetMode="External"/><Relationship Id="rId3" Type="http://schemas.openxmlformats.org/officeDocument/2006/relationships/hyperlink" Target="http://commons.wikimedia.org/wiki/File:Dama_dama8.JPG" TargetMode="External"/><Relationship Id="rId7" Type="http://schemas.openxmlformats.org/officeDocument/2006/relationships/hyperlink" Target="http://commons.wikimedia.org/wiki/File:Bison_bonasus_Bia%C5%82owie%C5%BCa_pl.jpg" TargetMode="External"/><Relationship Id="rId12" Type="http://schemas.openxmlformats.org/officeDocument/2006/relationships/hyperlink" Target="http://commons.wikimedia.org/wiki/File:Widderkopf_B.JPG" TargetMode="External"/><Relationship Id="rId2" Type="http://schemas.openxmlformats.org/officeDocument/2006/relationships/hyperlink" Target="http://commons.wikimedia.org/wiki/File:KaempfendeHirsche-2-cropped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Giraffenfell.JPG" TargetMode="External"/><Relationship Id="rId11" Type="http://schemas.openxmlformats.org/officeDocument/2006/relationships/hyperlink" Target="http://commons.wikimedia.org/wiki/File:Bull_Bison_in_Mud_Volcano_Area-750px.JPG" TargetMode="External"/><Relationship Id="rId5" Type="http://schemas.openxmlformats.org/officeDocument/2006/relationships/hyperlink" Target="http://commons.wikimedia.org/wiki/File:A03_2807_640x427.JPG" TargetMode="External"/><Relationship Id="rId15" Type="http://schemas.openxmlformats.org/officeDocument/2006/relationships/hyperlink" Target="http://commons.wikimedia.org/wiki/File:Eland_Thoiry_19801.jpg" TargetMode="External"/><Relationship Id="rId10" Type="http://schemas.openxmlformats.org/officeDocument/2006/relationships/hyperlink" Target="http://commons.wikimedia.org/wiki/File:Bison_bison_007.jpg" TargetMode="External"/><Relationship Id="rId4" Type="http://schemas.openxmlformats.org/officeDocument/2006/relationships/hyperlink" Target="http://commons.wikimedia.org/wiki/File:Girafe_r%C3%A9ticul%C3%A9e.jpg" TargetMode="External"/><Relationship Id="rId9" Type="http://schemas.openxmlformats.org/officeDocument/2006/relationships/hyperlink" Target="http://commons.wikimedia.org/wiki/File:Flickr_-_Furryscaly_-_Burface.jpg" TargetMode="External"/><Relationship Id="rId14" Type="http://schemas.openxmlformats.org/officeDocument/2006/relationships/hyperlink" Target="http://commons.wikimedia.org/wiki/File:Eland_Thoiry_19803.jpg" TargetMode="Externa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Impala_Pair_Drinking.JPG" TargetMode="External"/><Relationship Id="rId2" Type="http://schemas.openxmlformats.org/officeDocument/2006/relationships/hyperlink" Target="http://commons.wikimedia.org/wiki/File:Aepyceros_melampus_-Serengeti_National_Park,_Tanzania-8_(1)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Grant's-gazelle.jpg" TargetMode="Externa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0981144"/>
              </p:ext>
            </p:extLst>
          </p:nvPr>
        </p:nvGraphicFramePr>
        <p:xfrm>
          <a:off x="1717049" y="1670844"/>
          <a:ext cx="5710612" cy="4525962"/>
        </p:xfrm>
        <a:graphic>
          <a:graphicData uri="http://schemas.openxmlformats.org/drawingml/2006/table">
            <a:tbl>
              <a:tblPr firstRow="1" firstCol="1" bandRow="1"/>
              <a:tblGrid>
                <a:gridCol w="2855306"/>
                <a:gridCol w="2855306"/>
              </a:tblGrid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Základní škola a Mateřská škola Sepekov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Alena Himlová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VY_32_INOVACE_210_Savci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oblast: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Člověk a příroda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CZ.1.07/1.4.00/21.2046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a název klíčové aktivity: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III/2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Inovace a zkvalitnění výuky prostřednictvím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ICT.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Období vytvoření DUM: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Listopad 2011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8" name="Rectangle 19"/>
          <p:cNvSpPr>
            <a:spLocks noChangeArrowheads="1"/>
          </p:cNvSpPr>
          <p:nvPr/>
        </p:nvSpPr>
        <p:spPr bwMode="auto">
          <a:xfrm>
            <a:off x="1716088" y="1600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pic>
        <p:nvPicPr>
          <p:cNvPr id="1042" name="Obrázek 1" descr="Logolink_horizontal_zaklad_RG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5805" y="180975"/>
            <a:ext cx="5753100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Rectangle 20"/>
          <p:cNvSpPr>
            <a:spLocks noChangeArrowheads="1"/>
          </p:cNvSpPr>
          <p:nvPr/>
        </p:nvSpPr>
        <p:spPr bwMode="auto">
          <a:xfrm>
            <a:off x="1716088" y="34766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958056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4043189"/>
              </p:ext>
            </p:extLst>
          </p:nvPr>
        </p:nvGraphicFramePr>
        <p:xfrm>
          <a:off x="1647825" y="2127250"/>
          <a:ext cx="5849620" cy="3584575"/>
        </p:xfrm>
        <a:graphic>
          <a:graphicData uri="http://schemas.openxmlformats.org/drawingml/2006/table">
            <a:tbl>
              <a:tblPr firstRow="1" firstCol="1" bandRow="1"/>
              <a:tblGrid>
                <a:gridCol w="2924810"/>
                <a:gridCol w="2924810"/>
              </a:tblGrid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Sudokopytníci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- charakteristika, rozšíření, význam.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Jazyk: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Očekávaný výstup: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Seznámení se zástupci řádu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, rozšíření ve světě,   význam.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8.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 učebního materiálu: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1647825" y="204311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49" name="Obrázek 2" descr="Logolink_horizontal_zaklad_RG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9656" y="623888"/>
            <a:ext cx="5864671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47825" y="3919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571190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21014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+mn-lt"/>
              </a:rPr>
              <a:t>Přírodopis 8. třída</a:t>
            </a:r>
            <a:br>
              <a:rPr lang="cs-CZ" b="1" dirty="0" smtClean="0">
                <a:latin typeface="+mn-lt"/>
              </a:rPr>
            </a:br>
            <a:r>
              <a:rPr lang="cs-CZ" b="1" dirty="0" smtClean="0">
                <a:latin typeface="+mn-lt"/>
              </a:rPr>
              <a:t>ZOOLOGIE </a:t>
            </a:r>
            <a:endParaRPr lang="cs-CZ" b="1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6000" b="1" smtClean="0"/>
              <a:t>SUDOKOPYTNÍCI</a:t>
            </a:r>
            <a:endParaRPr lang="cs-CZ" sz="6000" b="1" dirty="0" smtClean="0"/>
          </a:p>
          <a:p>
            <a:pPr marL="0" indent="0" algn="ctr">
              <a:buNone/>
            </a:pPr>
            <a:endParaRPr lang="cs-CZ" sz="6000" b="1" dirty="0" smtClean="0"/>
          </a:p>
          <a:p>
            <a:pPr marL="0" indent="0" algn="ctr">
              <a:buNone/>
            </a:pPr>
            <a:endParaRPr lang="cs-CZ" sz="6000" b="1" dirty="0"/>
          </a:p>
          <a:p>
            <a:pPr marL="0" indent="0" algn="ctr">
              <a:buNone/>
            </a:pPr>
            <a:endParaRPr lang="cs-CZ" sz="1400" b="1" dirty="0" smtClean="0"/>
          </a:p>
          <a:p>
            <a:pPr marL="0" indent="0" algn="ctr">
              <a:buNone/>
            </a:pPr>
            <a:endParaRPr lang="cs-CZ" sz="1400" b="1" dirty="0"/>
          </a:p>
          <a:p>
            <a:pPr marL="0" indent="0" algn="ctr">
              <a:buNone/>
            </a:pPr>
            <a:r>
              <a:rPr lang="cs-CZ" sz="2200" b="1" dirty="0" smtClean="0"/>
              <a:t>Základní škola a Mateřská škola Sepekov</a:t>
            </a:r>
            <a:endParaRPr lang="cs-CZ" sz="2200" b="1" dirty="0"/>
          </a:p>
        </p:txBody>
      </p:sp>
    </p:spTree>
    <p:extLst>
      <p:ext uri="{BB962C8B-B14F-4D97-AF65-F5344CB8AC3E}">
        <p14:creationId xmlns:p14="http://schemas.microsoft.com/office/powerpoint/2010/main" val="85044629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Sudokopytníci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3285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600" b="1" dirty="0" smtClean="0"/>
              <a:t>- rozmanitá </a:t>
            </a:r>
            <a:r>
              <a:rPr lang="cs-CZ" sz="2600" b="1" dirty="0"/>
              <a:t>a </a:t>
            </a:r>
            <a:r>
              <a:rPr lang="cs-CZ" sz="2600" b="1" dirty="0" smtClean="0"/>
              <a:t>úspěšná skupina kopytníků</a:t>
            </a:r>
          </a:p>
          <a:p>
            <a:pPr marL="0" indent="0">
              <a:buNone/>
            </a:pPr>
            <a:r>
              <a:rPr lang="cs-CZ" sz="2600" b="1" dirty="0" smtClean="0"/>
              <a:t>- našlapují </a:t>
            </a:r>
            <a:r>
              <a:rPr lang="cs-CZ" sz="2600" b="1" dirty="0"/>
              <a:t>na </a:t>
            </a:r>
            <a:r>
              <a:rPr lang="cs-CZ" sz="2600" b="1" dirty="0" smtClean="0"/>
              <a:t>3. </a:t>
            </a:r>
            <a:r>
              <a:rPr lang="cs-CZ" sz="2600" b="1" dirty="0"/>
              <a:t>a </a:t>
            </a:r>
            <a:r>
              <a:rPr lang="cs-CZ" sz="2600" b="1" dirty="0" smtClean="0"/>
              <a:t>4. prst (mezi nimi osa končetiny) </a:t>
            </a:r>
          </a:p>
          <a:p>
            <a:pPr marL="0" indent="0">
              <a:buNone/>
            </a:pPr>
            <a:r>
              <a:rPr lang="cs-CZ" sz="2600" b="1" dirty="0" smtClean="0"/>
              <a:t>- některé </a:t>
            </a:r>
            <a:r>
              <a:rPr lang="cs-CZ" sz="2600" b="1" dirty="0"/>
              <a:t>skupiny </a:t>
            </a:r>
            <a:r>
              <a:rPr lang="cs-CZ" sz="2600" b="1" dirty="0" smtClean="0"/>
              <a:t>jen </a:t>
            </a:r>
            <a:r>
              <a:rPr lang="cs-CZ" sz="2600" b="1" dirty="0"/>
              <a:t>tyto dva </a:t>
            </a:r>
            <a:r>
              <a:rPr lang="cs-CZ" sz="2600" b="1" dirty="0" smtClean="0"/>
              <a:t>prsty (jiné ještě 2. a 5. prst, tzv. paspárky)</a:t>
            </a:r>
          </a:p>
          <a:p>
            <a:pPr marL="0" indent="0">
              <a:buNone/>
            </a:pPr>
            <a:r>
              <a:rPr lang="cs-CZ" sz="2600" b="1" dirty="0" smtClean="0"/>
              <a:t>- klíční </a:t>
            </a:r>
            <a:r>
              <a:rPr lang="cs-CZ" sz="2600" b="1" dirty="0"/>
              <a:t>kosti buď </a:t>
            </a:r>
            <a:r>
              <a:rPr lang="cs-CZ" sz="2600" b="1" dirty="0" smtClean="0"/>
              <a:t>chybí </a:t>
            </a:r>
            <a:r>
              <a:rPr lang="cs-CZ" sz="2600" b="1" dirty="0"/>
              <a:t>nebo </a:t>
            </a:r>
            <a:r>
              <a:rPr lang="cs-CZ" sz="2600" b="1" dirty="0" smtClean="0"/>
              <a:t>silně redukovány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645024"/>
            <a:ext cx="3520982" cy="2664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645024"/>
            <a:ext cx="3983994" cy="2664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6093296"/>
            <a:ext cx="669674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1                                                                                                           Obrázek č. 2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927779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Sudokopytníci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3285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600" b="1" dirty="0" smtClean="0"/>
              <a:t>- obličejová </a:t>
            </a:r>
            <a:r>
              <a:rPr lang="cs-CZ" sz="2600" b="1" dirty="0"/>
              <a:t>část lebky </a:t>
            </a:r>
            <a:r>
              <a:rPr lang="cs-CZ" sz="2600" b="1" dirty="0" smtClean="0"/>
              <a:t>protáhlá</a:t>
            </a:r>
          </a:p>
          <a:p>
            <a:pPr marL="0" indent="0">
              <a:buNone/>
            </a:pPr>
            <a:r>
              <a:rPr lang="cs-CZ" sz="2600" b="1" dirty="0" smtClean="0"/>
              <a:t>- 30 - 44 zubů</a:t>
            </a:r>
          </a:p>
          <a:p>
            <a:pPr marL="0" indent="0">
              <a:buNone/>
            </a:pPr>
            <a:r>
              <a:rPr lang="cs-CZ" sz="2600" b="1" dirty="0" smtClean="0"/>
              <a:t>- horní řezáky </a:t>
            </a:r>
            <a:r>
              <a:rPr lang="cs-CZ" sz="2600" b="1" dirty="0"/>
              <a:t>a </a:t>
            </a:r>
            <a:r>
              <a:rPr lang="cs-CZ" sz="2600" b="1" dirty="0" smtClean="0"/>
              <a:t>špičáky vždy </a:t>
            </a:r>
            <a:r>
              <a:rPr lang="cs-CZ" sz="2600" b="1" dirty="0"/>
              <a:t>menší </a:t>
            </a:r>
            <a:r>
              <a:rPr lang="cs-CZ" sz="2600" b="1" dirty="0" smtClean="0"/>
              <a:t>(často chybí)</a:t>
            </a:r>
          </a:p>
          <a:p>
            <a:pPr marL="0" indent="0">
              <a:buNone/>
            </a:pPr>
            <a:r>
              <a:rPr lang="cs-CZ" sz="2600" b="1" dirty="0" smtClean="0"/>
              <a:t>- dolní špičáky </a:t>
            </a:r>
            <a:r>
              <a:rPr lang="cs-CZ" sz="2600" b="1" dirty="0"/>
              <a:t>tvarově </a:t>
            </a:r>
            <a:r>
              <a:rPr lang="cs-CZ" sz="2600" b="1" dirty="0" smtClean="0"/>
              <a:t>podobné </a:t>
            </a:r>
            <a:r>
              <a:rPr lang="cs-CZ" sz="2600" b="1" dirty="0"/>
              <a:t>řezákům nebo </a:t>
            </a:r>
            <a:r>
              <a:rPr lang="cs-CZ" sz="2600" b="1" dirty="0" smtClean="0"/>
              <a:t>přeměněny </a:t>
            </a:r>
            <a:r>
              <a:rPr lang="cs-CZ" sz="2600" b="1" dirty="0"/>
              <a:t>v </a:t>
            </a:r>
            <a:r>
              <a:rPr lang="cs-CZ" sz="2600" b="1" dirty="0" smtClean="0"/>
              <a:t>kly</a:t>
            </a:r>
          </a:p>
          <a:p>
            <a:pPr marL="0" indent="0">
              <a:buNone/>
            </a:pPr>
            <a:r>
              <a:rPr lang="cs-CZ" sz="2600" b="1" dirty="0" smtClean="0"/>
              <a:t>- časté jsou rohy nebo parohy</a:t>
            </a:r>
            <a:endParaRPr lang="cs-CZ" sz="26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730" y="4005064"/>
            <a:ext cx="3107780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005064"/>
            <a:ext cx="3876996" cy="259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38730" y="6381328"/>
            <a:ext cx="728965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3 				         Obrázek </a:t>
            </a:r>
            <a:r>
              <a:rPr lang="cs-CZ" sz="1200" b="1" dirty="0">
                <a:solidFill>
                  <a:prstClr val="white"/>
                </a:solidFill>
              </a:rPr>
              <a:t>č</a:t>
            </a:r>
            <a:r>
              <a:rPr lang="cs-CZ" sz="1200" b="1" dirty="0" smtClean="0">
                <a:solidFill>
                  <a:prstClr val="white"/>
                </a:solidFill>
              </a:rPr>
              <a:t>. 4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332549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Sudokopytníci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24744"/>
            <a:ext cx="9073008" cy="53285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600" b="1" dirty="0" smtClean="0"/>
              <a:t>- většina </a:t>
            </a:r>
            <a:r>
              <a:rPr lang="cs-CZ" sz="2600" b="1" dirty="0"/>
              <a:t>sudokopytníků </a:t>
            </a:r>
            <a:r>
              <a:rPr lang="cs-CZ" sz="2600" b="1" dirty="0" smtClean="0"/>
              <a:t>býložravci (někteří všežraví)</a:t>
            </a:r>
          </a:p>
          <a:p>
            <a:pPr marL="0" indent="0">
              <a:buNone/>
            </a:pPr>
            <a:r>
              <a:rPr lang="cs-CZ" sz="2600" b="1" dirty="0" smtClean="0"/>
              <a:t>- u </a:t>
            </a:r>
            <a:r>
              <a:rPr lang="cs-CZ" sz="2600" b="1" dirty="0" err="1" smtClean="0"/>
              <a:t>nepřežvýkavců</a:t>
            </a:r>
            <a:r>
              <a:rPr lang="cs-CZ" sz="2600" b="1" dirty="0" smtClean="0"/>
              <a:t> žaludek jednodušší (dvoukomorový)</a:t>
            </a:r>
          </a:p>
          <a:p>
            <a:pPr marL="0" indent="0">
              <a:buNone/>
            </a:pPr>
            <a:r>
              <a:rPr lang="cs-CZ" sz="2600" b="1" dirty="0" smtClean="0"/>
              <a:t>- u </a:t>
            </a:r>
            <a:r>
              <a:rPr lang="cs-CZ" sz="2600" b="1" dirty="0"/>
              <a:t>přežvýkavců složený (čtyřkomorový</a:t>
            </a:r>
            <a:r>
              <a:rPr lang="cs-CZ" sz="2600" b="1" dirty="0" smtClean="0"/>
              <a:t>)</a:t>
            </a:r>
          </a:p>
          <a:p>
            <a:pPr marL="0" indent="0">
              <a:buNone/>
            </a:pPr>
            <a:r>
              <a:rPr lang="cs-CZ" sz="2600" b="1" dirty="0" smtClean="0"/>
              <a:t>- k trávení využívány symbiotické bakterie, prvoci </a:t>
            </a:r>
            <a:r>
              <a:rPr lang="cs-CZ" sz="2600" b="1" dirty="0"/>
              <a:t>a </a:t>
            </a:r>
            <a:r>
              <a:rPr lang="cs-CZ" sz="2600" b="1" dirty="0" smtClean="0"/>
              <a:t>houby (fermentace, štěpení) </a:t>
            </a:r>
          </a:p>
          <a:p>
            <a:pPr marL="0" indent="0">
              <a:buNone/>
            </a:pPr>
            <a:r>
              <a:rPr lang="cs-CZ" sz="2600" b="1" dirty="0" smtClean="0"/>
              <a:t>- přežvýkavci zužitkují rostlinnou stravu lépe </a:t>
            </a:r>
            <a:r>
              <a:rPr lang="cs-CZ" sz="2600" b="1" dirty="0"/>
              <a:t>než </a:t>
            </a:r>
            <a:r>
              <a:rPr lang="cs-CZ" sz="2600" b="1" dirty="0" smtClean="0"/>
              <a:t>lichokopytníci</a:t>
            </a:r>
          </a:p>
          <a:p>
            <a:pPr marL="0" indent="0">
              <a:buNone/>
            </a:pPr>
            <a:endParaRPr lang="cs-CZ" sz="2600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933056"/>
            <a:ext cx="3809999" cy="2576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933057"/>
            <a:ext cx="3941127" cy="25765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6309320"/>
            <a:ext cx="712879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5 				                 Obrázek </a:t>
            </a:r>
            <a:r>
              <a:rPr lang="cs-CZ" sz="1200" b="1" dirty="0">
                <a:solidFill>
                  <a:prstClr val="white"/>
                </a:solidFill>
              </a:rPr>
              <a:t>č</a:t>
            </a:r>
            <a:r>
              <a:rPr lang="cs-CZ" sz="1200" b="1" dirty="0" smtClean="0">
                <a:solidFill>
                  <a:prstClr val="white"/>
                </a:solidFill>
              </a:rPr>
              <a:t>. 6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560931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Sudokopytníci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24744"/>
            <a:ext cx="9073008" cy="53285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600" b="1" dirty="0" smtClean="0"/>
              <a:t>- velikost rozmanitá </a:t>
            </a:r>
          </a:p>
          <a:p>
            <a:pPr marL="0" indent="0">
              <a:buNone/>
            </a:pPr>
            <a:r>
              <a:rPr lang="cs-CZ" sz="2600" b="1" dirty="0" smtClean="0"/>
              <a:t>- nejmenší </a:t>
            </a:r>
            <a:r>
              <a:rPr lang="cs-CZ" sz="2600" b="1" dirty="0"/>
              <a:t>známý </a:t>
            </a:r>
            <a:r>
              <a:rPr lang="cs-CZ" sz="2600" b="1" dirty="0" smtClean="0"/>
              <a:t>sudokopytník </a:t>
            </a:r>
            <a:r>
              <a:rPr lang="cs-CZ" sz="2600" b="1" dirty="0" err="1" smtClean="0"/>
              <a:t>kančil</a:t>
            </a:r>
            <a:r>
              <a:rPr lang="cs-CZ" sz="2600" b="1" dirty="0" smtClean="0"/>
              <a:t> </a:t>
            </a:r>
            <a:r>
              <a:rPr lang="cs-CZ" sz="2600" b="1" dirty="0"/>
              <a:t>menší, váží </a:t>
            </a:r>
            <a:r>
              <a:rPr lang="cs-CZ" sz="2600" b="1" dirty="0" smtClean="0"/>
              <a:t>1 kg</a:t>
            </a:r>
          </a:p>
          <a:p>
            <a:pPr marL="0" indent="0">
              <a:buNone/>
            </a:pPr>
            <a:r>
              <a:rPr lang="cs-CZ" sz="2600" b="1" dirty="0" smtClean="0"/>
              <a:t> - hroch </a:t>
            </a:r>
            <a:r>
              <a:rPr lang="cs-CZ" sz="2600" b="1" dirty="0"/>
              <a:t>obojživelný dosahuje hmotnosti až 4,5 </a:t>
            </a:r>
            <a:r>
              <a:rPr lang="cs-CZ" sz="2600" b="1" dirty="0" smtClean="0"/>
              <a:t>tuny</a:t>
            </a:r>
          </a:p>
          <a:p>
            <a:pPr marL="0" indent="0">
              <a:buNone/>
            </a:pPr>
            <a:r>
              <a:rPr lang="cs-CZ" sz="2600" b="1" dirty="0" smtClean="0"/>
              <a:t>- nejvyšší </a:t>
            </a:r>
            <a:r>
              <a:rPr lang="cs-CZ" sz="2600" b="1" dirty="0"/>
              <a:t>žijící </a:t>
            </a:r>
            <a:r>
              <a:rPr lang="cs-CZ" sz="2600" b="1" dirty="0" smtClean="0"/>
              <a:t>savec - žirafa</a:t>
            </a:r>
            <a:endParaRPr lang="cs-CZ" sz="26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605" y="3434789"/>
            <a:ext cx="4152031" cy="26585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4178" y="2496577"/>
            <a:ext cx="4034538" cy="3596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12605" y="5877272"/>
            <a:ext cx="725573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7 				                     Obrázek </a:t>
            </a:r>
            <a:r>
              <a:rPr lang="cs-CZ" sz="1200" b="1" dirty="0">
                <a:solidFill>
                  <a:prstClr val="white"/>
                </a:solidFill>
              </a:rPr>
              <a:t>č. </a:t>
            </a:r>
            <a:r>
              <a:rPr lang="cs-CZ" sz="1200" b="1" dirty="0" smtClean="0">
                <a:solidFill>
                  <a:prstClr val="white"/>
                </a:solidFill>
              </a:rPr>
              <a:t>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473961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600" b="1" dirty="0" smtClean="0"/>
              <a:t>Podřád</a:t>
            </a:r>
            <a:r>
              <a:rPr lang="cs-CZ" sz="3600" b="1" dirty="0"/>
              <a:t>: nepřežvýkaví</a:t>
            </a:r>
            <a:r>
              <a:rPr lang="cs-CZ" sz="3200" b="1" dirty="0"/>
              <a:t/>
            </a:r>
            <a:br>
              <a:rPr lang="cs-CZ" sz="3200" b="1" dirty="0"/>
            </a:b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795320" cy="50734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hroši, prasata, pekari</a:t>
            </a:r>
          </a:p>
          <a:p>
            <a:pPr marL="0" indent="0">
              <a:buNone/>
            </a:pPr>
            <a:r>
              <a:rPr lang="cs-CZ" sz="2400" b="1" dirty="0" smtClean="0"/>
              <a:t>- sudokopytníci </a:t>
            </a:r>
            <a:r>
              <a:rPr lang="cs-CZ" sz="2400" b="1" dirty="0"/>
              <a:t>s jednokomorovým žaludkem (s výjimkou hrochů</a:t>
            </a:r>
            <a:r>
              <a:rPr lang="cs-CZ" sz="2400" b="1" dirty="0" smtClean="0"/>
              <a:t>)</a:t>
            </a:r>
          </a:p>
          <a:p>
            <a:pPr marL="0" indent="0">
              <a:buNone/>
            </a:pPr>
            <a:r>
              <a:rPr lang="cs-CZ" sz="2400" b="1" dirty="0" smtClean="0"/>
              <a:t>- nepřežvykují</a:t>
            </a:r>
          </a:p>
          <a:p>
            <a:pPr marL="0" indent="0">
              <a:buNone/>
            </a:pPr>
            <a:r>
              <a:rPr lang="cs-CZ" sz="2400" b="1" dirty="0" smtClean="0"/>
              <a:t>- všežravci</a:t>
            </a:r>
          </a:p>
          <a:p>
            <a:pPr marL="0" indent="0">
              <a:buNone/>
            </a:pPr>
            <a:r>
              <a:rPr lang="cs-CZ" sz="2400" b="1" dirty="0" smtClean="0"/>
              <a:t>- sklovina </a:t>
            </a:r>
            <a:r>
              <a:rPr lang="cs-CZ" sz="2400" b="1" dirty="0"/>
              <a:t>stoliček tvoří hrboly, zuby mají uzavřenou dřeňovou dutinu a </a:t>
            </a:r>
            <a:r>
              <a:rPr lang="cs-CZ" sz="2400" b="1" dirty="0" smtClean="0"/>
              <a:t>nedorůstají</a:t>
            </a:r>
          </a:p>
          <a:p>
            <a:pPr marL="0" indent="0">
              <a:buNone/>
            </a:pPr>
            <a:r>
              <a:rPr lang="cs-CZ" sz="2400" b="1" dirty="0" smtClean="0"/>
              <a:t>- špičáky  </a:t>
            </a:r>
            <a:r>
              <a:rPr lang="cs-CZ" sz="2400" b="1" dirty="0"/>
              <a:t>přeměněné v </a:t>
            </a:r>
            <a:r>
              <a:rPr lang="cs-CZ" sz="2400" b="1" dirty="0" smtClean="0"/>
              <a:t>kly</a:t>
            </a:r>
          </a:p>
          <a:p>
            <a:pPr marL="0" indent="0">
              <a:buNone/>
            </a:pPr>
            <a:r>
              <a:rPr lang="cs-CZ" sz="2400" b="1" dirty="0" smtClean="0"/>
              <a:t>- na končetinách 4 dobře </a:t>
            </a:r>
            <a:r>
              <a:rPr lang="cs-CZ" sz="2400" b="1" dirty="0"/>
              <a:t>vyvinuté prsty (</a:t>
            </a:r>
            <a:r>
              <a:rPr lang="cs-CZ" sz="2400" b="1" dirty="0" smtClean="0"/>
              <a:t>výjimka </a:t>
            </a:r>
            <a:r>
              <a:rPr lang="cs-CZ" sz="2400" b="1" dirty="0" err="1"/>
              <a:t>pekariovití</a:t>
            </a:r>
            <a:r>
              <a:rPr lang="cs-CZ" sz="2400" b="1" dirty="0" smtClean="0"/>
              <a:t>) </a:t>
            </a:r>
          </a:p>
          <a:p>
            <a:pPr marL="0" indent="0">
              <a:buNone/>
            </a:pPr>
            <a:r>
              <a:rPr lang="cs-CZ" sz="2400" b="1" dirty="0" smtClean="0"/>
              <a:t>- 3. a 4. prst </a:t>
            </a:r>
            <a:r>
              <a:rPr lang="cs-CZ" sz="2400" b="1" dirty="0"/>
              <a:t>tvoří tzv. </a:t>
            </a:r>
            <a:r>
              <a:rPr lang="cs-CZ" sz="2400" b="1" dirty="0" smtClean="0"/>
              <a:t>spárky, 2. a 5. paspárky</a:t>
            </a:r>
            <a:endParaRPr lang="cs-CZ" sz="2400" b="1" dirty="0"/>
          </a:p>
          <a:p>
            <a:endParaRPr lang="cs-CZ" sz="24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941168"/>
            <a:ext cx="2707068" cy="18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941168"/>
            <a:ext cx="2400266" cy="18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941168"/>
            <a:ext cx="2275045" cy="18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6525344"/>
            <a:ext cx="839572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9 			              Obrázek </a:t>
            </a:r>
            <a:r>
              <a:rPr lang="cs-CZ" sz="1200" b="1" dirty="0">
                <a:solidFill>
                  <a:prstClr val="white"/>
                </a:solidFill>
              </a:rPr>
              <a:t>č</a:t>
            </a:r>
            <a:r>
              <a:rPr lang="cs-CZ" sz="1200" b="1" dirty="0" smtClean="0">
                <a:solidFill>
                  <a:prstClr val="white"/>
                </a:solidFill>
              </a:rPr>
              <a:t>. 10           		                  Obrázek </a:t>
            </a:r>
            <a:r>
              <a:rPr lang="cs-CZ" sz="1200" b="1" dirty="0">
                <a:solidFill>
                  <a:prstClr val="white"/>
                </a:solidFill>
              </a:rPr>
              <a:t>č</a:t>
            </a:r>
            <a:r>
              <a:rPr lang="cs-CZ" sz="1200" b="1" dirty="0" smtClean="0">
                <a:solidFill>
                  <a:prstClr val="white"/>
                </a:solidFill>
              </a:rPr>
              <a:t>. 11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111703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/>
              <a:t>Hroch obojživelný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vědecký název „</a:t>
            </a:r>
            <a:r>
              <a:rPr lang="cs-CZ" sz="2400" b="1" dirty="0" err="1" smtClean="0"/>
              <a:t>hippopotamus</a:t>
            </a:r>
            <a:r>
              <a:rPr lang="cs-CZ" sz="2400" b="1" dirty="0" smtClean="0"/>
              <a:t>“ (z řečtiny, doslova </a:t>
            </a:r>
            <a:r>
              <a:rPr lang="cs-CZ" sz="2400" b="1" dirty="0"/>
              <a:t>"říční kůň")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nejtěžší současný druh </a:t>
            </a:r>
            <a:r>
              <a:rPr lang="cs-CZ" sz="2400" b="1" dirty="0"/>
              <a:t>sudokopytníka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třetím nejtěžším suchozemský živočich</a:t>
            </a:r>
          </a:p>
          <a:p>
            <a:pPr marL="0" indent="0">
              <a:buNone/>
            </a:pPr>
            <a:r>
              <a:rPr lang="cs-CZ" sz="2400" b="1" dirty="0" smtClean="0"/>
              <a:t>- délka - samec 3 – 4,2 m, samice 2,8 – 3,8 m</a:t>
            </a:r>
          </a:p>
          <a:p>
            <a:pPr marL="0" indent="0">
              <a:buNone/>
            </a:pPr>
            <a:r>
              <a:rPr lang="cs-CZ" sz="2400" b="1" dirty="0" smtClean="0"/>
              <a:t>- výška v kohoutku - samec 1,4 – 1,65, samice 1,3 – 1,4 m</a:t>
            </a:r>
          </a:p>
          <a:p>
            <a:pPr marL="0" indent="0">
              <a:buNone/>
            </a:pPr>
            <a:r>
              <a:rPr lang="cs-CZ" sz="2400" b="1" dirty="0"/>
              <a:t>- délka ocasu </a:t>
            </a:r>
            <a:r>
              <a:rPr lang="cs-CZ" sz="2400" b="1" dirty="0" smtClean="0"/>
              <a:t>35 – 50 cm</a:t>
            </a:r>
          </a:p>
          <a:p>
            <a:pPr marL="0" indent="0">
              <a:buNone/>
            </a:pPr>
            <a:r>
              <a:rPr lang="cs-CZ" sz="2400" b="1" dirty="0" smtClean="0"/>
              <a:t>- hmotnost - samec </a:t>
            </a:r>
            <a:r>
              <a:rPr lang="cs-CZ" sz="2400" b="1" dirty="0"/>
              <a:t>1,5 – </a:t>
            </a:r>
            <a:r>
              <a:rPr lang="cs-CZ" sz="2400" b="1" dirty="0" smtClean="0"/>
              <a:t> 3 tuny</a:t>
            </a:r>
            <a:r>
              <a:rPr lang="cs-CZ" sz="2400" b="1" dirty="0"/>
              <a:t>, samice </a:t>
            </a:r>
            <a:r>
              <a:rPr lang="cs-CZ" sz="2400" b="1" dirty="0" smtClean="0"/>
              <a:t>1,3 – 2,4 t</a:t>
            </a:r>
          </a:p>
          <a:p>
            <a:pPr marL="0" indent="0">
              <a:buNone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072697"/>
            <a:ext cx="3954015" cy="26244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072699"/>
            <a:ext cx="3939178" cy="26244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6470365"/>
            <a:ext cx="77048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12 				                     Obrázek </a:t>
            </a:r>
            <a:r>
              <a:rPr lang="cs-CZ" sz="1200" b="1" dirty="0">
                <a:solidFill>
                  <a:prstClr val="white"/>
                </a:solidFill>
              </a:rPr>
              <a:t>č</a:t>
            </a:r>
            <a:r>
              <a:rPr lang="cs-CZ" sz="1200" b="1" dirty="0" smtClean="0">
                <a:solidFill>
                  <a:prstClr val="white"/>
                </a:solidFill>
              </a:rPr>
              <a:t>. 13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244609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/>
              <a:t>Hroch </a:t>
            </a:r>
            <a:r>
              <a:rPr lang="cs-CZ" sz="3200" b="1" dirty="0" smtClean="0"/>
              <a:t>obojživelný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579296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končetiny </a:t>
            </a:r>
            <a:r>
              <a:rPr lang="cs-CZ" sz="2400" b="1" dirty="0"/>
              <a:t>silné a </a:t>
            </a:r>
            <a:r>
              <a:rPr lang="cs-CZ" sz="2400" b="1" dirty="0" smtClean="0"/>
              <a:t>nízké</a:t>
            </a:r>
          </a:p>
          <a:p>
            <a:pPr marL="0" indent="0">
              <a:buNone/>
            </a:pPr>
            <a:r>
              <a:rPr lang="cs-CZ" sz="2400" b="1" dirty="0" smtClean="0"/>
              <a:t>- mezi </a:t>
            </a:r>
            <a:r>
              <a:rPr lang="cs-CZ" sz="2400" b="1" dirty="0"/>
              <a:t>čtyřmi </a:t>
            </a:r>
            <a:r>
              <a:rPr lang="cs-CZ" sz="2400" b="1" dirty="0" smtClean="0"/>
              <a:t>prsty s tupými kopýtky </a:t>
            </a:r>
            <a:r>
              <a:rPr lang="cs-CZ" sz="2400" b="1" dirty="0"/>
              <a:t>jsou plovací </a:t>
            </a:r>
            <a:r>
              <a:rPr lang="cs-CZ" sz="2400" b="1" dirty="0" smtClean="0"/>
              <a:t>blány</a:t>
            </a:r>
          </a:p>
          <a:p>
            <a:pPr marL="0" indent="0">
              <a:buNone/>
            </a:pPr>
            <a:r>
              <a:rPr lang="cs-CZ" sz="2400" b="1" dirty="0" smtClean="0"/>
              <a:t>- kostra velmi těžká, usnadňuje potápění a umožňuje chůzi po dně</a:t>
            </a:r>
          </a:p>
          <a:p>
            <a:pPr marL="0" indent="0">
              <a:buNone/>
            </a:pPr>
            <a:r>
              <a:rPr lang="cs-CZ" sz="2400" b="1" dirty="0" smtClean="0"/>
              <a:t>- špičáky přeměněny </a:t>
            </a:r>
            <a:r>
              <a:rPr lang="cs-CZ" sz="2400" b="1" dirty="0"/>
              <a:t>v </a:t>
            </a:r>
            <a:r>
              <a:rPr lang="cs-CZ" sz="2400" b="1" dirty="0" smtClean="0"/>
              <a:t>kly, z </a:t>
            </a:r>
            <a:r>
              <a:rPr lang="cs-CZ" sz="2400" b="1" dirty="0"/>
              <a:t>dásní </a:t>
            </a:r>
            <a:r>
              <a:rPr lang="cs-CZ" sz="2400" b="1" dirty="0" smtClean="0"/>
              <a:t>vyčnívají až 35 </a:t>
            </a:r>
            <a:r>
              <a:rPr lang="cs-CZ" sz="2400" b="1" dirty="0"/>
              <a:t>cm </a:t>
            </a:r>
            <a:r>
              <a:rPr lang="cs-CZ" sz="2400" b="1" dirty="0" smtClean="0"/>
              <a:t>(celkově až </a:t>
            </a:r>
            <a:r>
              <a:rPr lang="cs-CZ" sz="2400" b="1" dirty="0"/>
              <a:t>70 </a:t>
            </a:r>
            <a:r>
              <a:rPr lang="cs-CZ" sz="2400" b="1" dirty="0" smtClean="0"/>
              <a:t>cm)</a:t>
            </a:r>
          </a:p>
          <a:p>
            <a:pPr marL="0" indent="0">
              <a:buNone/>
            </a:pPr>
            <a:r>
              <a:rPr lang="cs-CZ" sz="2400" b="1" dirty="0" smtClean="0"/>
              <a:t>- čelisti rozevře až 150 stupňů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573016"/>
            <a:ext cx="2710266" cy="30963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903330"/>
            <a:ext cx="3384376" cy="37660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61864" y="6428943"/>
            <a:ext cx="597666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14 				       Obrázek </a:t>
            </a:r>
            <a:r>
              <a:rPr lang="cs-CZ" sz="1200" b="1" dirty="0">
                <a:solidFill>
                  <a:prstClr val="white"/>
                </a:solidFill>
              </a:rPr>
              <a:t>č</a:t>
            </a:r>
            <a:r>
              <a:rPr lang="cs-CZ" sz="1200" b="1" dirty="0" smtClean="0">
                <a:solidFill>
                  <a:prstClr val="white"/>
                </a:solidFill>
              </a:rPr>
              <a:t>. 15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482578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/>
              <a:t>Hroch </a:t>
            </a:r>
            <a:r>
              <a:rPr lang="cs-CZ" sz="3200" b="1" dirty="0" smtClean="0"/>
              <a:t>obojživelný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6868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/>
              <a:t> </a:t>
            </a:r>
            <a:r>
              <a:rPr lang="pt-BR" sz="2400" b="1" dirty="0"/>
              <a:t>- kůže lysá a tlustá (až 3 cm)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potní a mazové žlázy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mazové žlázy vylučují </a:t>
            </a:r>
            <a:r>
              <a:rPr lang="cs-CZ" sz="2400" b="1" dirty="0"/>
              <a:t>olejnatý </a:t>
            </a:r>
            <a:r>
              <a:rPr lang="cs-CZ" sz="2400" b="1" dirty="0" smtClean="0"/>
              <a:t>sekret růžové barvy</a:t>
            </a:r>
          </a:p>
          <a:p>
            <a:pPr marL="0" indent="0">
              <a:buNone/>
            </a:pPr>
            <a:r>
              <a:rPr lang="cs-CZ" sz="2400" b="1" dirty="0" smtClean="0"/>
              <a:t>- sekret chrání </a:t>
            </a:r>
            <a:r>
              <a:rPr lang="cs-CZ" sz="2400" b="1" dirty="0"/>
              <a:t>před slunečním zářením, </a:t>
            </a:r>
            <a:r>
              <a:rPr lang="cs-CZ" sz="2400" b="1" dirty="0" smtClean="0"/>
              <a:t>ve </a:t>
            </a:r>
            <a:r>
              <a:rPr lang="cs-CZ" sz="2400" b="1" dirty="0"/>
              <a:t>vodě snižuje odpor </a:t>
            </a:r>
            <a:r>
              <a:rPr lang="cs-CZ" sz="2400" b="1" dirty="0" smtClean="0"/>
              <a:t>těla - barva výměšku - vznik pověr, </a:t>
            </a:r>
            <a:r>
              <a:rPr lang="cs-CZ" sz="2400" b="1" dirty="0"/>
              <a:t>že hroši potí </a:t>
            </a:r>
            <a:r>
              <a:rPr lang="cs-CZ" sz="2400" b="1" dirty="0" smtClean="0"/>
              <a:t>krev</a:t>
            </a:r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4648" y="1916832"/>
            <a:ext cx="5251648" cy="34989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984648" y="5172442"/>
            <a:ext cx="262582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396810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Hrošík liberijský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trpasličí </a:t>
            </a:r>
            <a:r>
              <a:rPr lang="cs-CZ" sz="2400" b="1" dirty="0"/>
              <a:t>druh </a:t>
            </a:r>
            <a:r>
              <a:rPr lang="cs-CZ" sz="2400" b="1" dirty="0" smtClean="0"/>
              <a:t>v pralesích západní Afriky</a:t>
            </a:r>
          </a:p>
          <a:p>
            <a:pPr marL="0" indent="0">
              <a:buNone/>
            </a:pPr>
            <a:r>
              <a:rPr lang="cs-CZ" sz="2400" b="1" dirty="0" smtClean="0"/>
              <a:t>- délka </a:t>
            </a:r>
            <a:r>
              <a:rPr lang="cs-CZ" sz="2400" b="1" dirty="0"/>
              <a:t>těla </a:t>
            </a:r>
            <a:r>
              <a:rPr lang="cs-CZ" sz="2400" b="1" dirty="0" smtClean="0"/>
              <a:t>170 - 200 </a:t>
            </a:r>
            <a:r>
              <a:rPr lang="cs-CZ" sz="2400" b="1" dirty="0"/>
              <a:t>cm</a:t>
            </a:r>
          </a:p>
          <a:p>
            <a:pPr marL="0" indent="0">
              <a:buNone/>
            </a:pPr>
            <a:r>
              <a:rPr lang="cs-CZ" sz="2400" b="1" dirty="0" smtClean="0"/>
              <a:t>- délka </a:t>
            </a:r>
            <a:r>
              <a:rPr lang="cs-CZ" sz="2400" b="1" dirty="0"/>
              <a:t>ocasu asi 21 cm</a:t>
            </a:r>
          </a:p>
          <a:p>
            <a:pPr marL="0" indent="0">
              <a:buNone/>
            </a:pPr>
            <a:r>
              <a:rPr lang="cs-CZ" sz="2400" b="1" dirty="0" smtClean="0"/>
              <a:t>- výška v kohoutku 80 - 90 </a:t>
            </a:r>
            <a:r>
              <a:rPr lang="cs-CZ" sz="2400" b="1" dirty="0"/>
              <a:t>cm</a:t>
            </a:r>
          </a:p>
          <a:p>
            <a:pPr marL="0" indent="0">
              <a:buNone/>
            </a:pPr>
            <a:r>
              <a:rPr lang="cs-CZ" sz="2400" b="1" dirty="0" smtClean="0"/>
              <a:t>- hmotnost 160 - 270 </a:t>
            </a:r>
            <a:r>
              <a:rPr lang="cs-CZ" sz="2400" b="1" dirty="0"/>
              <a:t>kg</a:t>
            </a:r>
          </a:p>
          <a:p>
            <a:pPr marL="0" indent="0">
              <a:buNone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3401280"/>
            <a:ext cx="4752323" cy="31602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558208"/>
            <a:ext cx="3351681" cy="50275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3" y="6309320"/>
            <a:ext cx="664439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17 					            Obrázek </a:t>
            </a:r>
            <a:r>
              <a:rPr lang="cs-CZ" sz="1200" b="1" dirty="0">
                <a:solidFill>
                  <a:prstClr val="white"/>
                </a:solidFill>
              </a:rPr>
              <a:t>č. </a:t>
            </a:r>
            <a:r>
              <a:rPr lang="cs-CZ" sz="1200" b="1" dirty="0" smtClean="0">
                <a:solidFill>
                  <a:prstClr val="white"/>
                </a:solidFill>
              </a:rPr>
              <a:t>18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136744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Prase divoké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samec - kňour</a:t>
            </a:r>
            <a:r>
              <a:rPr lang="cs-CZ" sz="2400" b="1" dirty="0"/>
              <a:t>, </a:t>
            </a:r>
            <a:r>
              <a:rPr lang="cs-CZ" sz="2400" b="1" dirty="0" smtClean="0"/>
              <a:t>samice - </a:t>
            </a:r>
            <a:r>
              <a:rPr lang="cs-CZ" sz="2400" b="1" dirty="0"/>
              <a:t>bachyně, </a:t>
            </a:r>
            <a:r>
              <a:rPr lang="cs-CZ" sz="2400" b="1" dirty="0" smtClean="0"/>
              <a:t>mládě - sele</a:t>
            </a:r>
          </a:p>
          <a:p>
            <a:pPr marL="0" indent="0">
              <a:buNone/>
            </a:pPr>
            <a:r>
              <a:rPr lang="cs-CZ" sz="2400" b="1" dirty="0" smtClean="0"/>
              <a:t>- výška </a:t>
            </a:r>
            <a:r>
              <a:rPr lang="cs-CZ" sz="2400" b="1" dirty="0"/>
              <a:t>v kohoutku </a:t>
            </a:r>
            <a:r>
              <a:rPr lang="cs-CZ" sz="2400" b="1" dirty="0" smtClean="0"/>
              <a:t>- kňour </a:t>
            </a:r>
            <a:r>
              <a:rPr lang="cs-CZ" sz="2400" b="1" dirty="0"/>
              <a:t>90-115 cm, </a:t>
            </a:r>
            <a:r>
              <a:rPr lang="cs-CZ" sz="2400" b="1" dirty="0" smtClean="0"/>
              <a:t>bachyně </a:t>
            </a:r>
            <a:r>
              <a:rPr lang="cs-CZ" sz="2400" b="1" dirty="0"/>
              <a:t>70-95 </a:t>
            </a:r>
            <a:r>
              <a:rPr lang="cs-CZ" sz="2400" b="1" dirty="0" smtClean="0"/>
              <a:t>cm </a:t>
            </a:r>
          </a:p>
          <a:p>
            <a:pPr marL="0" indent="0">
              <a:buNone/>
            </a:pPr>
            <a:r>
              <a:rPr lang="cs-CZ" sz="2400" b="1" dirty="0" smtClean="0"/>
              <a:t>- hmotnost - kňour </a:t>
            </a:r>
            <a:r>
              <a:rPr lang="cs-CZ" sz="2400" b="1" dirty="0"/>
              <a:t>95 až </a:t>
            </a:r>
            <a:r>
              <a:rPr lang="cs-CZ" sz="2400" b="1" dirty="0" smtClean="0"/>
              <a:t>190 </a:t>
            </a:r>
            <a:r>
              <a:rPr lang="cs-CZ" sz="2400" b="1" dirty="0"/>
              <a:t>kg, bachyně </a:t>
            </a:r>
            <a:r>
              <a:rPr lang="cs-CZ" sz="2400" b="1" dirty="0" smtClean="0"/>
              <a:t>50 </a:t>
            </a:r>
            <a:r>
              <a:rPr lang="cs-CZ" sz="2400" b="1" dirty="0"/>
              <a:t>až </a:t>
            </a:r>
            <a:r>
              <a:rPr lang="cs-CZ" sz="2400" b="1" dirty="0" smtClean="0"/>
              <a:t>160 kg</a:t>
            </a:r>
          </a:p>
          <a:p>
            <a:pPr marL="0" indent="0">
              <a:buNone/>
            </a:pPr>
            <a:r>
              <a:rPr lang="cs-CZ" sz="2400" b="1" dirty="0" smtClean="0"/>
              <a:t>- délka těla 1,1 – 1,6 m</a:t>
            </a:r>
          </a:p>
          <a:p>
            <a:pPr marL="0" indent="0">
              <a:buNone/>
            </a:pPr>
            <a:r>
              <a:rPr lang="cs-CZ" sz="2400" b="1" dirty="0" smtClean="0"/>
              <a:t>- délka ocasu 15 – 25 cm</a:t>
            </a:r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246968"/>
            <a:ext cx="4464496" cy="33672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468353"/>
            <a:ext cx="2733902" cy="41458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7584" y="6381328"/>
            <a:ext cx="698477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19 					         Obrázek </a:t>
            </a:r>
            <a:r>
              <a:rPr lang="cs-CZ" sz="1200" b="1" dirty="0">
                <a:solidFill>
                  <a:prstClr val="white"/>
                </a:solidFill>
              </a:rPr>
              <a:t>č</a:t>
            </a:r>
            <a:r>
              <a:rPr lang="cs-CZ" sz="1200" b="1" dirty="0" smtClean="0">
                <a:solidFill>
                  <a:prstClr val="white"/>
                </a:solidFill>
              </a:rPr>
              <a:t>. 20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612428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Prase divoké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6868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tělo porostlé </a:t>
            </a:r>
            <a:r>
              <a:rPr lang="cs-CZ" sz="2400" b="1" dirty="0"/>
              <a:t>štětinami (osinami</a:t>
            </a:r>
            <a:r>
              <a:rPr lang="cs-CZ" sz="2400" b="1" dirty="0" smtClean="0"/>
              <a:t>)</a:t>
            </a:r>
          </a:p>
          <a:p>
            <a:pPr marL="0" indent="0">
              <a:buNone/>
            </a:pPr>
            <a:r>
              <a:rPr lang="cs-CZ" sz="2400" b="1" dirty="0" smtClean="0"/>
              <a:t>- štětiny - </a:t>
            </a:r>
            <a:r>
              <a:rPr lang="cs-CZ" sz="2400" b="1" dirty="0"/>
              <a:t>na hřbetní straně </a:t>
            </a:r>
            <a:r>
              <a:rPr lang="cs-CZ" sz="2400" b="1" dirty="0" smtClean="0"/>
              <a:t>delší (v zimě  </a:t>
            </a:r>
            <a:r>
              <a:rPr lang="cs-CZ" sz="2400" b="1" dirty="0"/>
              <a:t>tzv. hřeben</a:t>
            </a:r>
            <a:r>
              <a:rPr lang="cs-CZ" sz="2400" b="1" dirty="0" smtClean="0"/>
              <a:t>)</a:t>
            </a:r>
          </a:p>
          <a:p>
            <a:pPr marL="0" indent="0">
              <a:buNone/>
            </a:pPr>
            <a:r>
              <a:rPr lang="cs-CZ" sz="2400" b="1" dirty="0" smtClean="0"/>
              <a:t>	  - tuhé, pružné, </a:t>
            </a:r>
            <a:r>
              <a:rPr lang="cs-CZ" sz="2400" b="1" dirty="0"/>
              <a:t>na konci </a:t>
            </a:r>
            <a:r>
              <a:rPr lang="cs-CZ" sz="2400" b="1" dirty="0" smtClean="0"/>
              <a:t>rozštěpené</a:t>
            </a:r>
          </a:p>
          <a:p>
            <a:pPr marL="0" indent="0">
              <a:buNone/>
            </a:pPr>
            <a:r>
              <a:rPr lang="cs-CZ" sz="2400" b="1" dirty="0" smtClean="0"/>
              <a:t>- kňour </a:t>
            </a:r>
            <a:r>
              <a:rPr lang="cs-CZ" sz="2400" b="1" dirty="0"/>
              <a:t>bývá světlejší než </a:t>
            </a:r>
            <a:r>
              <a:rPr lang="cs-CZ" sz="2400" b="1" dirty="0" smtClean="0"/>
              <a:t>bachyně (černá barva srsti)</a:t>
            </a:r>
          </a:p>
          <a:p>
            <a:pPr marL="0" indent="0">
              <a:buNone/>
            </a:pPr>
            <a:r>
              <a:rPr lang="cs-CZ" sz="2400" b="1" dirty="0" smtClean="0"/>
              <a:t>- selata podélně pruhovaná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212976"/>
            <a:ext cx="4752528" cy="34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068488" y="6453463"/>
            <a:ext cx="23042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21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063879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Prase divoké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6868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/>
              <a:t>- čtyři </a:t>
            </a:r>
            <a:r>
              <a:rPr lang="cs-CZ" sz="2400" b="1" dirty="0" smtClean="0"/>
              <a:t>trojhranné </a:t>
            </a:r>
            <a:r>
              <a:rPr lang="cs-CZ" sz="2400" b="1" dirty="0"/>
              <a:t>špičáky, </a:t>
            </a:r>
            <a:r>
              <a:rPr lang="cs-CZ" sz="2400" b="1" dirty="0" smtClean="0"/>
              <a:t>(u samců až 20 </a:t>
            </a:r>
            <a:r>
              <a:rPr lang="cs-CZ" sz="2400" b="1" dirty="0"/>
              <a:t>cm, </a:t>
            </a:r>
            <a:r>
              <a:rPr lang="cs-CZ" sz="2400" b="1" dirty="0" smtClean="0"/>
              <a:t>výjimečně 30 cm</a:t>
            </a:r>
          </a:p>
          <a:p>
            <a:pPr marL="0" indent="0">
              <a:buNone/>
            </a:pPr>
            <a:r>
              <a:rPr lang="cs-CZ" sz="2400" b="1" dirty="0" smtClean="0"/>
              <a:t>- spodní špičáky kňourů - </a:t>
            </a:r>
            <a:r>
              <a:rPr lang="cs-CZ" sz="2400" b="1" dirty="0" err="1" smtClean="0"/>
              <a:t>páráky</a:t>
            </a:r>
            <a:r>
              <a:rPr lang="cs-CZ" sz="2400" b="1" dirty="0" smtClean="0"/>
              <a:t>, horní špičáky - klektáky</a:t>
            </a:r>
          </a:p>
          <a:p>
            <a:pPr marL="0" indent="0">
              <a:buNone/>
            </a:pPr>
            <a:r>
              <a:rPr lang="cs-CZ" sz="2400" b="1" dirty="0" smtClean="0"/>
              <a:t>- skvěle </a:t>
            </a:r>
            <a:r>
              <a:rPr lang="cs-CZ" sz="2400" b="1" dirty="0"/>
              <a:t>vyvinutý čich a </a:t>
            </a:r>
            <a:r>
              <a:rPr lang="cs-CZ" sz="2400" b="1" dirty="0" smtClean="0"/>
              <a:t>sluch</a:t>
            </a:r>
          </a:p>
          <a:p>
            <a:pPr marL="0" indent="0">
              <a:buNone/>
            </a:pPr>
            <a:r>
              <a:rPr lang="cs-CZ" sz="2400" b="1" dirty="0" smtClean="0"/>
              <a:t>- nejhůře </a:t>
            </a:r>
            <a:r>
              <a:rPr lang="cs-CZ" sz="2400" b="1" dirty="0"/>
              <a:t>vyvinutým smyslem je </a:t>
            </a:r>
            <a:r>
              <a:rPr lang="cs-CZ" sz="2400" b="1" dirty="0" smtClean="0"/>
              <a:t>zrak</a:t>
            </a: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780928"/>
            <a:ext cx="4968552" cy="37264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979712" y="6237312"/>
            <a:ext cx="20882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22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829596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Prase bradavičnaté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490" y="980728"/>
            <a:ext cx="86868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/>
              <a:t>- v obličeji 3 </a:t>
            </a:r>
            <a:r>
              <a:rPr lang="cs-CZ" sz="2400" b="1" dirty="0" smtClean="0"/>
              <a:t>páry </a:t>
            </a:r>
            <a:r>
              <a:rPr lang="cs-CZ" sz="2400" b="1" dirty="0"/>
              <a:t>bradavic </a:t>
            </a:r>
            <a:r>
              <a:rPr lang="cs-CZ" sz="2400" b="1" dirty="0" smtClean="0"/>
              <a:t>z </a:t>
            </a:r>
            <a:r>
              <a:rPr lang="cs-CZ" sz="2400" b="1" dirty="0"/>
              <a:t>chrupavčité a pojivové </a:t>
            </a:r>
            <a:r>
              <a:rPr lang="cs-CZ" sz="2400" b="1" dirty="0" smtClean="0"/>
              <a:t>tkáně (u samců až </a:t>
            </a:r>
            <a:r>
              <a:rPr lang="cs-CZ" sz="2400" b="1" dirty="0"/>
              <a:t>15 </a:t>
            </a:r>
            <a:r>
              <a:rPr lang="cs-CZ" sz="2400" b="1" dirty="0" smtClean="0"/>
              <a:t>cm)</a:t>
            </a:r>
          </a:p>
          <a:p>
            <a:pPr marL="0" indent="0">
              <a:buNone/>
            </a:pPr>
            <a:r>
              <a:rPr lang="cs-CZ" sz="2400" b="1" dirty="0" smtClean="0"/>
              <a:t>- výška </a:t>
            </a:r>
            <a:r>
              <a:rPr lang="cs-CZ" sz="2400" b="1" dirty="0"/>
              <a:t>v kohoutku </a:t>
            </a:r>
            <a:r>
              <a:rPr lang="cs-CZ" sz="2400" b="1" dirty="0" smtClean="0"/>
              <a:t>- samec 65 - 85 </a:t>
            </a:r>
            <a:r>
              <a:rPr lang="cs-CZ" sz="2400" b="1" dirty="0"/>
              <a:t>cm, </a:t>
            </a:r>
            <a:r>
              <a:rPr lang="cs-CZ" sz="2400" b="1" dirty="0" smtClean="0"/>
              <a:t>samice 55 - 75 cm </a:t>
            </a:r>
          </a:p>
          <a:p>
            <a:pPr marL="0" indent="0">
              <a:buNone/>
            </a:pPr>
            <a:r>
              <a:rPr lang="cs-CZ" sz="2400" b="1" dirty="0" smtClean="0"/>
              <a:t>- hmotnost - samec 60 </a:t>
            </a:r>
            <a:r>
              <a:rPr lang="cs-CZ" sz="2400" b="1" dirty="0"/>
              <a:t>až </a:t>
            </a:r>
            <a:r>
              <a:rPr lang="cs-CZ" sz="2400" b="1" dirty="0" smtClean="0"/>
              <a:t>135 </a:t>
            </a:r>
            <a:r>
              <a:rPr lang="cs-CZ" sz="2400" b="1" dirty="0"/>
              <a:t>kg, </a:t>
            </a:r>
            <a:r>
              <a:rPr lang="cs-CZ" sz="2400" b="1" dirty="0" smtClean="0"/>
              <a:t>samice 50 </a:t>
            </a:r>
            <a:r>
              <a:rPr lang="cs-CZ" sz="2400" b="1" dirty="0"/>
              <a:t>až </a:t>
            </a:r>
            <a:r>
              <a:rPr lang="cs-CZ" sz="2400" b="1" dirty="0" smtClean="0"/>
              <a:t>70 kg</a:t>
            </a:r>
          </a:p>
          <a:p>
            <a:pPr marL="0" indent="0">
              <a:buNone/>
            </a:pPr>
            <a:r>
              <a:rPr lang="cs-CZ" sz="2400" b="1" dirty="0" smtClean="0"/>
              <a:t>- délka těla 1 – 1,5 m</a:t>
            </a:r>
          </a:p>
          <a:p>
            <a:pPr marL="0" indent="0">
              <a:buNone/>
            </a:pPr>
            <a:r>
              <a:rPr lang="cs-CZ" sz="2400" b="1" dirty="0" smtClean="0"/>
              <a:t>- délka ocasu 35 – 50 cm</a:t>
            </a:r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pl-PL" sz="2400" b="1" dirty="0" smtClean="0"/>
              <a:t>špičáky u </a:t>
            </a:r>
            <a:r>
              <a:rPr lang="pl-PL" sz="2400" b="1" dirty="0"/>
              <a:t>samců až </a:t>
            </a:r>
            <a:r>
              <a:rPr lang="pl-PL" sz="2400" b="1" dirty="0" smtClean="0"/>
              <a:t>50 cm,  u samic 25 cm</a:t>
            </a: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005064"/>
            <a:ext cx="3998943" cy="2664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4198" y="3068960"/>
            <a:ext cx="2776628" cy="360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2" y="6453336"/>
            <a:ext cx="856895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23 						              Obrázek </a:t>
            </a:r>
            <a:r>
              <a:rPr lang="cs-CZ" sz="1200" b="1" dirty="0">
                <a:solidFill>
                  <a:prstClr val="white"/>
                </a:solidFill>
              </a:rPr>
              <a:t>č</a:t>
            </a:r>
            <a:r>
              <a:rPr lang="cs-CZ" sz="1200" b="1" dirty="0" smtClean="0">
                <a:solidFill>
                  <a:prstClr val="white"/>
                </a:solidFill>
              </a:rPr>
              <a:t>. 24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470271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600" b="1" dirty="0" smtClean="0"/>
              <a:t>Podřád</a:t>
            </a:r>
            <a:r>
              <a:rPr lang="cs-CZ" sz="3600" b="1" dirty="0"/>
              <a:t>: </a:t>
            </a:r>
            <a:r>
              <a:rPr lang="cs-CZ" sz="3600" b="1" dirty="0" smtClean="0"/>
              <a:t>velbloudi</a:t>
            </a:r>
            <a:r>
              <a:rPr lang="cs-CZ" sz="3600" b="1" dirty="0"/>
              <a:t/>
            </a:r>
            <a:br>
              <a:rPr lang="cs-CZ" sz="3600" b="1" dirty="0"/>
            </a:b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9492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přežvýkaví sudokopytníci</a:t>
            </a:r>
          </a:p>
          <a:p>
            <a:pPr marL="0" indent="0">
              <a:buNone/>
            </a:pPr>
            <a:r>
              <a:rPr lang="cs-CZ" sz="2400" b="1" dirty="0" smtClean="0"/>
              <a:t>- velbloudi a lamy</a:t>
            </a:r>
          </a:p>
          <a:p>
            <a:pPr marL="0" indent="0">
              <a:buNone/>
            </a:pPr>
            <a:r>
              <a:rPr lang="cs-CZ" sz="2400" b="1" dirty="0" smtClean="0"/>
              <a:t>- hustá srst</a:t>
            </a:r>
          </a:p>
          <a:p>
            <a:pPr marL="0" indent="0">
              <a:buNone/>
            </a:pPr>
            <a:r>
              <a:rPr lang="cs-CZ" sz="2400" b="1" dirty="0" smtClean="0"/>
              <a:t>- tříkomorový žaludek</a:t>
            </a:r>
          </a:p>
          <a:p>
            <a:pPr marL="0" indent="0">
              <a:buNone/>
            </a:pPr>
            <a:r>
              <a:rPr lang="cs-CZ" sz="2400" b="1" dirty="0" smtClean="0"/>
              <a:t>- kopýtka </a:t>
            </a:r>
            <a:r>
              <a:rPr lang="cs-CZ" sz="2400" b="1" dirty="0" err="1" smtClean="0"/>
              <a:t>nehtovitého</a:t>
            </a:r>
            <a:r>
              <a:rPr lang="cs-CZ" sz="2400" b="1" dirty="0" smtClean="0"/>
              <a:t> </a:t>
            </a:r>
            <a:r>
              <a:rPr lang="cs-CZ" sz="2400" b="1" dirty="0"/>
              <a:t>tvaru</a:t>
            </a:r>
          </a:p>
          <a:p>
            <a:pPr marL="0" indent="0">
              <a:buNone/>
            </a:pPr>
            <a:r>
              <a:rPr lang="cs-CZ" sz="2400" b="1" dirty="0" smtClean="0"/>
              <a:t>- velbloudi našlapují </a:t>
            </a:r>
            <a:r>
              <a:rPr lang="cs-CZ" sz="2400" b="1" dirty="0"/>
              <a:t>na prstní </a:t>
            </a:r>
            <a:r>
              <a:rPr lang="cs-CZ" sz="2400" b="1" dirty="0" smtClean="0"/>
              <a:t>články podložené </a:t>
            </a:r>
            <a:r>
              <a:rPr lang="cs-CZ" sz="2400" b="1" dirty="0"/>
              <a:t>pružným </a:t>
            </a:r>
            <a:r>
              <a:rPr lang="cs-CZ" sz="2400" b="1" dirty="0" smtClean="0"/>
              <a:t>mozolem (chůze v písku)</a:t>
            </a:r>
          </a:p>
          <a:p>
            <a:pPr marL="0" indent="0">
              <a:buNone/>
            </a:pPr>
            <a:r>
              <a:rPr lang="cs-CZ" sz="2400" b="1" dirty="0" smtClean="0"/>
              <a:t>- lamy našlapují na konečky kopýtek </a:t>
            </a:r>
          </a:p>
          <a:p>
            <a:pPr marL="0" indent="0">
              <a:buNone/>
            </a:pPr>
            <a:r>
              <a:rPr lang="cs-CZ" sz="2400" b="1" dirty="0" smtClean="0"/>
              <a:t>- mimochodníci (současně jdou pravé </a:t>
            </a:r>
          </a:p>
          <a:p>
            <a:pPr marL="0" indent="0">
              <a:buNone/>
            </a:pPr>
            <a:r>
              <a:rPr lang="cs-CZ" sz="2400" b="1" dirty="0" smtClean="0"/>
              <a:t>nebo levé nohy)</a:t>
            </a:r>
          </a:p>
          <a:p>
            <a:pPr marL="0" indent="0">
              <a:buNone/>
            </a:pPr>
            <a:r>
              <a:rPr lang="cs-CZ" sz="2400" b="1" dirty="0" smtClean="0"/>
              <a:t>- zvláštnost </a:t>
            </a:r>
            <a:r>
              <a:rPr lang="cs-CZ" sz="2400" b="1" dirty="0"/>
              <a:t>velbloudů </a:t>
            </a:r>
            <a:r>
              <a:rPr lang="cs-CZ" sz="2400" b="1" dirty="0" smtClean="0"/>
              <a:t>- oválné </a:t>
            </a:r>
            <a:r>
              <a:rPr lang="cs-CZ" sz="2400" b="1" dirty="0"/>
              <a:t>červené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krvinky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78" y="260648"/>
            <a:ext cx="3574099" cy="2664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645024"/>
            <a:ext cx="3286066" cy="29247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292078" y="2708920"/>
            <a:ext cx="178704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25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80112" y="6309320"/>
            <a:ext cx="164303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26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56351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Velbloud jednohrbý (dromedár)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16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v </a:t>
            </a:r>
            <a:r>
              <a:rPr lang="cs-CZ" sz="2400" b="1" dirty="0"/>
              <a:t>přírodě </a:t>
            </a:r>
            <a:r>
              <a:rPr lang="cs-CZ" sz="2400" b="1" dirty="0" smtClean="0"/>
              <a:t>vyhuben, žije </a:t>
            </a:r>
            <a:r>
              <a:rPr lang="cs-CZ" sz="2400" b="1" dirty="0"/>
              <a:t>jen ve zdomácnělé </a:t>
            </a:r>
            <a:r>
              <a:rPr lang="cs-CZ" sz="2400" b="1" dirty="0" smtClean="0"/>
              <a:t>formě</a:t>
            </a:r>
          </a:p>
          <a:p>
            <a:pPr marL="0" indent="0">
              <a:buNone/>
            </a:pPr>
            <a:r>
              <a:rPr lang="cs-CZ" sz="2400" b="1" dirty="0" smtClean="0"/>
              <a:t>- tělo dlouhé </a:t>
            </a:r>
            <a:r>
              <a:rPr lang="cs-CZ" sz="2400" b="1" dirty="0"/>
              <a:t>2,2 </a:t>
            </a:r>
            <a:r>
              <a:rPr lang="cs-CZ" sz="2400" b="1" dirty="0" smtClean="0"/>
              <a:t>- </a:t>
            </a:r>
            <a:r>
              <a:rPr lang="cs-CZ" sz="2400" b="1" dirty="0"/>
              <a:t>3,4 m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výška 2,3 m</a:t>
            </a:r>
          </a:p>
          <a:p>
            <a:pPr marL="0" indent="0">
              <a:buNone/>
            </a:pPr>
            <a:r>
              <a:rPr lang="cs-CZ" sz="2400" b="1" dirty="0" smtClean="0"/>
              <a:t>- hmotnost  450 - 550 </a:t>
            </a:r>
            <a:r>
              <a:rPr lang="cs-CZ" sz="2400" b="1" dirty="0"/>
              <a:t>kg</a:t>
            </a:r>
          </a:p>
          <a:p>
            <a:pPr marL="0" indent="0">
              <a:buNone/>
            </a:pPr>
            <a:r>
              <a:rPr lang="cs-CZ" sz="2400" b="1" dirty="0" smtClean="0"/>
              <a:t>-  hrb pohlcuje </a:t>
            </a:r>
            <a:r>
              <a:rPr lang="cs-CZ" sz="2400" b="1" dirty="0"/>
              <a:t>teplo </a:t>
            </a:r>
            <a:r>
              <a:rPr lang="cs-CZ" sz="2400" b="1" dirty="0" smtClean="0"/>
              <a:t>a </a:t>
            </a:r>
            <a:r>
              <a:rPr lang="cs-CZ" sz="2400" b="1" dirty="0"/>
              <a:t>chrání </a:t>
            </a:r>
            <a:r>
              <a:rPr lang="cs-CZ" sz="2400" b="1" dirty="0" smtClean="0"/>
              <a:t>před sluncem, obsahuje </a:t>
            </a:r>
            <a:r>
              <a:rPr lang="cs-CZ" sz="2400" b="1" dirty="0"/>
              <a:t>zásobní </a:t>
            </a:r>
            <a:r>
              <a:rPr lang="cs-CZ" sz="2400" b="1" dirty="0" smtClean="0"/>
              <a:t>tuk (odbouráváním energie </a:t>
            </a:r>
            <a:r>
              <a:rPr lang="cs-CZ" sz="2400" b="1" dirty="0"/>
              <a:t>a </a:t>
            </a:r>
            <a:r>
              <a:rPr lang="cs-CZ" sz="2400" b="1" dirty="0" smtClean="0"/>
              <a:t>voda)</a:t>
            </a:r>
          </a:p>
          <a:p>
            <a:pPr marL="0" indent="0">
              <a:buNone/>
            </a:pPr>
            <a:r>
              <a:rPr lang="cs-CZ" sz="2400" b="1" dirty="0" smtClean="0"/>
              <a:t>- bez vody vydrží v poušti 8 dní (s nákladem)</a:t>
            </a: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109453"/>
            <a:ext cx="3456384" cy="25530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109453"/>
            <a:ext cx="2736304" cy="25530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87624" y="6453336"/>
            <a:ext cx="597666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27                                                                                                Obrázek </a:t>
            </a:r>
            <a:r>
              <a:rPr lang="cs-CZ" sz="1200" b="1" dirty="0">
                <a:solidFill>
                  <a:prstClr val="white"/>
                </a:solidFill>
              </a:rPr>
              <a:t>č.</a:t>
            </a:r>
            <a:r>
              <a:rPr lang="cs-CZ" sz="1200" b="1" dirty="0" smtClean="0">
                <a:solidFill>
                  <a:prstClr val="white"/>
                </a:solidFill>
              </a:rPr>
              <a:t> 28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182099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Velbloud jednohrbý (dromedár)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80728"/>
            <a:ext cx="8820472" cy="57606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nezadržuje </a:t>
            </a:r>
            <a:r>
              <a:rPr lang="cs-CZ" sz="2400" b="1" dirty="0"/>
              <a:t>vodu v hrbu (jak si dříve lidé mysleli</a:t>
            </a:r>
            <a:r>
              <a:rPr lang="cs-CZ" sz="2400" b="1" dirty="0" smtClean="0"/>
              <a:t>)</a:t>
            </a:r>
          </a:p>
          <a:p>
            <a:pPr marL="0" indent="0">
              <a:buNone/>
            </a:pPr>
            <a:r>
              <a:rPr lang="cs-CZ" sz="2400" b="1" dirty="0" smtClean="0"/>
              <a:t>- voda zadržována v žaludku (až 800 komůrek na vodu)</a:t>
            </a:r>
          </a:p>
          <a:p>
            <a:pPr marL="0" indent="0">
              <a:buNone/>
            </a:pPr>
            <a:r>
              <a:rPr lang="cs-CZ" sz="2400" b="1" dirty="0" smtClean="0"/>
              <a:t>- tělesná teplota v </a:t>
            </a:r>
            <a:r>
              <a:rPr lang="cs-CZ" sz="2400" b="1" dirty="0"/>
              <a:t>noci </a:t>
            </a:r>
            <a:r>
              <a:rPr lang="cs-CZ" sz="2400" b="1" dirty="0" smtClean="0"/>
              <a:t>klesá, ve dne stoupá (až na 42 </a:t>
            </a:r>
            <a:r>
              <a:rPr lang="cs-CZ" sz="2400" b="1" baseline="30000" dirty="0" smtClean="0"/>
              <a:t>0</a:t>
            </a:r>
            <a:r>
              <a:rPr lang="cs-CZ" sz="2400" b="1" dirty="0" smtClean="0"/>
              <a:t>C) - zvířata se nepotí</a:t>
            </a: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bez </a:t>
            </a:r>
            <a:r>
              <a:rPr lang="cs-CZ" sz="2400" b="1" dirty="0"/>
              <a:t>vody může </a:t>
            </a:r>
            <a:r>
              <a:rPr lang="cs-CZ" sz="2400" b="1" dirty="0" smtClean="0"/>
              <a:t>ztratit </a:t>
            </a:r>
            <a:r>
              <a:rPr lang="cs-CZ" sz="2400" b="1" dirty="0"/>
              <a:t>až </a:t>
            </a:r>
            <a:r>
              <a:rPr lang="cs-CZ" sz="2400" b="1" dirty="0" smtClean="0"/>
              <a:t>40 </a:t>
            </a:r>
            <a:r>
              <a:rPr lang="cs-CZ" sz="2400" b="1" dirty="0"/>
              <a:t>% tělesné hmotnosti </a:t>
            </a:r>
            <a:r>
              <a:rPr lang="cs-CZ" sz="2400" b="1" dirty="0" smtClean="0"/>
              <a:t>(bez následků) </a:t>
            </a:r>
          </a:p>
          <a:p>
            <a:pPr marL="0" indent="0">
              <a:buNone/>
            </a:pPr>
            <a:r>
              <a:rPr lang="cs-CZ" sz="2400" b="1" dirty="0" smtClean="0"/>
              <a:t>- ztrátu </a:t>
            </a:r>
            <a:r>
              <a:rPr lang="cs-CZ" sz="2400" b="1" dirty="0"/>
              <a:t>dokáže </a:t>
            </a:r>
            <a:r>
              <a:rPr lang="cs-CZ" sz="2400" b="1" dirty="0" smtClean="0"/>
              <a:t>vyrovnat </a:t>
            </a:r>
            <a:r>
              <a:rPr lang="cs-CZ" sz="2400" b="1" dirty="0"/>
              <a:t>během asi 10 minut </a:t>
            </a:r>
            <a:r>
              <a:rPr lang="cs-CZ" sz="2400" b="1" dirty="0" smtClean="0"/>
              <a:t>vypitím množství vody</a:t>
            </a:r>
            <a:endParaRPr lang="cs-CZ" sz="24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636912"/>
            <a:ext cx="6635543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76971" y="5420597"/>
            <a:ext cx="25202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29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570047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Velbloud dvouhrbý (drabař)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v </a:t>
            </a:r>
            <a:r>
              <a:rPr lang="cs-CZ" sz="2400" b="1" dirty="0"/>
              <a:t>přírodě </a:t>
            </a:r>
            <a:r>
              <a:rPr lang="cs-CZ" sz="2400" b="1" dirty="0" smtClean="0"/>
              <a:t>existenčně ohrožen</a:t>
            </a:r>
          </a:p>
          <a:p>
            <a:pPr marL="0" indent="0">
              <a:buNone/>
            </a:pPr>
            <a:r>
              <a:rPr lang="cs-CZ" sz="2400" b="1" dirty="0" smtClean="0"/>
              <a:t>- tělo dlouhé </a:t>
            </a:r>
            <a:r>
              <a:rPr lang="cs-CZ" sz="2400" b="1" dirty="0"/>
              <a:t>2,2 </a:t>
            </a:r>
            <a:r>
              <a:rPr lang="cs-CZ" sz="2400" b="1" dirty="0" smtClean="0"/>
              <a:t>- 3,5 </a:t>
            </a:r>
            <a:r>
              <a:rPr lang="cs-CZ" sz="2400" b="1" dirty="0"/>
              <a:t>m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výška </a:t>
            </a:r>
            <a:r>
              <a:rPr lang="fi-FI" sz="2400" b="1" dirty="0"/>
              <a:t>v kohoutku </a:t>
            </a:r>
            <a:r>
              <a:rPr lang="fi-FI" sz="2400" b="1" dirty="0" smtClean="0"/>
              <a:t>1</a:t>
            </a:r>
            <a:r>
              <a:rPr lang="cs-CZ" sz="2400" b="1" dirty="0" smtClean="0"/>
              <a:t>,</a:t>
            </a:r>
            <a:r>
              <a:rPr lang="fi-FI" sz="2400" b="1" dirty="0" smtClean="0"/>
              <a:t>9 – 2</a:t>
            </a:r>
            <a:r>
              <a:rPr lang="cs-CZ" sz="2400" b="1" dirty="0" smtClean="0"/>
              <a:t>,</a:t>
            </a:r>
            <a:r>
              <a:rPr lang="fi-FI" sz="2400" b="1" dirty="0" smtClean="0"/>
              <a:t>3 m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hmotnost  450 - 670 </a:t>
            </a:r>
            <a:r>
              <a:rPr lang="cs-CZ" sz="2400" b="1" dirty="0"/>
              <a:t>kg</a:t>
            </a:r>
          </a:p>
          <a:p>
            <a:pPr marL="0" indent="0">
              <a:buNone/>
            </a:pPr>
            <a:r>
              <a:rPr lang="cs-CZ" sz="2400" b="1" dirty="0" smtClean="0"/>
              <a:t>- snáší teploty -25 až +40 </a:t>
            </a:r>
            <a:r>
              <a:rPr lang="cs-CZ" sz="2400" b="1" baseline="30000" dirty="0" smtClean="0"/>
              <a:t>0</a:t>
            </a:r>
            <a:r>
              <a:rPr lang="cs-CZ" sz="2400" b="1" dirty="0" smtClean="0"/>
              <a:t>C</a:t>
            </a:r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cs-CZ" sz="2400" b="1" dirty="0"/>
              <a:t>překoná </a:t>
            </a:r>
            <a:r>
              <a:rPr lang="cs-CZ" sz="2400" b="1" dirty="0" smtClean="0"/>
              <a:t>úbytek až </a:t>
            </a:r>
            <a:r>
              <a:rPr lang="cs-CZ" sz="2400" b="1" dirty="0"/>
              <a:t>20</a:t>
            </a:r>
            <a:r>
              <a:rPr lang="cs-CZ" sz="2400" b="1" dirty="0" smtClean="0"/>
              <a:t>% vody </a:t>
            </a:r>
            <a:r>
              <a:rPr lang="cs-CZ" sz="2400" b="1" dirty="0"/>
              <a:t>v těle (</a:t>
            </a:r>
            <a:r>
              <a:rPr lang="cs-CZ" sz="2400" b="1" dirty="0" smtClean="0"/>
              <a:t>člověk </a:t>
            </a:r>
            <a:r>
              <a:rPr lang="cs-CZ" sz="2400" b="1" dirty="0"/>
              <a:t>při 12% </a:t>
            </a:r>
            <a:r>
              <a:rPr lang="cs-CZ" sz="2400" b="1" dirty="0" smtClean="0"/>
              <a:t>umírá) </a:t>
            </a:r>
            <a:endParaRPr lang="cs-CZ" sz="2400" b="1" dirty="0"/>
          </a:p>
          <a:p>
            <a:pPr marL="0" indent="0">
              <a:buNone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655822"/>
            <a:ext cx="3906011" cy="29295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673298"/>
            <a:ext cx="2143125" cy="29120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87624" y="6381328"/>
            <a:ext cx="62646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30 					 Obrázek </a:t>
            </a:r>
            <a:r>
              <a:rPr lang="cs-CZ" sz="1200" b="1" dirty="0">
                <a:solidFill>
                  <a:prstClr val="white"/>
                </a:solidFill>
              </a:rPr>
              <a:t>č</a:t>
            </a:r>
            <a:r>
              <a:rPr lang="cs-CZ" sz="1200" b="1" dirty="0" smtClean="0">
                <a:solidFill>
                  <a:prstClr val="white"/>
                </a:solidFill>
              </a:rPr>
              <a:t>. 31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315092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Lama vikuňa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579296" cy="58772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v Andách </a:t>
            </a:r>
            <a:r>
              <a:rPr lang="cs-CZ" sz="2400" b="1" dirty="0"/>
              <a:t>jižního Peru a </a:t>
            </a:r>
            <a:r>
              <a:rPr lang="cs-CZ" sz="2400" b="1" dirty="0" smtClean="0"/>
              <a:t>Bolívie, severní oblasti </a:t>
            </a:r>
            <a:r>
              <a:rPr lang="cs-CZ" sz="2400" b="1" dirty="0"/>
              <a:t>Argentiny a </a:t>
            </a:r>
            <a:r>
              <a:rPr lang="cs-CZ" sz="2400" b="1" dirty="0" smtClean="0"/>
              <a:t>Chile</a:t>
            </a:r>
          </a:p>
          <a:p>
            <a:pPr marL="0" indent="0">
              <a:buNone/>
            </a:pPr>
            <a:r>
              <a:rPr lang="cs-CZ" sz="2400" b="1" dirty="0"/>
              <a:t>- na krátkou vzdálenost rychlost až 60 km/hod</a:t>
            </a:r>
          </a:p>
          <a:p>
            <a:pPr marL="0" indent="0">
              <a:buNone/>
            </a:pPr>
            <a:r>
              <a:rPr lang="cs-CZ" sz="2400" b="1" dirty="0" smtClean="0"/>
              <a:t>- nejmenší velbloudovitý druh</a:t>
            </a:r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fi-FI" sz="2400" b="1" dirty="0" smtClean="0"/>
              <a:t>výšk</a:t>
            </a:r>
            <a:r>
              <a:rPr lang="cs-CZ" sz="2400" b="1" dirty="0" smtClean="0"/>
              <a:t>a</a:t>
            </a:r>
            <a:r>
              <a:rPr lang="fi-FI" sz="2400" b="1" dirty="0" smtClean="0"/>
              <a:t> </a:t>
            </a:r>
            <a:r>
              <a:rPr lang="cs-CZ" sz="2400" b="1" dirty="0" smtClean="0"/>
              <a:t>v kohoutku </a:t>
            </a:r>
            <a:r>
              <a:rPr lang="fi-FI" sz="2400" b="1" dirty="0" smtClean="0"/>
              <a:t>96 </a:t>
            </a:r>
            <a:r>
              <a:rPr lang="fi-FI" sz="2400" b="1" dirty="0"/>
              <a:t>cm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fi-FI" sz="2400" b="1" dirty="0" smtClean="0"/>
              <a:t>hmotnosti </a:t>
            </a:r>
            <a:r>
              <a:rPr lang="fi-FI" sz="2400" b="1" dirty="0"/>
              <a:t>45 - 55 </a:t>
            </a:r>
            <a:r>
              <a:rPr lang="fi-FI" sz="2400" b="1" dirty="0" smtClean="0"/>
              <a:t>kg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délka těla 1,38 – 1,6 m</a:t>
            </a:r>
          </a:p>
          <a:p>
            <a:pPr marL="0" indent="0">
              <a:buNone/>
            </a:pPr>
            <a:r>
              <a:rPr lang="cs-CZ" sz="2400" b="1" dirty="0" smtClean="0"/>
              <a:t>- velké srdce (zásobování kyslíkem)</a:t>
            </a:r>
          </a:p>
          <a:p>
            <a:pPr marL="0" indent="0">
              <a:buNone/>
            </a:pPr>
            <a:r>
              <a:rPr lang="cs-CZ" sz="2400" b="1" dirty="0" smtClean="0"/>
              <a:t>- hustá srst (Inkové, vlna)</a:t>
            </a:r>
            <a:endParaRPr lang="cs-CZ" sz="2400" b="1" dirty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658089"/>
            <a:ext cx="3847039" cy="30571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554978"/>
            <a:ext cx="3230265" cy="21602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78586" y="6455077"/>
            <a:ext cx="741682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32 					 Obrázek </a:t>
            </a:r>
            <a:r>
              <a:rPr lang="cs-CZ" sz="1200" b="1" dirty="0">
                <a:solidFill>
                  <a:prstClr val="white"/>
                </a:solidFill>
              </a:rPr>
              <a:t>č. </a:t>
            </a:r>
            <a:r>
              <a:rPr lang="cs-CZ" sz="1200" b="1" dirty="0" smtClean="0">
                <a:solidFill>
                  <a:prstClr val="white"/>
                </a:solidFill>
              </a:rPr>
              <a:t>33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366357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Lama </a:t>
            </a:r>
            <a:r>
              <a:rPr lang="cs-CZ" sz="3200" b="1" dirty="0" err="1" smtClean="0"/>
              <a:t>guanako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579296" cy="58772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severní Peru, pobřežní </a:t>
            </a:r>
            <a:r>
              <a:rPr lang="cs-CZ" sz="2400" b="1" dirty="0"/>
              <a:t>oblasti </a:t>
            </a:r>
            <a:r>
              <a:rPr lang="cs-CZ" sz="2400" b="1" dirty="0" smtClean="0"/>
              <a:t>Chile, Ohňová země, jih Argentiny </a:t>
            </a:r>
            <a:r>
              <a:rPr lang="cs-CZ" sz="2400" b="1" dirty="0"/>
              <a:t>a </a:t>
            </a:r>
            <a:r>
              <a:rPr lang="cs-CZ" sz="2400" b="1" dirty="0" smtClean="0"/>
              <a:t>Chile</a:t>
            </a:r>
          </a:p>
          <a:p>
            <a:pPr marL="0" indent="0">
              <a:buNone/>
            </a:pPr>
            <a:r>
              <a:rPr lang="pl-PL" sz="2400" b="1" dirty="0" smtClean="0"/>
              <a:t>- výška v kohoutku od 1 </a:t>
            </a:r>
            <a:r>
              <a:rPr lang="pl-PL" sz="2400" b="1" dirty="0"/>
              <a:t>do </a:t>
            </a:r>
            <a:r>
              <a:rPr lang="pl-PL" sz="2400" b="1" dirty="0" smtClean="0"/>
              <a:t>1,25 m (největší z lam)</a:t>
            </a:r>
          </a:p>
          <a:p>
            <a:pPr marL="0" indent="0">
              <a:buNone/>
            </a:pPr>
            <a:r>
              <a:rPr lang="pl-PL" sz="2400" b="1" dirty="0" smtClean="0"/>
              <a:t>- délka těla 1,5 – 2 m</a:t>
            </a:r>
          </a:p>
          <a:p>
            <a:pPr marL="0" indent="0">
              <a:buNone/>
            </a:pPr>
            <a:r>
              <a:rPr lang="pl-PL" sz="2400" b="1" dirty="0" smtClean="0"/>
              <a:t>- hmotnost </a:t>
            </a:r>
            <a:r>
              <a:rPr lang="pl-PL" sz="2400" b="1" dirty="0"/>
              <a:t>od 80 do 120 </a:t>
            </a:r>
            <a:r>
              <a:rPr lang="pl-PL" sz="2400" b="1" dirty="0" smtClean="0"/>
              <a:t>kg</a:t>
            </a:r>
          </a:p>
          <a:p>
            <a:pPr marL="0" indent="0">
              <a:buNone/>
            </a:pPr>
            <a:r>
              <a:rPr lang="pl-PL" sz="2400" b="1" dirty="0" smtClean="0"/>
              <a:t>- dobrý </a:t>
            </a:r>
            <a:r>
              <a:rPr lang="pl-PL" sz="2400" b="1" dirty="0"/>
              <a:t>sluch a zrak, </a:t>
            </a:r>
            <a:r>
              <a:rPr lang="pl-PL" sz="2400" b="1" dirty="0" smtClean="0"/>
              <a:t>horší čich</a:t>
            </a:r>
            <a:endParaRPr lang="pl-PL" sz="2400" b="1" dirty="0"/>
          </a:p>
          <a:p>
            <a:pPr marL="0" indent="0">
              <a:buNone/>
            </a:pPr>
            <a:r>
              <a:rPr lang="pl-PL" sz="2400" b="1" dirty="0"/>
              <a:t>- </a:t>
            </a:r>
            <a:r>
              <a:rPr lang="pl-PL" sz="2400" b="1" dirty="0" smtClean="0"/>
              <a:t>význam </a:t>
            </a:r>
            <a:r>
              <a:rPr lang="pl-PL" sz="2400" b="1" dirty="0"/>
              <a:t>- maso a kůže</a:t>
            </a:r>
          </a:p>
          <a:p>
            <a:pPr marL="0" indent="0">
              <a:buNone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276871"/>
            <a:ext cx="3294366" cy="44015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014119"/>
            <a:ext cx="3552395" cy="2664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5576" y="6453336"/>
            <a:ext cx="70567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34				                        </a:t>
            </a:r>
            <a:r>
              <a:rPr lang="cs-CZ" sz="1200" b="1" dirty="0">
                <a:solidFill>
                  <a:prstClr val="white"/>
                </a:solidFill>
              </a:rPr>
              <a:t>Obrázek č</a:t>
            </a:r>
            <a:r>
              <a:rPr lang="cs-CZ" sz="1200" b="1" dirty="0" smtClean="0">
                <a:solidFill>
                  <a:prstClr val="white"/>
                </a:solidFill>
              </a:rPr>
              <a:t>. 35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750221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pPr algn="l"/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3600" b="1" dirty="0" smtClean="0"/>
              <a:t>Podřád</a:t>
            </a:r>
            <a:r>
              <a:rPr lang="cs-CZ" sz="3600" b="1" dirty="0"/>
              <a:t>: přežvýkaví</a:t>
            </a:r>
            <a:br>
              <a:rPr lang="cs-CZ" sz="3600" b="1" dirty="0"/>
            </a:b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76064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b="1" dirty="0" smtClean="0"/>
              <a:t>- vícekomorové žaludky</a:t>
            </a:r>
          </a:p>
          <a:p>
            <a:pPr marL="0" indent="0">
              <a:buNone/>
            </a:pPr>
            <a:r>
              <a:rPr lang="cs-CZ" sz="2400" b="1" dirty="0" smtClean="0"/>
              <a:t>- 3. a  4. prst - </a:t>
            </a:r>
            <a:r>
              <a:rPr lang="cs-CZ" sz="2400" b="1" dirty="0"/>
              <a:t>jediné </a:t>
            </a:r>
            <a:r>
              <a:rPr lang="cs-CZ" sz="2400" b="1" dirty="0" smtClean="0"/>
              <a:t>funkční prsty</a:t>
            </a:r>
          </a:p>
          <a:p>
            <a:pPr marL="0" indent="0">
              <a:buNone/>
            </a:pPr>
            <a:r>
              <a:rPr lang="cs-CZ" sz="2400" b="1" dirty="0" smtClean="0"/>
              <a:t>- poslední </a:t>
            </a:r>
            <a:r>
              <a:rPr lang="cs-CZ" sz="2400" b="1" dirty="0"/>
              <a:t>články </a:t>
            </a:r>
            <a:r>
              <a:rPr lang="cs-CZ" sz="2400" b="1" dirty="0" smtClean="0"/>
              <a:t>kryty </a:t>
            </a:r>
            <a:r>
              <a:rPr lang="cs-CZ" sz="2400" b="1" dirty="0"/>
              <a:t>rohovinou </a:t>
            </a:r>
            <a:r>
              <a:rPr lang="cs-CZ" sz="2400" b="1" dirty="0" smtClean="0"/>
              <a:t>(paznehty), na okraj </a:t>
            </a:r>
            <a:r>
              <a:rPr lang="cs-CZ" sz="2400" b="1" dirty="0"/>
              <a:t>zvířata </a:t>
            </a:r>
            <a:r>
              <a:rPr lang="cs-CZ" sz="2400" b="1" dirty="0" smtClean="0"/>
              <a:t>našlapují</a:t>
            </a:r>
          </a:p>
          <a:p>
            <a:pPr marL="0" indent="0">
              <a:buNone/>
            </a:pPr>
            <a:r>
              <a:rPr lang="cs-CZ" sz="2400" b="1" dirty="0" smtClean="0"/>
              <a:t>- 2. a 5. prst </a:t>
            </a:r>
            <a:r>
              <a:rPr lang="cs-CZ" sz="2400" b="1" dirty="0"/>
              <a:t>nemají kostní </a:t>
            </a:r>
            <a:r>
              <a:rPr lang="cs-CZ" sz="2400" b="1" dirty="0" smtClean="0"/>
              <a:t>podklad (</a:t>
            </a:r>
            <a:r>
              <a:rPr lang="cs-CZ" sz="2400" b="1" dirty="0" err="1" smtClean="0"/>
              <a:t>paznehtky</a:t>
            </a:r>
            <a:r>
              <a:rPr lang="cs-CZ" sz="2400" b="1" dirty="0" smtClean="0"/>
              <a:t>)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a) </a:t>
            </a:r>
            <a:r>
              <a:rPr lang="cs-CZ" sz="2400" b="1" dirty="0" err="1" smtClean="0">
                <a:solidFill>
                  <a:srgbClr val="C00000"/>
                </a:solidFill>
              </a:rPr>
              <a:t>infrařád</a:t>
            </a:r>
            <a:r>
              <a:rPr lang="cs-CZ" sz="2400" b="1" dirty="0">
                <a:solidFill>
                  <a:srgbClr val="C00000"/>
                </a:solidFill>
              </a:rPr>
              <a:t>: </a:t>
            </a:r>
            <a:r>
              <a:rPr lang="cs-CZ" sz="2400" b="1" dirty="0" err="1" smtClean="0">
                <a:solidFill>
                  <a:srgbClr val="C00000"/>
                </a:solidFill>
              </a:rPr>
              <a:t>Tragulina</a:t>
            </a:r>
            <a:endParaRPr lang="cs-CZ" sz="2400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2400" b="1" dirty="0"/>
              <a:t>- čeleď: </a:t>
            </a:r>
            <a:r>
              <a:rPr lang="cs-CZ" sz="2400" b="1" dirty="0" err="1"/>
              <a:t>Tragulidae</a:t>
            </a:r>
            <a:r>
              <a:rPr lang="cs-CZ" sz="2400" b="1" dirty="0"/>
              <a:t> - </a:t>
            </a:r>
            <a:r>
              <a:rPr lang="cs-CZ" sz="2400" b="1" dirty="0" err="1"/>
              <a:t>kančilovití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err="1" smtClean="0">
                <a:solidFill>
                  <a:srgbClr val="002060"/>
                </a:solidFill>
              </a:rPr>
              <a:t>Kančil</a:t>
            </a:r>
            <a:r>
              <a:rPr lang="cs-CZ" sz="2400" b="1" dirty="0" smtClean="0">
                <a:solidFill>
                  <a:srgbClr val="002060"/>
                </a:solidFill>
              </a:rPr>
              <a:t> větší</a:t>
            </a:r>
          </a:p>
          <a:p>
            <a:pPr marL="0" indent="0">
              <a:buNone/>
            </a:pPr>
            <a:r>
              <a:rPr lang="cs-CZ" sz="2400" b="1" dirty="0" smtClean="0"/>
              <a:t>- nejprimitivnější přežvýkavci</a:t>
            </a:r>
          </a:p>
          <a:p>
            <a:pPr marL="0" indent="0">
              <a:buNone/>
            </a:pPr>
            <a:r>
              <a:rPr lang="cs-CZ" sz="2400" b="1" dirty="0" smtClean="0"/>
              <a:t>- výška </a:t>
            </a:r>
            <a:r>
              <a:rPr lang="cs-CZ" sz="2400" b="1" dirty="0"/>
              <a:t>35 </a:t>
            </a:r>
            <a:r>
              <a:rPr lang="cs-CZ" sz="2400" b="1" dirty="0" smtClean="0"/>
              <a:t>cm</a:t>
            </a:r>
          </a:p>
          <a:p>
            <a:pPr marL="0" indent="0">
              <a:buNone/>
            </a:pPr>
            <a:r>
              <a:rPr lang="cs-CZ" sz="2400" b="1" dirty="0" smtClean="0"/>
              <a:t>- tělo </a:t>
            </a:r>
            <a:r>
              <a:rPr lang="cs-CZ" sz="2400" b="1" dirty="0"/>
              <a:t>dlouhé 75 </a:t>
            </a:r>
            <a:r>
              <a:rPr lang="cs-CZ" sz="2400" b="1" dirty="0" smtClean="0"/>
              <a:t>cm, ocas </a:t>
            </a:r>
            <a:r>
              <a:rPr lang="cs-CZ" sz="2400" b="1" dirty="0"/>
              <a:t>10 </a:t>
            </a:r>
            <a:r>
              <a:rPr lang="cs-CZ" sz="2400" b="1" dirty="0" smtClean="0"/>
              <a:t>cm</a:t>
            </a:r>
          </a:p>
          <a:p>
            <a:pPr marL="0" indent="0">
              <a:buNone/>
            </a:pPr>
            <a:r>
              <a:rPr lang="cs-CZ" sz="2400" b="1" dirty="0" smtClean="0"/>
              <a:t>- hmotnost  </a:t>
            </a:r>
            <a:r>
              <a:rPr lang="cs-CZ" sz="2400" b="1" dirty="0"/>
              <a:t>5 až 8 </a:t>
            </a:r>
            <a:r>
              <a:rPr lang="cs-CZ" sz="2400" b="1" dirty="0" smtClean="0"/>
              <a:t>kg </a:t>
            </a:r>
          </a:p>
          <a:p>
            <a:pPr marL="0" indent="0">
              <a:buNone/>
            </a:pPr>
            <a:r>
              <a:rPr lang="cs-CZ" sz="2400" b="1" dirty="0" smtClean="0"/>
              <a:t>- třídílný žaludek</a:t>
            </a:r>
          </a:p>
          <a:p>
            <a:pPr marL="0" indent="0">
              <a:buNone/>
            </a:pPr>
            <a:r>
              <a:rPr lang="cs-CZ" sz="2400" b="1" dirty="0" smtClean="0"/>
              <a:t>- oblast </a:t>
            </a:r>
            <a:r>
              <a:rPr lang="cs-CZ" sz="2400" b="1" dirty="0"/>
              <a:t>jihovýchodní Asie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0682" y="3284984"/>
            <a:ext cx="4128459" cy="30963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90682" y="6165304"/>
            <a:ext cx="19695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36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005494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pPr algn="l"/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3600" b="1" dirty="0" smtClean="0"/>
              <a:t>Podřád</a:t>
            </a:r>
            <a:r>
              <a:rPr lang="cs-CZ" sz="3600" b="1" dirty="0"/>
              <a:t>: přežvýkaví</a:t>
            </a:r>
            <a:br>
              <a:rPr lang="cs-CZ" sz="3600" b="1" dirty="0"/>
            </a:b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7606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b) </a:t>
            </a:r>
            <a:r>
              <a:rPr lang="cs-CZ" sz="2400" b="1" dirty="0" err="1" smtClean="0">
                <a:solidFill>
                  <a:srgbClr val="C00000"/>
                </a:solidFill>
              </a:rPr>
              <a:t>infrařád</a:t>
            </a:r>
            <a:r>
              <a:rPr lang="cs-CZ" sz="2400" b="1" dirty="0">
                <a:solidFill>
                  <a:srgbClr val="C00000"/>
                </a:solidFill>
              </a:rPr>
              <a:t>: </a:t>
            </a:r>
            <a:r>
              <a:rPr lang="cs-CZ" sz="2400" b="1" dirty="0" err="1" smtClean="0">
                <a:solidFill>
                  <a:srgbClr val="C00000"/>
                </a:solidFill>
              </a:rPr>
              <a:t>Pecora</a:t>
            </a:r>
            <a:endParaRPr lang="cs-CZ" sz="2400" b="1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nadčeleď</a:t>
            </a:r>
            <a:r>
              <a:rPr lang="cs-CZ" sz="2400" b="1" dirty="0">
                <a:solidFill>
                  <a:srgbClr val="002060"/>
                </a:solidFill>
              </a:rPr>
              <a:t>: </a:t>
            </a:r>
            <a:r>
              <a:rPr lang="cs-CZ" sz="2400" b="1" dirty="0" err="1">
                <a:solidFill>
                  <a:srgbClr val="002060"/>
                </a:solidFill>
              </a:rPr>
              <a:t>jelenovci</a:t>
            </a:r>
            <a:r>
              <a:rPr lang="cs-CZ" sz="2400" b="1" dirty="0">
                <a:solidFill>
                  <a:srgbClr val="002060"/>
                </a:solidFill>
              </a:rPr>
              <a:t> (</a:t>
            </a:r>
            <a:r>
              <a:rPr lang="cs-CZ" sz="2400" b="1" dirty="0" err="1">
                <a:solidFill>
                  <a:srgbClr val="002060"/>
                </a:solidFill>
              </a:rPr>
              <a:t>Cervoidea</a:t>
            </a:r>
            <a:r>
              <a:rPr lang="cs-CZ" sz="2400" b="1" dirty="0">
                <a:solidFill>
                  <a:srgbClr val="002060"/>
                </a:solidFill>
              </a:rPr>
              <a:t>)</a:t>
            </a:r>
            <a:r>
              <a:rPr lang="cs-CZ" sz="2400" b="1" dirty="0"/>
              <a:t>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/>
              <a:t>	</a:t>
            </a:r>
            <a:r>
              <a:rPr lang="cs-CZ" sz="2400" b="1" dirty="0" smtClean="0"/>
              <a:t>čeleď</a:t>
            </a:r>
            <a:r>
              <a:rPr lang="cs-CZ" sz="2400" b="1" dirty="0"/>
              <a:t>: </a:t>
            </a:r>
            <a:r>
              <a:rPr lang="cs-CZ" sz="2400" b="1" dirty="0" err="1"/>
              <a:t>Moschidae</a:t>
            </a:r>
            <a:r>
              <a:rPr lang="cs-CZ" sz="2400" b="1" dirty="0"/>
              <a:t> - </a:t>
            </a:r>
            <a:r>
              <a:rPr lang="cs-CZ" sz="2400" b="1" dirty="0" err="1"/>
              <a:t>kabarovití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	čeleď</a:t>
            </a:r>
            <a:r>
              <a:rPr lang="cs-CZ" sz="2400" b="1" dirty="0"/>
              <a:t>: </a:t>
            </a:r>
            <a:r>
              <a:rPr lang="cs-CZ" sz="2400" b="1" dirty="0" err="1"/>
              <a:t>Cervidae</a:t>
            </a:r>
            <a:r>
              <a:rPr lang="cs-CZ" sz="2400" b="1" dirty="0"/>
              <a:t> - jelenovití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nadčeleď</a:t>
            </a:r>
            <a:r>
              <a:rPr lang="cs-CZ" sz="2400" b="1" dirty="0">
                <a:solidFill>
                  <a:srgbClr val="002060"/>
                </a:solidFill>
              </a:rPr>
              <a:t>: </a:t>
            </a:r>
            <a:r>
              <a:rPr lang="cs-CZ" sz="2400" b="1" dirty="0" err="1">
                <a:solidFill>
                  <a:srgbClr val="002060"/>
                </a:solidFill>
              </a:rPr>
              <a:t>žirafovci</a:t>
            </a:r>
            <a:r>
              <a:rPr lang="cs-CZ" sz="2400" b="1" dirty="0">
                <a:solidFill>
                  <a:srgbClr val="002060"/>
                </a:solidFill>
              </a:rPr>
              <a:t> (</a:t>
            </a:r>
            <a:r>
              <a:rPr lang="cs-CZ" sz="2400" b="1" dirty="0" err="1">
                <a:solidFill>
                  <a:srgbClr val="002060"/>
                </a:solidFill>
              </a:rPr>
              <a:t>Giraffoidea</a:t>
            </a:r>
            <a:r>
              <a:rPr lang="cs-CZ" sz="2400" b="1" dirty="0">
                <a:solidFill>
                  <a:srgbClr val="002060"/>
                </a:solidFill>
              </a:rPr>
              <a:t>) </a:t>
            </a:r>
            <a:endParaRPr lang="cs-CZ" sz="2400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400" b="1" dirty="0" smtClean="0"/>
              <a:t>	čeleď</a:t>
            </a:r>
            <a:r>
              <a:rPr lang="cs-CZ" sz="2400" b="1" dirty="0"/>
              <a:t>: </a:t>
            </a:r>
            <a:r>
              <a:rPr lang="cs-CZ" sz="2400" b="1" dirty="0" err="1"/>
              <a:t>Giraffidae</a:t>
            </a:r>
            <a:r>
              <a:rPr lang="cs-CZ" sz="2400" b="1" dirty="0"/>
              <a:t> - žirafovití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nadčeleď</a:t>
            </a:r>
            <a:r>
              <a:rPr lang="cs-CZ" sz="2400" b="1" dirty="0">
                <a:solidFill>
                  <a:srgbClr val="002060"/>
                </a:solidFill>
              </a:rPr>
              <a:t>: vidlorohové (</a:t>
            </a:r>
            <a:r>
              <a:rPr lang="cs-CZ" sz="2400" b="1" dirty="0" err="1">
                <a:solidFill>
                  <a:srgbClr val="002060"/>
                </a:solidFill>
              </a:rPr>
              <a:t>Antilocaproidea</a:t>
            </a:r>
            <a:r>
              <a:rPr lang="cs-CZ" sz="2400" b="1" dirty="0">
                <a:solidFill>
                  <a:srgbClr val="002060"/>
                </a:solidFill>
              </a:rPr>
              <a:t>) </a:t>
            </a:r>
            <a:endParaRPr lang="cs-CZ" sz="2400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400" b="1" dirty="0"/>
              <a:t>	</a:t>
            </a:r>
            <a:r>
              <a:rPr lang="cs-CZ" sz="2400" b="1" dirty="0" smtClean="0"/>
              <a:t>čeleď</a:t>
            </a:r>
            <a:r>
              <a:rPr lang="cs-CZ" sz="2400" b="1" dirty="0"/>
              <a:t>: </a:t>
            </a:r>
            <a:r>
              <a:rPr lang="cs-CZ" sz="2400" b="1" dirty="0" err="1"/>
              <a:t>Antilocapridae</a:t>
            </a:r>
            <a:r>
              <a:rPr lang="cs-CZ" sz="2400" b="1" dirty="0"/>
              <a:t> - </a:t>
            </a:r>
            <a:r>
              <a:rPr lang="cs-CZ" sz="2400" b="1" dirty="0" err="1"/>
              <a:t>vidlorohovití</a:t>
            </a:r>
            <a:endParaRPr lang="cs-CZ" sz="2400" b="1" dirty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nadčeleď</a:t>
            </a:r>
            <a:r>
              <a:rPr lang="cs-CZ" sz="2400" b="1" dirty="0">
                <a:solidFill>
                  <a:srgbClr val="002060"/>
                </a:solidFill>
              </a:rPr>
              <a:t>: </a:t>
            </a:r>
            <a:r>
              <a:rPr lang="cs-CZ" sz="2400" b="1" dirty="0" err="1">
                <a:solidFill>
                  <a:srgbClr val="002060"/>
                </a:solidFill>
              </a:rPr>
              <a:t>turovci</a:t>
            </a:r>
            <a:r>
              <a:rPr lang="cs-CZ" sz="2400" b="1" dirty="0">
                <a:solidFill>
                  <a:srgbClr val="002060"/>
                </a:solidFill>
              </a:rPr>
              <a:t> (</a:t>
            </a:r>
            <a:r>
              <a:rPr lang="cs-CZ" sz="2400" b="1" dirty="0" err="1">
                <a:solidFill>
                  <a:srgbClr val="002060"/>
                </a:solidFill>
              </a:rPr>
              <a:t>Bovoidea</a:t>
            </a:r>
            <a:r>
              <a:rPr lang="cs-CZ" sz="2400" b="1" dirty="0">
                <a:solidFill>
                  <a:srgbClr val="002060"/>
                </a:solidFill>
              </a:rPr>
              <a:t>) </a:t>
            </a:r>
            <a:endParaRPr lang="cs-CZ" sz="2400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400" b="1" dirty="0"/>
              <a:t>	</a:t>
            </a:r>
            <a:r>
              <a:rPr lang="cs-CZ" sz="2400" b="1" dirty="0" smtClean="0"/>
              <a:t>čeleď</a:t>
            </a:r>
            <a:r>
              <a:rPr lang="cs-CZ" sz="2400" b="1" dirty="0"/>
              <a:t>: </a:t>
            </a:r>
            <a:r>
              <a:rPr lang="cs-CZ" sz="2400" b="1" dirty="0" err="1"/>
              <a:t>Bovidae</a:t>
            </a:r>
            <a:r>
              <a:rPr lang="cs-CZ" sz="2400" b="1" dirty="0"/>
              <a:t> - turovití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2289" y="692696"/>
            <a:ext cx="1840204" cy="1656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1813" y="2777652"/>
            <a:ext cx="2308624" cy="17314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1812" y="4869160"/>
            <a:ext cx="2308624" cy="16044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632289" y="2132856"/>
            <a:ext cx="132408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37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91813" y="4293096"/>
            <a:ext cx="136057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38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91813" y="6237312"/>
            <a:ext cx="154853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39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00589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Jelenovití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/>
              <a:t>Parohy</a:t>
            </a:r>
          </a:p>
          <a:p>
            <a:pPr marL="0" indent="0">
              <a:buNone/>
            </a:pPr>
            <a:r>
              <a:rPr lang="cs-CZ" sz="2400" b="1" dirty="0" smtClean="0"/>
              <a:t>- kostěné </a:t>
            </a:r>
            <a:r>
              <a:rPr lang="cs-CZ" sz="2400" b="1" dirty="0"/>
              <a:t>útvary, </a:t>
            </a:r>
            <a:r>
              <a:rPr lang="cs-CZ" sz="2400" b="1" dirty="0" smtClean="0"/>
              <a:t>většinou větvené </a:t>
            </a:r>
          </a:p>
          <a:p>
            <a:pPr marL="0" indent="0">
              <a:buNone/>
            </a:pPr>
            <a:r>
              <a:rPr lang="cs-CZ" sz="2400" b="1" dirty="0" smtClean="0"/>
              <a:t>- pouze </a:t>
            </a:r>
            <a:r>
              <a:rPr lang="cs-CZ" sz="2400" b="1" dirty="0"/>
              <a:t>samci </a:t>
            </a:r>
            <a:r>
              <a:rPr lang="cs-CZ" sz="2400" b="1" dirty="0" smtClean="0"/>
              <a:t>(pohlavní dimorfismus)</a:t>
            </a:r>
          </a:p>
          <a:p>
            <a:pPr marL="0" indent="0">
              <a:buNone/>
            </a:pPr>
            <a:r>
              <a:rPr lang="cs-CZ" sz="2400" b="1" dirty="0" smtClean="0"/>
              <a:t>- každý </a:t>
            </a:r>
            <a:r>
              <a:rPr lang="cs-CZ" sz="2400" b="1" dirty="0"/>
              <a:t>rok </a:t>
            </a:r>
            <a:r>
              <a:rPr lang="cs-CZ" sz="2400" b="1" dirty="0" smtClean="0"/>
              <a:t>shazovány </a:t>
            </a:r>
          </a:p>
          <a:p>
            <a:pPr marL="0" indent="0">
              <a:buNone/>
            </a:pPr>
            <a:r>
              <a:rPr lang="cs-CZ" sz="2400" b="1" dirty="0" smtClean="0"/>
              <a:t>Výjimka</a:t>
            </a:r>
          </a:p>
          <a:p>
            <a:pPr marL="0" indent="0">
              <a:buNone/>
            </a:pPr>
            <a:r>
              <a:rPr lang="cs-CZ" sz="2400" b="1" dirty="0" smtClean="0"/>
              <a:t>- sobi - parohy </a:t>
            </a:r>
            <a:r>
              <a:rPr lang="cs-CZ" sz="2400" b="1" dirty="0"/>
              <a:t>i </a:t>
            </a:r>
            <a:r>
              <a:rPr lang="cs-CZ" sz="2400" b="1" dirty="0" smtClean="0"/>
              <a:t>samice</a:t>
            </a:r>
          </a:p>
          <a:p>
            <a:pPr marL="0" indent="0">
              <a:buNone/>
            </a:pPr>
            <a:r>
              <a:rPr lang="cs-CZ" sz="2400" b="1" dirty="0" smtClean="0"/>
              <a:t>- srnčíci - nemají </a:t>
            </a:r>
            <a:r>
              <a:rPr lang="cs-CZ" sz="2400" b="1" dirty="0"/>
              <a:t>paroží, ale špičáky přeměněné na </a:t>
            </a:r>
            <a:r>
              <a:rPr lang="cs-CZ" sz="2400" b="1" dirty="0" smtClean="0"/>
              <a:t>kly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největším </a:t>
            </a:r>
            <a:r>
              <a:rPr lang="cs-CZ" sz="2400" b="1" dirty="0"/>
              <a:t>zástupcem </a:t>
            </a:r>
            <a:r>
              <a:rPr lang="cs-CZ" sz="2400" b="1" dirty="0" smtClean="0"/>
              <a:t>je los (až </a:t>
            </a:r>
            <a:r>
              <a:rPr lang="cs-CZ" sz="2400" b="1" dirty="0"/>
              <a:t>700 </a:t>
            </a:r>
            <a:r>
              <a:rPr lang="cs-CZ" sz="2400" b="1" dirty="0" smtClean="0"/>
              <a:t>kg)</a:t>
            </a:r>
          </a:p>
          <a:p>
            <a:pPr marL="0" indent="0">
              <a:buNone/>
            </a:pPr>
            <a:r>
              <a:rPr lang="cs-CZ" sz="2400" b="1" dirty="0" smtClean="0"/>
              <a:t>- nejmenší </a:t>
            </a:r>
            <a:r>
              <a:rPr lang="cs-CZ" sz="2400" b="1" dirty="0"/>
              <a:t>jelenovitý </a:t>
            </a:r>
            <a:r>
              <a:rPr lang="cs-CZ" sz="2400" b="1" dirty="0" smtClean="0"/>
              <a:t>- </a:t>
            </a:r>
            <a:r>
              <a:rPr lang="cs-CZ" sz="2400" b="1" dirty="0"/>
              <a:t>pudu </a:t>
            </a:r>
            <a:r>
              <a:rPr lang="cs-CZ" sz="2400" b="1" dirty="0" smtClean="0"/>
              <a:t>(15 kg) </a:t>
            </a:r>
          </a:p>
          <a:p>
            <a:pPr marL="0" indent="0">
              <a:buNone/>
            </a:pPr>
            <a:r>
              <a:rPr lang="cs-CZ" sz="2400" b="1" dirty="0" smtClean="0"/>
              <a:t>- výborný </a:t>
            </a:r>
            <a:r>
              <a:rPr lang="cs-CZ" sz="2400" b="1" dirty="0"/>
              <a:t>zrak, čich a </a:t>
            </a:r>
            <a:r>
              <a:rPr lang="cs-CZ" sz="2400" b="1" dirty="0" smtClean="0"/>
              <a:t>sluch</a:t>
            </a:r>
          </a:p>
          <a:p>
            <a:pPr marL="0" indent="0">
              <a:buNone/>
            </a:pPr>
            <a:r>
              <a:rPr lang="cs-CZ" sz="2400" b="1" dirty="0" smtClean="0"/>
              <a:t>- nemají žlučník</a:t>
            </a:r>
            <a:endParaRPr lang="cs-CZ" sz="24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509120"/>
            <a:ext cx="3146113" cy="20882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764704"/>
            <a:ext cx="3146112" cy="24294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660322" y="2959129"/>
            <a:ext cx="15730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40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660322" y="6356339"/>
            <a:ext cx="20080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41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501925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Jelenovití - jelen evropský (lesní)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726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samci mají parohy, každoročně je shazují</a:t>
            </a:r>
          </a:p>
          <a:p>
            <a:pPr marL="0" indent="0">
              <a:buNone/>
            </a:pPr>
            <a:r>
              <a:rPr lang="cs-CZ" sz="2400" b="1" dirty="0" smtClean="0"/>
              <a:t>- vývoj a růst parohů řízen hormony</a:t>
            </a:r>
          </a:p>
          <a:p>
            <a:pPr marL="0" indent="0">
              <a:buNone/>
            </a:pPr>
            <a:r>
              <a:rPr lang="cs-CZ" sz="2400" b="1" dirty="0"/>
              <a:t>- </a:t>
            </a:r>
            <a:r>
              <a:rPr lang="cs-CZ" sz="2400" b="1" dirty="0" smtClean="0"/>
              <a:t>samci - </a:t>
            </a:r>
            <a:r>
              <a:rPr lang="cs-CZ" sz="2400" b="1" dirty="0"/>
              <a:t>výška 175 – </a:t>
            </a:r>
            <a:r>
              <a:rPr lang="cs-CZ" sz="2400" b="1" dirty="0" smtClean="0"/>
              <a:t>250 cm, hmotnost 100 </a:t>
            </a:r>
            <a:r>
              <a:rPr lang="cs-CZ" sz="2400" b="1" dirty="0"/>
              <a:t>– </a:t>
            </a:r>
            <a:r>
              <a:rPr lang="cs-CZ" sz="2400" b="1" dirty="0" smtClean="0"/>
              <a:t>350 kg</a:t>
            </a:r>
          </a:p>
          <a:p>
            <a:pPr marL="0" indent="0">
              <a:buNone/>
            </a:pPr>
            <a:r>
              <a:rPr lang="cs-CZ" sz="2400" b="1" dirty="0" smtClean="0"/>
              <a:t>- samice - menší </a:t>
            </a:r>
            <a:r>
              <a:rPr lang="cs-CZ" sz="2400" b="1" dirty="0"/>
              <a:t>160 – 210 </a:t>
            </a:r>
            <a:r>
              <a:rPr lang="cs-CZ" sz="2400" b="1" dirty="0" smtClean="0"/>
              <a:t>cm, hmotnost 120 </a:t>
            </a:r>
            <a:r>
              <a:rPr lang="cs-CZ" sz="2400" b="1" dirty="0"/>
              <a:t>– 170 </a:t>
            </a:r>
            <a:r>
              <a:rPr lang="cs-CZ" sz="2400" b="1" dirty="0" smtClean="0"/>
              <a:t>kg </a:t>
            </a:r>
          </a:p>
          <a:p>
            <a:pPr marL="0" indent="0">
              <a:buNone/>
            </a:pPr>
            <a:r>
              <a:rPr lang="cs-CZ" sz="2400" b="1" dirty="0" smtClean="0"/>
              <a:t>- ocas měří </a:t>
            </a:r>
            <a:r>
              <a:rPr lang="cs-CZ" sz="2400" b="1" dirty="0"/>
              <a:t>12 – 19 mm </a:t>
            </a:r>
            <a:endParaRPr lang="cs-CZ" sz="2400" b="1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648500"/>
            <a:ext cx="4243131" cy="28216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648500"/>
            <a:ext cx="4251122" cy="28216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2" y="6237312"/>
            <a:ext cx="78488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42 					Obrázek </a:t>
            </a:r>
            <a:r>
              <a:rPr lang="cs-CZ" sz="1200" b="1" dirty="0">
                <a:solidFill>
                  <a:prstClr val="white"/>
                </a:solidFill>
              </a:rPr>
              <a:t>č.</a:t>
            </a:r>
            <a:r>
              <a:rPr lang="cs-CZ" sz="1200" b="1" dirty="0" smtClean="0">
                <a:solidFill>
                  <a:prstClr val="white"/>
                </a:solidFill>
              </a:rPr>
              <a:t> 43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088675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Jelenovití - jelen evropský (lesní)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nové </a:t>
            </a:r>
            <a:r>
              <a:rPr lang="cs-CZ" sz="2400" b="1" dirty="0"/>
              <a:t>parohy vyrůstají z výběžků na čelní kosti, z tzv. </a:t>
            </a:r>
            <a:r>
              <a:rPr lang="cs-CZ" sz="2400" b="1" dirty="0" smtClean="0"/>
              <a:t>pučnic</a:t>
            </a:r>
          </a:p>
          <a:p>
            <a:pPr marL="0" indent="0">
              <a:buNone/>
            </a:pPr>
            <a:r>
              <a:rPr lang="cs-CZ" sz="2400" b="1" dirty="0" smtClean="0"/>
              <a:t>- na </a:t>
            </a:r>
            <a:r>
              <a:rPr lang="cs-CZ" sz="2400" b="1" dirty="0"/>
              <a:t>pučnicích začne </a:t>
            </a:r>
            <a:r>
              <a:rPr lang="cs-CZ" sz="2400" b="1" dirty="0" smtClean="0"/>
              <a:t>zmnožování pojivové </a:t>
            </a:r>
            <a:r>
              <a:rPr lang="cs-CZ" sz="2400" b="1" dirty="0"/>
              <a:t>parožní </a:t>
            </a:r>
            <a:r>
              <a:rPr lang="cs-CZ" sz="2400" b="1" dirty="0" smtClean="0"/>
              <a:t>tkáně</a:t>
            </a:r>
          </a:p>
          <a:p>
            <a:pPr marL="0" indent="0">
              <a:buNone/>
            </a:pPr>
            <a:r>
              <a:rPr lang="cs-CZ" sz="2400" b="1" dirty="0" smtClean="0"/>
              <a:t>- kosti </a:t>
            </a:r>
            <a:r>
              <a:rPr lang="cs-CZ" sz="2400" b="1" dirty="0"/>
              <a:t>parohů začnou pomalu </a:t>
            </a:r>
            <a:r>
              <a:rPr lang="cs-CZ" sz="2400" b="1" dirty="0" smtClean="0"/>
              <a:t>narůstat</a:t>
            </a:r>
          </a:p>
          <a:p>
            <a:pPr marL="0" indent="0">
              <a:buNone/>
            </a:pPr>
            <a:r>
              <a:rPr lang="cs-CZ" sz="2400" b="1" dirty="0" smtClean="0"/>
              <a:t>- mladé parohy (tzv</a:t>
            </a:r>
            <a:r>
              <a:rPr lang="cs-CZ" sz="2400" b="1" dirty="0"/>
              <a:t>. </a:t>
            </a:r>
            <a:r>
              <a:rPr lang="cs-CZ" sz="2400" b="1" dirty="0" smtClean="0"/>
              <a:t>panty) jsou </a:t>
            </a:r>
            <a:r>
              <a:rPr lang="cs-CZ" sz="2400" b="1" dirty="0"/>
              <a:t>obaleny jemnou osrstěnou kůží, </a:t>
            </a:r>
            <a:r>
              <a:rPr lang="cs-CZ" sz="2400" b="1" dirty="0" smtClean="0"/>
              <a:t>protkanou </a:t>
            </a:r>
            <a:r>
              <a:rPr lang="cs-CZ" sz="2400" b="1" dirty="0"/>
              <a:t>nervy a systémem </a:t>
            </a:r>
            <a:r>
              <a:rPr lang="cs-CZ" sz="2400" b="1" dirty="0" smtClean="0"/>
              <a:t>cév, pachovými </a:t>
            </a:r>
            <a:r>
              <a:rPr lang="cs-CZ" sz="2400" b="1" dirty="0"/>
              <a:t>a mazovými žlázkami s </a:t>
            </a:r>
            <a:r>
              <a:rPr lang="cs-CZ" sz="2400" b="1" dirty="0" smtClean="0"/>
              <a:t>feromony</a:t>
            </a:r>
          </a:p>
          <a:p>
            <a:pPr marL="0" indent="0">
              <a:buNone/>
            </a:pPr>
            <a:r>
              <a:rPr lang="cs-CZ" sz="2400" b="1" dirty="0" smtClean="0"/>
              <a:t>- otisky </a:t>
            </a:r>
            <a:r>
              <a:rPr lang="cs-CZ" sz="2400" b="1" dirty="0"/>
              <a:t>hlavních cév zůstávají trvale vytlačeny do parohů </a:t>
            </a:r>
            <a:r>
              <a:rPr lang="cs-CZ" sz="2400" b="1" dirty="0" smtClean="0"/>
              <a:t>(podélné rýhy)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942411"/>
            <a:ext cx="3567065" cy="26752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255847"/>
            <a:ext cx="2952328" cy="2361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15616" y="6381328"/>
            <a:ext cx="63367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44 				Obrázek </a:t>
            </a:r>
            <a:r>
              <a:rPr lang="cs-CZ" sz="1200" b="1" dirty="0">
                <a:solidFill>
                  <a:prstClr val="white"/>
                </a:solidFill>
              </a:rPr>
              <a:t>č</a:t>
            </a:r>
            <a:r>
              <a:rPr lang="cs-CZ" sz="1200" b="1" dirty="0" smtClean="0">
                <a:solidFill>
                  <a:prstClr val="white"/>
                </a:solidFill>
              </a:rPr>
              <a:t>. 45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231181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Jelenovití - jelen evropský (lesní)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80728"/>
            <a:ext cx="8712968" cy="58772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parohy</a:t>
            </a:r>
            <a:r>
              <a:rPr lang="cs-CZ" sz="2400" b="1" dirty="0"/>
              <a:t>, na rozdíl od rohů, přirůstají </a:t>
            </a:r>
            <a:r>
              <a:rPr lang="cs-CZ" sz="2400" b="1" dirty="0" smtClean="0"/>
              <a:t>na špici (dodatečně ztloustnou) </a:t>
            </a:r>
          </a:p>
          <a:p>
            <a:pPr marL="0" indent="0">
              <a:buNone/>
            </a:pPr>
            <a:r>
              <a:rPr lang="cs-CZ" sz="2400" b="1" dirty="0" smtClean="0"/>
              <a:t>- u </a:t>
            </a:r>
            <a:r>
              <a:rPr lang="cs-CZ" sz="2400" b="1" dirty="0"/>
              <a:t>zdatných jelenů mohou denně </a:t>
            </a:r>
            <a:r>
              <a:rPr lang="da-DK" sz="2400" b="1" dirty="0" smtClean="0"/>
              <a:t>(</a:t>
            </a:r>
            <a:r>
              <a:rPr lang="da-DK" sz="2400" b="1" dirty="0"/>
              <a:t>v 6. </a:t>
            </a:r>
            <a:r>
              <a:rPr lang="cs-CZ" sz="2400" b="1" dirty="0" smtClean="0"/>
              <a:t>-</a:t>
            </a:r>
            <a:r>
              <a:rPr lang="da-DK" sz="2400" b="1" dirty="0" smtClean="0"/>
              <a:t> </a:t>
            </a:r>
            <a:r>
              <a:rPr lang="da-DK" sz="2400" b="1" dirty="0"/>
              <a:t>12. </a:t>
            </a:r>
            <a:r>
              <a:rPr lang="da-DK" sz="2400" b="1" dirty="0" smtClean="0"/>
              <a:t>týdnu)</a:t>
            </a:r>
            <a:r>
              <a:rPr lang="cs-CZ" sz="2400" b="1" dirty="0" smtClean="0"/>
              <a:t> přirůst </a:t>
            </a:r>
            <a:r>
              <a:rPr lang="cs-CZ" sz="2400" b="1" dirty="0"/>
              <a:t>až 2 cm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měkká </a:t>
            </a:r>
            <a:r>
              <a:rPr lang="cs-CZ" sz="2400" b="1" dirty="0"/>
              <a:t>tkáň nových parohů se </a:t>
            </a:r>
            <a:r>
              <a:rPr lang="cs-CZ" sz="2400" b="1" dirty="0" smtClean="0"/>
              <a:t>během </a:t>
            </a:r>
            <a:r>
              <a:rPr lang="cs-CZ" sz="2400" b="1" dirty="0"/>
              <a:t>růstu mění od spodu v </a:t>
            </a:r>
            <a:r>
              <a:rPr lang="cs-CZ" sz="2400" b="1" dirty="0" smtClean="0"/>
              <a:t>chrupavku, následně v kost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endParaRPr lang="cs-CZ" sz="1200" b="1" dirty="0"/>
          </a:p>
          <a:p>
            <a:pPr marL="0" indent="0">
              <a:buNone/>
            </a:pPr>
            <a:endParaRPr lang="cs-CZ" sz="1200" b="1" dirty="0"/>
          </a:p>
          <a:p>
            <a:pPr marL="0" indent="0">
              <a:buNone/>
            </a:pPr>
            <a:r>
              <a:rPr lang="cs-CZ" sz="2400" b="1" dirty="0" smtClean="0"/>
              <a:t>- během </a:t>
            </a:r>
            <a:r>
              <a:rPr lang="cs-CZ" sz="2400" b="1" dirty="0"/>
              <a:t>nasazování paroží </a:t>
            </a:r>
            <a:r>
              <a:rPr lang="cs-CZ" sz="2400" b="1" dirty="0" smtClean="0"/>
              <a:t>je potřebný </a:t>
            </a:r>
            <a:r>
              <a:rPr lang="cs-CZ" sz="2400" b="1" dirty="0"/>
              <a:t>přísun </a:t>
            </a:r>
            <a:r>
              <a:rPr lang="cs-CZ" sz="2400" b="1" dirty="0" smtClean="0"/>
              <a:t>bílkovin, dospělý </a:t>
            </a:r>
            <a:r>
              <a:rPr lang="cs-CZ" sz="2400" b="1" dirty="0"/>
              <a:t>jelen spase denně až 25 kg </a:t>
            </a:r>
            <a:r>
              <a:rPr lang="cs-CZ" sz="2400" b="1" dirty="0" smtClean="0"/>
              <a:t>krmiva </a:t>
            </a:r>
            <a:endParaRPr lang="cs-CZ" sz="2400" b="1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064659"/>
            <a:ext cx="3744416" cy="2808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411760" y="5661248"/>
            <a:ext cx="16561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46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629435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Jelenovití - jelen evropský (lesní)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80728"/>
            <a:ext cx="8712968" cy="58772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po </a:t>
            </a:r>
            <a:r>
              <a:rPr lang="cs-CZ" sz="2400" b="1" dirty="0"/>
              <a:t>dokončení zpevňování paroží </a:t>
            </a:r>
            <a:r>
              <a:rPr lang="cs-CZ" sz="2400" b="1" dirty="0" smtClean="0"/>
              <a:t>kožní </a:t>
            </a:r>
            <a:r>
              <a:rPr lang="cs-CZ" sz="2400" b="1" dirty="0"/>
              <a:t>obal </a:t>
            </a:r>
            <a:r>
              <a:rPr lang="cs-CZ" sz="2400" b="1" dirty="0" smtClean="0"/>
              <a:t>odumírá </a:t>
            </a:r>
            <a:r>
              <a:rPr lang="cs-CZ" sz="2400" b="1" dirty="0"/>
              <a:t>a postupně se </a:t>
            </a:r>
            <a:r>
              <a:rPr lang="cs-CZ" sz="2400" b="1" dirty="0" smtClean="0"/>
              <a:t>odlupuje</a:t>
            </a:r>
          </a:p>
          <a:p>
            <a:pPr marL="0" indent="0">
              <a:buNone/>
            </a:pPr>
            <a:r>
              <a:rPr lang="cs-CZ" sz="2400" b="1" dirty="0" smtClean="0"/>
              <a:t>- zvířata </a:t>
            </a:r>
            <a:r>
              <a:rPr lang="cs-CZ" sz="2400" b="1" dirty="0"/>
              <a:t>se ho zbavují otíráním o větve a kmeny </a:t>
            </a:r>
            <a:r>
              <a:rPr lang="cs-CZ" sz="2400" b="1" dirty="0" smtClean="0"/>
              <a:t>stromů - vytloukání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koncem </a:t>
            </a:r>
            <a:r>
              <a:rPr lang="cs-CZ" sz="2400" b="1" dirty="0"/>
              <a:t>října začíná </a:t>
            </a:r>
            <a:r>
              <a:rPr lang="cs-CZ" sz="2400" b="1" dirty="0" smtClean="0"/>
              <a:t>množství </a:t>
            </a:r>
            <a:r>
              <a:rPr lang="cs-CZ" sz="2400" b="1" dirty="0"/>
              <a:t>pohlavního hormonu klesat a </a:t>
            </a:r>
            <a:r>
              <a:rPr lang="cs-CZ" sz="2400" b="1" dirty="0" smtClean="0"/>
              <a:t>růstového stoupat - v </a:t>
            </a:r>
            <a:r>
              <a:rPr lang="cs-CZ" sz="2400" b="1" dirty="0"/>
              <a:t>únoru až </a:t>
            </a:r>
            <a:r>
              <a:rPr lang="cs-CZ" sz="2400" b="1" dirty="0" smtClean="0"/>
              <a:t>březnu </a:t>
            </a:r>
            <a:r>
              <a:rPr lang="cs-CZ" sz="2400" b="1" dirty="0"/>
              <a:t>shoz parohů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zůstanou části parohů, které </a:t>
            </a:r>
            <a:r>
              <a:rPr lang="cs-CZ" sz="2400" b="1" dirty="0"/>
              <a:t>vyrůstaly přímo z </a:t>
            </a:r>
            <a:r>
              <a:rPr lang="cs-CZ" sz="2400" b="1" dirty="0" smtClean="0"/>
              <a:t>pučnice - pečeť </a:t>
            </a:r>
          </a:p>
          <a:p>
            <a:pPr marL="0" indent="0">
              <a:buNone/>
            </a:pPr>
            <a:r>
              <a:rPr lang="cs-CZ" sz="2400" b="1" dirty="0" smtClean="0"/>
              <a:t>- nové </a:t>
            </a:r>
            <a:r>
              <a:rPr lang="cs-CZ" sz="2400" b="1" dirty="0"/>
              <a:t>parohy začnou </a:t>
            </a:r>
            <a:r>
              <a:rPr lang="cs-CZ" sz="2400" b="1" dirty="0" smtClean="0"/>
              <a:t>vyrůstat </a:t>
            </a:r>
            <a:r>
              <a:rPr lang="cs-CZ" sz="2400" b="1" dirty="0"/>
              <a:t>po týdnu až deseti dnech</a:t>
            </a:r>
          </a:p>
          <a:p>
            <a:pPr marL="0" indent="0">
              <a:buNone/>
            </a:pPr>
            <a:r>
              <a:rPr lang="cs-CZ" sz="2400" b="1" dirty="0" smtClean="0"/>
              <a:t>- paroží </a:t>
            </a:r>
            <a:r>
              <a:rPr lang="cs-CZ" sz="2400" b="1" dirty="0"/>
              <a:t>jelena váží až 13 </a:t>
            </a:r>
            <a:r>
              <a:rPr lang="cs-CZ" sz="2400" b="1" dirty="0" smtClean="0"/>
              <a:t>kg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437110"/>
            <a:ext cx="3312368" cy="221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6518" y="4437111"/>
            <a:ext cx="4438552" cy="221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6453336"/>
            <a:ext cx="20882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47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66518" y="4437111"/>
            <a:ext cx="145761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/>
              <a:t>Obrázek č. </a:t>
            </a:r>
            <a:r>
              <a:rPr lang="cs-CZ" sz="1200" b="1" dirty="0" smtClean="0"/>
              <a:t>48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84424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/>
              <a:t>Jelenovití </a:t>
            </a:r>
            <a:r>
              <a:rPr lang="cs-CZ" sz="3200" b="1" dirty="0" smtClean="0"/>
              <a:t>- srnec obecný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73325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b="1" dirty="0" smtClean="0"/>
              <a:t>- hmotnost </a:t>
            </a:r>
            <a:r>
              <a:rPr lang="cs-CZ" sz="2400" b="1" dirty="0"/>
              <a:t>mezi </a:t>
            </a:r>
            <a:r>
              <a:rPr lang="cs-CZ" sz="2400" b="1" dirty="0" smtClean="0"/>
              <a:t>15 – 30 </a:t>
            </a:r>
            <a:r>
              <a:rPr lang="cs-CZ" sz="2400" b="1" dirty="0"/>
              <a:t>kg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v </a:t>
            </a:r>
            <a:r>
              <a:rPr lang="cs-CZ" sz="2400" b="1" dirty="0"/>
              <a:t>kohoutku měří </a:t>
            </a:r>
            <a:r>
              <a:rPr lang="cs-CZ" sz="2400" b="1" dirty="0" smtClean="0"/>
              <a:t>65 –</a:t>
            </a:r>
            <a:r>
              <a:rPr lang="cs-CZ" sz="2400" b="1" dirty="0"/>
              <a:t>75 </a:t>
            </a:r>
            <a:r>
              <a:rPr lang="cs-CZ" sz="2400" b="1" dirty="0" smtClean="0"/>
              <a:t>cm</a:t>
            </a:r>
          </a:p>
          <a:p>
            <a:pPr marL="0" indent="0">
              <a:buNone/>
            </a:pPr>
            <a:r>
              <a:rPr lang="cs-CZ" sz="2400" b="1" dirty="0" smtClean="0"/>
              <a:t>- délka těla 95 – 140 cm</a:t>
            </a:r>
          </a:p>
          <a:p>
            <a:pPr marL="0" indent="0">
              <a:buNone/>
            </a:pPr>
            <a:r>
              <a:rPr lang="cs-CZ" sz="2400" b="1" dirty="0" smtClean="0"/>
              <a:t>- ocas krátký </a:t>
            </a:r>
            <a:r>
              <a:rPr lang="cs-CZ" sz="2400" b="1" dirty="0"/>
              <a:t>(</a:t>
            </a:r>
            <a:r>
              <a:rPr lang="cs-CZ" sz="2400" b="1" dirty="0" smtClean="0"/>
              <a:t>2 – 3 </a:t>
            </a:r>
            <a:r>
              <a:rPr lang="cs-CZ" sz="2400" b="1" dirty="0"/>
              <a:t>cm</a:t>
            </a:r>
            <a:r>
              <a:rPr lang="cs-CZ" sz="2400" b="1" dirty="0" smtClean="0"/>
              <a:t>)</a:t>
            </a:r>
          </a:p>
          <a:p>
            <a:pPr marL="0" indent="0">
              <a:buNone/>
            </a:pPr>
            <a:r>
              <a:rPr lang="cs-CZ" sz="2400" b="1" dirty="0" smtClean="0"/>
              <a:t>- krátké parůžky (až </a:t>
            </a:r>
            <a:r>
              <a:rPr lang="cs-CZ" sz="2400" b="1" dirty="0"/>
              <a:t>25 </a:t>
            </a:r>
            <a:r>
              <a:rPr lang="cs-CZ" sz="2400" b="1" dirty="0" smtClean="0"/>
              <a:t>cm)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1100" b="1" dirty="0" smtClean="0"/>
          </a:p>
          <a:p>
            <a:pPr marL="0" indent="0">
              <a:buNone/>
            </a:pPr>
            <a:r>
              <a:rPr lang="cs-CZ" sz="2400" b="1" dirty="0" smtClean="0"/>
              <a:t>- srnčata nehybně </a:t>
            </a:r>
            <a:r>
              <a:rPr lang="cs-CZ" sz="2400" b="1" dirty="0"/>
              <a:t>skryta v husté vegetaci, </a:t>
            </a:r>
            <a:r>
              <a:rPr lang="cs-CZ" sz="2400" b="1" dirty="0" smtClean="0"/>
              <a:t>matka  je chodí krmit</a:t>
            </a:r>
          </a:p>
          <a:p>
            <a:pPr marL="0" indent="0">
              <a:buNone/>
            </a:pPr>
            <a:r>
              <a:rPr lang="cs-CZ" sz="2400" b="1" dirty="0" smtClean="0"/>
              <a:t>(nejsou opuštěná – nebereme je domů!)</a:t>
            </a:r>
            <a:endParaRPr lang="cs-CZ" sz="24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212976"/>
            <a:ext cx="3588905" cy="2388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876896"/>
            <a:ext cx="3557513" cy="4724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38626" y="5349449"/>
            <a:ext cx="676875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prstClr val="white"/>
                </a:solidFill>
              </a:rPr>
              <a:t>Obrázek č. 49                                                                                              Obrázek </a:t>
            </a:r>
            <a:r>
              <a:rPr lang="cs-CZ" sz="1200" b="1" dirty="0">
                <a:solidFill>
                  <a:prstClr val="white"/>
                </a:solidFill>
              </a:rPr>
              <a:t>č.</a:t>
            </a:r>
            <a:r>
              <a:rPr lang="cs-CZ" sz="1200" b="1" dirty="0" smtClean="0">
                <a:solidFill>
                  <a:prstClr val="white"/>
                </a:solidFill>
              </a:rPr>
              <a:t> 50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692377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/>
              <a:t>Jelenovití </a:t>
            </a:r>
            <a:r>
              <a:rPr lang="cs-CZ" sz="3200" b="1" dirty="0" smtClean="0"/>
              <a:t>- daněk evropský (skvrnitý)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7332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lopatovité </a:t>
            </a:r>
            <a:r>
              <a:rPr lang="cs-CZ" sz="2400" b="1" dirty="0"/>
              <a:t>parohy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výška v kohoutku - samci </a:t>
            </a:r>
            <a:r>
              <a:rPr lang="cs-CZ" sz="2400" b="1" dirty="0"/>
              <a:t>85 </a:t>
            </a:r>
            <a:r>
              <a:rPr lang="cs-CZ" sz="2400" b="1" dirty="0" smtClean="0"/>
              <a:t>- </a:t>
            </a:r>
            <a:r>
              <a:rPr lang="cs-CZ" sz="2400" b="1" dirty="0"/>
              <a:t>110 cm, </a:t>
            </a:r>
            <a:r>
              <a:rPr lang="cs-CZ" sz="2400" b="1" dirty="0" smtClean="0"/>
              <a:t>samice </a:t>
            </a:r>
            <a:r>
              <a:rPr lang="cs-CZ" sz="2400" b="1" dirty="0"/>
              <a:t>75 </a:t>
            </a:r>
            <a:r>
              <a:rPr lang="cs-CZ" sz="2400" b="1" dirty="0" smtClean="0"/>
              <a:t>- </a:t>
            </a:r>
            <a:r>
              <a:rPr lang="cs-CZ" sz="2400" b="1" dirty="0"/>
              <a:t>90 </a:t>
            </a:r>
            <a:r>
              <a:rPr lang="cs-CZ" sz="2400" b="1" dirty="0" smtClean="0"/>
              <a:t>cm</a:t>
            </a:r>
          </a:p>
          <a:p>
            <a:pPr marL="0" indent="0">
              <a:buNone/>
            </a:pPr>
            <a:r>
              <a:rPr lang="cs-CZ" sz="2400" b="1" dirty="0" smtClean="0"/>
              <a:t>- délka těla 130 – 175 cm </a:t>
            </a:r>
            <a:r>
              <a:rPr lang="cs-CZ" sz="2400" b="1" dirty="0"/>
              <a:t>(samice 115 až 140 cm</a:t>
            </a:r>
            <a:r>
              <a:rPr lang="cs-CZ" sz="2400" b="1" dirty="0" smtClean="0"/>
              <a:t>)</a:t>
            </a:r>
          </a:p>
          <a:p>
            <a:pPr marL="0" indent="0">
              <a:buNone/>
            </a:pPr>
            <a:r>
              <a:rPr lang="cs-CZ" sz="2400" b="1" dirty="0" smtClean="0"/>
              <a:t>- ocas měří </a:t>
            </a:r>
            <a:r>
              <a:rPr lang="cs-CZ" sz="2400" b="1" dirty="0"/>
              <a:t>18–27 </a:t>
            </a:r>
            <a:r>
              <a:rPr lang="cs-CZ" sz="2400" b="1" dirty="0" smtClean="0"/>
              <a:t>cm</a:t>
            </a:r>
          </a:p>
          <a:p>
            <a:pPr marL="0" indent="0">
              <a:buNone/>
            </a:pPr>
            <a:r>
              <a:rPr lang="cs-CZ" sz="2400" b="1" dirty="0" smtClean="0"/>
              <a:t>- hmotnost </a:t>
            </a:r>
            <a:r>
              <a:rPr lang="cs-CZ" sz="2400" b="1" dirty="0"/>
              <a:t>samců je 40 </a:t>
            </a:r>
            <a:r>
              <a:rPr lang="cs-CZ" sz="2400" b="1" dirty="0" smtClean="0"/>
              <a:t>- 125 </a:t>
            </a:r>
            <a:r>
              <a:rPr lang="cs-CZ" sz="2400" b="1" dirty="0"/>
              <a:t>kg, samic 25 </a:t>
            </a:r>
            <a:r>
              <a:rPr lang="cs-CZ" sz="2400" b="1" dirty="0" smtClean="0"/>
              <a:t>- </a:t>
            </a:r>
            <a:r>
              <a:rPr lang="cs-CZ" sz="2400" b="1" dirty="0"/>
              <a:t>50 </a:t>
            </a:r>
            <a:r>
              <a:rPr lang="cs-CZ" sz="2400" b="1" dirty="0" smtClean="0"/>
              <a:t>kg</a:t>
            </a:r>
          </a:p>
          <a:p>
            <a:pPr marL="0" indent="0">
              <a:buNone/>
            </a:pPr>
            <a:r>
              <a:rPr lang="cs-CZ" sz="2400" b="1" dirty="0" smtClean="0"/>
              <a:t>- letní </a:t>
            </a:r>
            <a:r>
              <a:rPr lang="cs-CZ" sz="2400" b="1" dirty="0"/>
              <a:t>červenohnědé zbarvení je bíle </a:t>
            </a:r>
            <a:r>
              <a:rPr lang="cs-CZ" sz="2400" b="1" dirty="0" smtClean="0"/>
              <a:t>skvrnité</a:t>
            </a:r>
          </a:p>
          <a:p>
            <a:pPr marL="0" indent="0">
              <a:buNone/>
            </a:pPr>
            <a:endParaRPr lang="cs-CZ" sz="2400" b="1" dirty="0"/>
          </a:p>
          <a:p>
            <a:endParaRPr lang="cs-CZ" sz="2400" b="1" dirty="0" smtClean="0"/>
          </a:p>
          <a:p>
            <a:endParaRPr lang="cs-CZ" sz="2400" b="1" dirty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1400" b="1" dirty="0"/>
          </a:p>
          <a:p>
            <a:pPr marL="0" indent="0">
              <a:buNone/>
            </a:pPr>
            <a:r>
              <a:rPr lang="cs-CZ" sz="2400" b="1" dirty="0" smtClean="0"/>
              <a:t>- samice </a:t>
            </a:r>
            <a:r>
              <a:rPr lang="cs-CZ" sz="2400" b="1" dirty="0"/>
              <a:t>se nazývá daněla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446" y="3789040"/>
            <a:ext cx="3674706" cy="2448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1" y="3789040"/>
            <a:ext cx="3672408" cy="2448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66446" y="5981852"/>
            <a:ext cx="818201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51 				                     </a:t>
            </a:r>
            <a:r>
              <a:rPr lang="cs-CZ" sz="1200" b="1" dirty="0" smtClean="0">
                <a:solidFill>
                  <a:prstClr val="black"/>
                </a:solidFill>
              </a:rPr>
              <a:t>Obrázek </a:t>
            </a:r>
            <a:r>
              <a:rPr lang="cs-CZ" sz="1200" b="1" dirty="0">
                <a:solidFill>
                  <a:prstClr val="black"/>
                </a:solidFill>
              </a:rPr>
              <a:t>č.</a:t>
            </a:r>
            <a:r>
              <a:rPr lang="cs-CZ" sz="1200" b="1" dirty="0" smtClean="0"/>
              <a:t> 52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206404677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/>
              <a:t>Jelenovití </a:t>
            </a:r>
            <a:r>
              <a:rPr lang="cs-CZ" sz="3200" b="1" dirty="0" smtClean="0"/>
              <a:t>- los evropský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největší </a:t>
            </a:r>
            <a:r>
              <a:rPr lang="cs-CZ" sz="2400" b="1" dirty="0"/>
              <a:t>zástupce čeledi </a:t>
            </a:r>
            <a:r>
              <a:rPr lang="cs-CZ" sz="2400" b="1" dirty="0" smtClean="0"/>
              <a:t>jelenovitých</a:t>
            </a:r>
          </a:p>
          <a:p>
            <a:pPr marL="0" indent="0">
              <a:buNone/>
            </a:pPr>
            <a:r>
              <a:rPr lang="cs-CZ" sz="2400" b="1" dirty="0" smtClean="0"/>
              <a:t>- analýza DNA - nejbližší příbuzný je srnec obecný</a:t>
            </a:r>
          </a:p>
          <a:p>
            <a:pPr marL="0" indent="0">
              <a:buNone/>
            </a:pPr>
            <a:r>
              <a:rPr lang="cs-CZ" sz="2400" b="1" dirty="0" smtClean="0"/>
              <a:t>- dospělý </a:t>
            </a:r>
            <a:r>
              <a:rPr lang="cs-CZ" sz="2400" b="1" dirty="0"/>
              <a:t>samec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	- váha 220 – 450 </a:t>
            </a:r>
            <a:r>
              <a:rPr lang="cs-CZ" sz="2400" b="1" dirty="0"/>
              <a:t>kg (výjimečně i přes 500 kg</a:t>
            </a:r>
            <a:r>
              <a:rPr lang="cs-CZ" sz="2400" b="1" dirty="0" smtClean="0"/>
              <a:t>) </a:t>
            </a:r>
          </a:p>
          <a:p>
            <a:pPr marL="0" indent="0">
              <a:buNone/>
            </a:pPr>
            <a:r>
              <a:rPr lang="cs-CZ" sz="2400" b="1" dirty="0"/>
              <a:t>	</a:t>
            </a:r>
            <a:r>
              <a:rPr lang="cs-CZ" sz="2400" b="1" dirty="0" smtClean="0"/>
              <a:t>- délka </a:t>
            </a:r>
            <a:r>
              <a:rPr lang="cs-CZ" sz="2400" b="1" dirty="0"/>
              <a:t>těla </a:t>
            </a:r>
            <a:r>
              <a:rPr lang="cs-CZ" sz="2400" b="1" dirty="0" smtClean="0"/>
              <a:t>2 – 3 m</a:t>
            </a:r>
          </a:p>
          <a:p>
            <a:pPr marL="0" indent="0">
              <a:buNone/>
            </a:pPr>
            <a:r>
              <a:rPr lang="cs-CZ" sz="2400" b="1" dirty="0"/>
              <a:t>	</a:t>
            </a:r>
            <a:r>
              <a:rPr lang="cs-CZ" sz="2400" b="1" dirty="0" smtClean="0"/>
              <a:t>- výška </a:t>
            </a:r>
            <a:r>
              <a:rPr lang="cs-CZ" sz="2400" b="1" dirty="0"/>
              <a:t>v kohoutku </a:t>
            </a:r>
            <a:r>
              <a:rPr lang="cs-CZ" sz="2400" b="1" dirty="0" smtClean="0"/>
              <a:t>180 – 235 cm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samice -  </a:t>
            </a:r>
            <a:r>
              <a:rPr lang="cs-CZ" sz="2400" b="1" dirty="0"/>
              <a:t>celkově </a:t>
            </a:r>
            <a:r>
              <a:rPr lang="cs-CZ" sz="2400" b="1" dirty="0" smtClean="0"/>
              <a:t>menší</a:t>
            </a:r>
          </a:p>
          <a:p>
            <a:pPr marL="0" indent="0">
              <a:buNone/>
            </a:pPr>
            <a:r>
              <a:rPr lang="cs-CZ" sz="2400" b="1" dirty="0" smtClean="0"/>
              <a:t>	- váží 275 – 375 kg</a:t>
            </a: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dobře plavou</a:t>
            </a:r>
          </a:p>
          <a:p>
            <a:pPr marL="0" indent="0">
              <a:buNone/>
            </a:pPr>
            <a:r>
              <a:rPr lang="cs-CZ" sz="2400" b="1" dirty="0"/>
              <a:t>- běží rychlostí až 50 km/h</a:t>
            </a:r>
          </a:p>
          <a:p>
            <a:pPr marL="0" indent="0">
              <a:buNone/>
            </a:pPr>
            <a:r>
              <a:rPr lang="cs-CZ" sz="2400" b="1" dirty="0" smtClean="0"/>
              <a:t>- paroží může </a:t>
            </a:r>
            <a:r>
              <a:rPr lang="cs-CZ" sz="2400" b="1" dirty="0"/>
              <a:t>vážit až 20 kg a dosáhnout rozpětí 160 </a:t>
            </a:r>
            <a:r>
              <a:rPr lang="cs-CZ" sz="2400" b="1" dirty="0" smtClean="0"/>
              <a:t>cm</a:t>
            </a:r>
            <a:endParaRPr lang="cs-CZ" sz="2400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786188"/>
            <a:ext cx="2880320" cy="3090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509120"/>
            <a:ext cx="2052934" cy="1367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03848" y="5661248"/>
            <a:ext cx="50405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53                                              </a:t>
            </a:r>
            <a:r>
              <a:rPr lang="cs-CZ" sz="1200" b="1" dirty="0">
                <a:solidFill>
                  <a:prstClr val="black"/>
                </a:solidFill>
              </a:rPr>
              <a:t>Obrázek č. </a:t>
            </a:r>
            <a:r>
              <a:rPr lang="cs-CZ" sz="1200" b="1" dirty="0" smtClean="0">
                <a:solidFill>
                  <a:prstClr val="black"/>
                </a:solidFill>
              </a:rPr>
              <a:t>54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72933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/>
              <a:t>Žirafovití - </a:t>
            </a:r>
            <a:r>
              <a:rPr lang="cs-CZ" sz="3200" b="1" dirty="0" smtClean="0"/>
              <a:t>žirafa </a:t>
            </a:r>
            <a:r>
              <a:rPr lang="cs-CZ" sz="3200" b="1" dirty="0"/>
              <a:t>síťovaná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16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žije </a:t>
            </a:r>
            <a:r>
              <a:rPr lang="cs-CZ" sz="2400" b="1" dirty="0"/>
              <a:t>v Africe v Somálsku, v Keni a Etiopii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název od červenohnědých </a:t>
            </a:r>
            <a:r>
              <a:rPr lang="cs-CZ" sz="2400" b="1" dirty="0"/>
              <a:t>skvrn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oddělených bílou sítí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výška až </a:t>
            </a:r>
            <a:r>
              <a:rPr lang="cs-CZ" sz="2400" b="1" dirty="0"/>
              <a:t>6 m (7 </a:t>
            </a:r>
            <a:r>
              <a:rPr lang="cs-CZ" sz="2400" b="1" dirty="0" smtClean="0"/>
              <a:t>krčních obratlů) 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délka </a:t>
            </a:r>
            <a:r>
              <a:rPr lang="cs-CZ" sz="2400" b="1" dirty="0"/>
              <a:t>3 </a:t>
            </a:r>
            <a:r>
              <a:rPr lang="cs-CZ" sz="2400" b="1" dirty="0" smtClean="0"/>
              <a:t>m</a:t>
            </a:r>
          </a:p>
          <a:p>
            <a:pPr marL="0" indent="0">
              <a:buNone/>
            </a:pPr>
            <a:r>
              <a:rPr lang="cs-CZ" sz="2400" b="1" dirty="0" smtClean="0"/>
              <a:t>- hmotnost kolem </a:t>
            </a:r>
            <a:r>
              <a:rPr lang="cs-CZ" sz="2400" b="1" dirty="0"/>
              <a:t>1 500 </a:t>
            </a:r>
            <a:r>
              <a:rPr lang="cs-CZ" sz="2400" b="1" dirty="0" smtClean="0"/>
              <a:t>kg</a:t>
            </a:r>
          </a:p>
          <a:p>
            <a:pPr marL="0" indent="0">
              <a:buNone/>
            </a:pPr>
            <a:r>
              <a:rPr lang="cs-CZ" sz="2400" b="1" dirty="0" smtClean="0"/>
              <a:t>- obě pohlaví mají růžky</a:t>
            </a:r>
          </a:p>
          <a:p>
            <a:pPr marL="0" indent="0">
              <a:buNone/>
            </a:pPr>
            <a:r>
              <a:rPr lang="cs-CZ" sz="2400" b="1" dirty="0" smtClean="0"/>
              <a:t> - růžky součástí lebky, zůstávají trvale</a:t>
            </a:r>
          </a:p>
          <a:p>
            <a:pPr marL="0" indent="0">
              <a:buNone/>
            </a:pPr>
            <a:r>
              <a:rPr lang="cs-CZ" sz="2400" b="1" dirty="0"/>
              <a:t>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mimochodník </a:t>
            </a:r>
            <a:endParaRPr lang="cs-CZ" sz="2400" b="1" dirty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592633"/>
            <a:ext cx="3463907" cy="49167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436096" y="6244263"/>
            <a:ext cx="151216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55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877976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/>
              <a:t>Žirafovití - </a:t>
            </a:r>
            <a:r>
              <a:rPr lang="cs-CZ" sz="3200" b="1" dirty="0" smtClean="0"/>
              <a:t>žirafa </a:t>
            </a:r>
            <a:r>
              <a:rPr lang="cs-CZ" sz="3200" b="1" dirty="0"/>
              <a:t>síťovaná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7606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unikátní systém cév a chlopní</a:t>
            </a:r>
          </a:p>
          <a:p>
            <a:pPr marL="0" indent="0">
              <a:buNone/>
            </a:pPr>
            <a:r>
              <a:rPr lang="cs-CZ" sz="2400" b="1" dirty="0" smtClean="0"/>
              <a:t>- srdce masivní (stěny až 7,5 cm, hmotnost 6 - 12 kg)</a:t>
            </a:r>
          </a:p>
          <a:p>
            <a:pPr marL="0" indent="0">
              <a:buNone/>
            </a:pPr>
            <a:r>
              <a:rPr lang="cs-CZ" sz="2400" b="1" dirty="0" smtClean="0"/>
              <a:t>- vysoký tlak (2 - 3x vyšší </a:t>
            </a:r>
            <a:r>
              <a:rPr lang="cs-CZ" sz="2400" b="1" dirty="0"/>
              <a:t>než lidský</a:t>
            </a:r>
            <a:r>
              <a:rPr lang="cs-CZ" sz="2400" b="1" dirty="0" smtClean="0"/>
              <a:t>)</a:t>
            </a:r>
          </a:p>
          <a:p>
            <a:pPr marL="0" indent="0">
              <a:buNone/>
            </a:pPr>
            <a:r>
              <a:rPr lang="cs-CZ" sz="2400" b="1" dirty="0" smtClean="0"/>
              <a:t>- než </a:t>
            </a:r>
            <a:r>
              <a:rPr lang="cs-CZ" sz="2400" b="1" dirty="0"/>
              <a:t>se </a:t>
            </a:r>
            <a:r>
              <a:rPr lang="cs-CZ" sz="2400" b="1" dirty="0" smtClean="0"/>
              <a:t>krev dostane </a:t>
            </a:r>
            <a:r>
              <a:rPr lang="cs-CZ" sz="2400" b="1" dirty="0"/>
              <a:t>do </a:t>
            </a:r>
            <a:r>
              <a:rPr lang="cs-CZ" sz="2400" b="1" dirty="0" smtClean="0"/>
              <a:t>mozku, sníží se díky </a:t>
            </a:r>
            <a:r>
              <a:rPr lang="cs-CZ" sz="2400" b="1" dirty="0"/>
              <a:t>gravitaci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při sklonění hlavy se cévy roztáhnou, uzavřou se chlopně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spí ve stoje nebo vkleče</a:t>
            </a:r>
            <a:endParaRPr lang="cs-CZ" sz="2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38735" y="3429000"/>
            <a:ext cx="3777469" cy="2520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429000"/>
            <a:ext cx="4566556" cy="31864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38734" y="5692551"/>
            <a:ext cx="156896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56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55976" y="6338485"/>
            <a:ext cx="151216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57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68307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Turovití - zubr evropský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7606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samec - délka 290 </a:t>
            </a:r>
            <a:r>
              <a:rPr lang="cs-CZ" sz="2400" b="1" dirty="0"/>
              <a:t>cm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hmotnost 800 – 1 000 kg</a:t>
            </a:r>
          </a:p>
          <a:p>
            <a:pPr marL="0" indent="0">
              <a:buNone/>
            </a:pPr>
            <a:r>
              <a:rPr lang="cs-CZ" sz="2400" b="1" dirty="0" smtClean="0"/>
              <a:t>- kohoutková </a:t>
            </a:r>
            <a:r>
              <a:rPr lang="cs-CZ" sz="2400" b="1" dirty="0"/>
              <a:t>výška je </a:t>
            </a:r>
            <a:r>
              <a:rPr lang="cs-CZ" sz="2400" b="1" dirty="0" smtClean="0"/>
              <a:t>180 – 195 cm</a:t>
            </a:r>
          </a:p>
          <a:p>
            <a:pPr marL="0" indent="0">
              <a:buNone/>
            </a:pPr>
            <a:r>
              <a:rPr lang="cs-CZ" sz="2400" b="1" dirty="0" smtClean="0"/>
              <a:t>- samice </a:t>
            </a:r>
            <a:r>
              <a:rPr lang="cs-CZ" sz="2400" b="1" dirty="0"/>
              <a:t>je téměř o polovinu </a:t>
            </a:r>
            <a:r>
              <a:rPr lang="cs-CZ" sz="2400" b="1" dirty="0" smtClean="0"/>
              <a:t>menší </a:t>
            </a:r>
          </a:p>
          <a:p>
            <a:pPr marL="0" indent="0">
              <a:buNone/>
            </a:pPr>
            <a:r>
              <a:rPr lang="cs-CZ" sz="2400" b="1" dirty="0" smtClean="0"/>
              <a:t>- zachráněn před vyhynutím</a:t>
            </a: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u </a:t>
            </a:r>
            <a:r>
              <a:rPr lang="cs-CZ" sz="2400" b="1" dirty="0"/>
              <a:t>nás vyhynul </a:t>
            </a:r>
            <a:r>
              <a:rPr lang="cs-CZ" sz="2400" b="1" dirty="0" smtClean="0"/>
              <a:t>asi </a:t>
            </a:r>
            <a:r>
              <a:rPr lang="cs-CZ" sz="2400" b="1" dirty="0"/>
              <a:t>v polovině 18. století</a:t>
            </a: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237069"/>
            <a:ext cx="3888432" cy="30446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9457" y="1412775"/>
            <a:ext cx="3707180" cy="48689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6021288"/>
            <a:ext cx="72008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58 					        Obrázek </a:t>
            </a:r>
            <a:r>
              <a:rPr lang="cs-CZ" sz="1200" b="1" dirty="0">
                <a:solidFill>
                  <a:prstClr val="white"/>
                </a:solidFill>
              </a:rPr>
              <a:t>č.</a:t>
            </a:r>
            <a:r>
              <a:rPr lang="cs-CZ" sz="1200" b="1" dirty="0" smtClean="0">
                <a:solidFill>
                  <a:prstClr val="white"/>
                </a:solidFill>
              </a:rPr>
              <a:t> 59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250806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Turovití - zubr americký (bizon)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507288" cy="57606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výška </a:t>
            </a:r>
            <a:r>
              <a:rPr lang="cs-CZ" sz="2400" b="1" dirty="0"/>
              <a:t>v kohoutku:</a:t>
            </a:r>
          </a:p>
          <a:p>
            <a:pPr marL="0" indent="0">
              <a:buNone/>
            </a:pPr>
            <a:r>
              <a:rPr lang="cs-CZ" sz="2400" b="1" dirty="0" smtClean="0"/>
              <a:t>	- samci  170 – 190 </a:t>
            </a:r>
            <a:r>
              <a:rPr lang="cs-CZ" sz="2400" b="1" dirty="0"/>
              <a:t>cm</a:t>
            </a:r>
          </a:p>
          <a:p>
            <a:pPr marL="0" indent="0">
              <a:buNone/>
            </a:pPr>
            <a:r>
              <a:rPr lang="cs-CZ" sz="2400" b="1" dirty="0" smtClean="0"/>
              <a:t>	- samice  125 – 150 </a:t>
            </a:r>
            <a:r>
              <a:rPr lang="cs-CZ" sz="2400" b="1" dirty="0"/>
              <a:t>cm</a:t>
            </a:r>
          </a:p>
          <a:p>
            <a:pPr marL="0" indent="0">
              <a:buNone/>
            </a:pPr>
            <a:r>
              <a:rPr lang="cs-CZ" sz="2400" b="1" dirty="0" smtClean="0"/>
              <a:t>- délka těla: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	- samci 370 </a:t>
            </a:r>
            <a:r>
              <a:rPr lang="cs-CZ" sz="2400" b="1" dirty="0"/>
              <a:t>cm</a:t>
            </a:r>
          </a:p>
          <a:p>
            <a:pPr marL="0" indent="0">
              <a:buNone/>
            </a:pPr>
            <a:r>
              <a:rPr lang="cs-CZ" sz="2400" b="1" dirty="0" smtClean="0"/>
              <a:t>	- samice 250 – 310 </a:t>
            </a:r>
            <a:r>
              <a:rPr lang="cs-CZ" sz="2400" b="1" dirty="0"/>
              <a:t>cm</a:t>
            </a:r>
          </a:p>
          <a:p>
            <a:pPr marL="0" indent="0">
              <a:buNone/>
            </a:pPr>
            <a:r>
              <a:rPr lang="cs-CZ" sz="2400" b="1" dirty="0" smtClean="0"/>
              <a:t>- hmotnost</a:t>
            </a:r>
            <a:r>
              <a:rPr lang="cs-CZ" sz="2400" b="1" dirty="0"/>
              <a:t>:</a:t>
            </a:r>
          </a:p>
          <a:p>
            <a:pPr marL="0" indent="0">
              <a:buNone/>
            </a:pPr>
            <a:r>
              <a:rPr lang="cs-CZ" sz="2400" b="1" dirty="0" smtClean="0"/>
              <a:t>	- samci  900 – 1 </a:t>
            </a:r>
            <a:r>
              <a:rPr lang="cs-CZ" sz="2400" b="1" dirty="0"/>
              <a:t>500 kg</a:t>
            </a:r>
          </a:p>
          <a:p>
            <a:pPr marL="0" indent="0">
              <a:buNone/>
            </a:pPr>
            <a:r>
              <a:rPr lang="cs-CZ" sz="2400" b="1" dirty="0" smtClean="0"/>
              <a:t>	- samice 500 – 750 kg</a:t>
            </a:r>
          </a:p>
          <a:p>
            <a:pPr marL="0" indent="0">
              <a:buNone/>
            </a:pPr>
            <a:r>
              <a:rPr lang="cs-CZ" sz="2400" b="1" dirty="0" smtClean="0"/>
              <a:t>- v cvalu rychlost až 50 km/hod</a:t>
            </a:r>
          </a:p>
          <a:p>
            <a:pPr marL="0" indent="0">
              <a:buNone/>
            </a:pPr>
            <a:r>
              <a:rPr lang="cs-CZ" sz="2400" b="1" dirty="0" smtClean="0"/>
              <a:t>- dožívají se 15 až 20 let</a:t>
            </a:r>
          </a:p>
          <a:p>
            <a:pPr marL="0" indent="0">
              <a:buNone/>
            </a:pPr>
            <a:r>
              <a:rPr lang="cs-CZ" sz="2400" b="1" dirty="0"/>
              <a:t>- slabý zrak, rozeznávají jen pohyb</a:t>
            </a:r>
          </a:p>
          <a:p>
            <a:pPr marL="0" indent="0">
              <a:buNone/>
            </a:pPr>
            <a:r>
              <a:rPr lang="cs-CZ" sz="2400" b="1" dirty="0"/>
              <a:t>- výborný čich - větří až 2 kilometrů, ucítí trávu pod 30 cm sněhu</a:t>
            </a: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2287" y="1052736"/>
            <a:ext cx="3851732" cy="51356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022286" y="5939996"/>
            <a:ext cx="142192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/>
              <a:t>Obrázek č. </a:t>
            </a:r>
            <a:r>
              <a:rPr lang="cs-CZ" sz="1200" b="1" dirty="0" smtClean="0"/>
              <a:t>60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140502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Turovití - zubr americký (bizon)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507288" cy="57606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nepostradatelná zvířata pro Indiány</a:t>
            </a:r>
          </a:p>
          <a:p>
            <a:pPr marL="0" indent="0">
              <a:buNone/>
            </a:pPr>
            <a:r>
              <a:rPr lang="cs-CZ" sz="2400" b="1" dirty="0" smtClean="0"/>
              <a:t>- zužitkovali </a:t>
            </a:r>
            <a:r>
              <a:rPr lang="cs-CZ" sz="2400" b="1" dirty="0"/>
              <a:t>skoro všechno – od rohů až po </a:t>
            </a:r>
            <a:r>
              <a:rPr lang="cs-CZ" sz="2400" b="1" dirty="0" smtClean="0"/>
              <a:t>paznehty</a:t>
            </a:r>
          </a:p>
          <a:p>
            <a:pPr marL="0" indent="0">
              <a:buNone/>
            </a:pPr>
            <a:r>
              <a:rPr lang="cs-CZ" sz="2400" b="1" dirty="0" smtClean="0"/>
              <a:t>- likvidace bizonů - ročně zastřeleno </a:t>
            </a:r>
            <a:r>
              <a:rPr lang="cs-CZ" sz="2400" b="1" dirty="0"/>
              <a:t>250 000 </a:t>
            </a:r>
            <a:r>
              <a:rPr lang="cs-CZ" sz="2400" b="1" dirty="0" smtClean="0"/>
              <a:t>kusů</a:t>
            </a:r>
          </a:p>
          <a:p>
            <a:pPr marL="0" indent="0">
              <a:buNone/>
            </a:pPr>
            <a:r>
              <a:rPr lang="cs-CZ" sz="2400" b="1" dirty="0" smtClean="0"/>
              <a:t>- využití jen jazyky, kůže, </a:t>
            </a:r>
            <a:r>
              <a:rPr lang="cs-CZ" sz="2400" b="1" dirty="0"/>
              <a:t>kosti (hnojivo) a rohy (knoflíky a spony</a:t>
            </a:r>
            <a:r>
              <a:rPr lang="cs-CZ" sz="2400" b="1" dirty="0" smtClean="0"/>
              <a:t>) </a:t>
            </a:r>
          </a:p>
          <a:p>
            <a:pPr marL="0" indent="0">
              <a:buNone/>
            </a:pPr>
            <a:r>
              <a:rPr lang="cs-CZ" sz="2400" b="1" dirty="0"/>
              <a:t>- </a:t>
            </a:r>
            <a:r>
              <a:rPr lang="cs-CZ" sz="2400" b="1" dirty="0" smtClean="0"/>
              <a:t>migrace bizonů - až </a:t>
            </a:r>
            <a:r>
              <a:rPr lang="cs-CZ" sz="2400" b="1" dirty="0"/>
              <a:t>několik desítek tisíc jedinců </a:t>
            </a:r>
          </a:p>
          <a:p>
            <a:pPr marL="0" indent="0">
              <a:buNone/>
            </a:pPr>
            <a:endParaRPr lang="cs-CZ" sz="2400" b="1" dirty="0" smtClean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476" y="3501008"/>
            <a:ext cx="3740760" cy="2808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501008"/>
            <a:ext cx="4265885" cy="2808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94476" y="6093296"/>
            <a:ext cx="75178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61 				                  Obrázek </a:t>
            </a:r>
            <a:r>
              <a:rPr lang="cs-CZ" sz="1200" b="1" dirty="0">
                <a:solidFill>
                  <a:prstClr val="white"/>
                </a:solidFill>
              </a:rPr>
              <a:t>č.</a:t>
            </a:r>
            <a:r>
              <a:rPr lang="cs-CZ" sz="1200" b="1" dirty="0" smtClean="0">
                <a:solidFill>
                  <a:prstClr val="white"/>
                </a:solidFill>
              </a:rPr>
              <a:t> 62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219633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Turovití - muflon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579296" cy="57606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/>
              <a:t>-  jediný volně žijící zástupce rodu ovce v evropské i české přírodě</a:t>
            </a:r>
          </a:p>
          <a:p>
            <a:pPr marL="0" indent="0">
              <a:buNone/>
            </a:pPr>
            <a:r>
              <a:rPr lang="cs-CZ" sz="2400" b="1" dirty="0" smtClean="0"/>
              <a:t>- tělo dlouhé </a:t>
            </a:r>
            <a:r>
              <a:rPr lang="cs-CZ" sz="2400" b="1" dirty="0"/>
              <a:t>100 až </a:t>
            </a:r>
            <a:r>
              <a:rPr lang="cs-CZ" sz="2400" b="1" dirty="0" smtClean="0"/>
              <a:t>125cm</a:t>
            </a:r>
          </a:p>
          <a:p>
            <a:pPr marL="0" indent="0">
              <a:buNone/>
            </a:pPr>
            <a:r>
              <a:rPr lang="cs-CZ" sz="2400" b="1" dirty="0" smtClean="0"/>
              <a:t>- výška v </a:t>
            </a:r>
            <a:r>
              <a:rPr lang="cs-CZ" sz="2400" b="1" dirty="0"/>
              <a:t>kohoutku </a:t>
            </a:r>
            <a:r>
              <a:rPr lang="cs-CZ" sz="2400" b="1" dirty="0" smtClean="0"/>
              <a:t>až </a:t>
            </a:r>
            <a:r>
              <a:rPr lang="cs-CZ" sz="2400" b="1" dirty="0"/>
              <a:t>75 </a:t>
            </a:r>
            <a:r>
              <a:rPr lang="cs-CZ" sz="2400" b="1" dirty="0" smtClean="0"/>
              <a:t>cm</a:t>
            </a:r>
          </a:p>
          <a:p>
            <a:pPr marL="0" indent="0">
              <a:buNone/>
            </a:pPr>
            <a:r>
              <a:rPr lang="cs-CZ" sz="2400" b="1" dirty="0" smtClean="0"/>
              <a:t>- ocas </a:t>
            </a:r>
            <a:r>
              <a:rPr lang="cs-CZ" sz="2400" b="1" dirty="0"/>
              <a:t>měří 10 </a:t>
            </a:r>
            <a:r>
              <a:rPr lang="cs-CZ" sz="2400" b="1" dirty="0" smtClean="0"/>
              <a:t>cm</a:t>
            </a:r>
          </a:p>
          <a:p>
            <a:pPr marL="0" indent="0">
              <a:buNone/>
            </a:pPr>
            <a:r>
              <a:rPr lang="cs-CZ" sz="2400" b="1" dirty="0" smtClean="0"/>
              <a:t>- samci dosahují </a:t>
            </a:r>
            <a:r>
              <a:rPr lang="cs-CZ" sz="2400" b="1" dirty="0"/>
              <a:t>váhy 50 </a:t>
            </a:r>
            <a:r>
              <a:rPr lang="cs-CZ" sz="2400" b="1" dirty="0" smtClean="0"/>
              <a:t>kg</a:t>
            </a:r>
          </a:p>
          <a:p>
            <a:pPr marL="0" indent="0">
              <a:buNone/>
            </a:pPr>
            <a:r>
              <a:rPr lang="cs-CZ" sz="2400" b="1" dirty="0" smtClean="0"/>
              <a:t>- má rohy (70 – 80 cm, vznikly z kůže)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neustále </a:t>
            </a:r>
            <a:r>
              <a:rPr lang="cs-CZ" sz="2400" b="1" dirty="0"/>
              <a:t>dorůstající kopýtka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v ČR největší evropská populace</a:t>
            </a: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509120"/>
            <a:ext cx="2873896" cy="2083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843897"/>
            <a:ext cx="3532778" cy="47487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03648" y="6381328"/>
            <a:ext cx="712879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63			                                   </a:t>
            </a:r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64		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755688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Turovití - antilopa losí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7606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- 2. největší druh antilopy</a:t>
            </a:r>
          </a:p>
          <a:p>
            <a:pPr marL="0" indent="0">
              <a:buNone/>
            </a:pPr>
            <a:r>
              <a:rPr lang="cs-CZ" sz="2400" b="1" dirty="0"/>
              <a:t>- </a:t>
            </a:r>
            <a:r>
              <a:rPr lang="cs-CZ" sz="2400" b="1" dirty="0" smtClean="0"/>
              <a:t>hmotnost 300 - 950 </a:t>
            </a:r>
            <a:r>
              <a:rPr lang="cs-CZ" sz="2400" b="1" dirty="0"/>
              <a:t>kg</a:t>
            </a:r>
          </a:p>
          <a:p>
            <a:pPr marL="0" indent="0">
              <a:buNone/>
            </a:pPr>
            <a:r>
              <a:rPr lang="cs-CZ" sz="2400" b="1" dirty="0" smtClean="0"/>
              <a:t>- délka těla 200 - 350 </a:t>
            </a:r>
            <a:r>
              <a:rPr lang="cs-CZ" sz="2400" b="1" dirty="0"/>
              <a:t>cm</a:t>
            </a:r>
          </a:p>
          <a:p>
            <a:pPr marL="0" indent="0">
              <a:buNone/>
            </a:pPr>
            <a:r>
              <a:rPr lang="cs-CZ" sz="2400" b="1" dirty="0" smtClean="0"/>
              <a:t>- délka ocasu 50 - 90 </a:t>
            </a:r>
            <a:r>
              <a:rPr lang="cs-CZ" sz="2400" b="1" dirty="0"/>
              <a:t>cm</a:t>
            </a:r>
          </a:p>
          <a:p>
            <a:pPr marL="0" indent="0">
              <a:buNone/>
            </a:pPr>
            <a:r>
              <a:rPr lang="cs-CZ" sz="2400" b="1" dirty="0" smtClean="0"/>
              <a:t>- výška </a:t>
            </a:r>
            <a:r>
              <a:rPr lang="cs-CZ" sz="2400" b="1" dirty="0"/>
              <a:t>v kohoutku </a:t>
            </a:r>
            <a:r>
              <a:rPr lang="cs-CZ" sz="2400" b="1" dirty="0" smtClean="0"/>
              <a:t>120 - 180 </a:t>
            </a:r>
            <a:r>
              <a:rPr lang="cs-CZ" sz="2400" b="1" dirty="0"/>
              <a:t>cm</a:t>
            </a:r>
          </a:p>
          <a:p>
            <a:pPr marL="0" indent="0">
              <a:buNone/>
            </a:pPr>
            <a:r>
              <a:rPr lang="cs-CZ" sz="2400" b="1" dirty="0" smtClean="0"/>
              <a:t>- samice zhruba 2x menší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šroubovité rohy až 65 </a:t>
            </a:r>
            <a:r>
              <a:rPr lang="cs-CZ" sz="2400" b="1" dirty="0"/>
              <a:t>cm dlouhé</a:t>
            </a: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951439"/>
            <a:ext cx="3648075" cy="5705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077072"/>
            <a:ext cx="3521968" cy="25798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71600" y="6426427"/>
            <a:ext cx="61926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65 				                 Obrázek </a:t>
            </a:r>
            <a:r>
              <a:rPr lang="cs-CZ" sz="1200" b="1" dirty="0">
                <a:solidFill>
                  <a:prstClr val="white"/>
                </a:solidFill>
              </a:rPr>
              <a:t>č. </a:t>
            </a:r>
            <a:r>
              <a:rPr lang="cs-CZ" sz="1200" b="1" dirty="0" smtClean="0">
                <a:solidFill>
                  <a:prstClr val="white"/>
                </a:solidFill>
              </a:rPr>
              <a:t>66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283637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Turovití - impala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363272" cy="57606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v jihovýchodní Africe</a:t>
            </a:r>
          </a:p>
          <a:p>
            <a:pPr marL="0" indent="0">
              <a:buNone/>
            </a:pPr>
            <a:r>
              <a:rPr lang="cs-CZ" sz="2400" b="1" dirty="0" smtClean="0"/>
              <a:t>- samec hmotnost až </a:t>
            </a:r>
            <a:r>
              <a:rPr lang="cs-CZ" sz="2400" b="1" dirty="0"/>
              <a:t>65 </a:t>
            </a:r>
            <a:r>
              <a:rPr lang="cs-CZ" sz="2400" b="1" dirty="0" smtClean="0"/>
              <a:t>kg, výška </a:t>
            </a:r>
            <a:r>
              <a:rPr lang="cs-CZ" sz="2400" b="1" dirty="0"/>
              <a:t>v </a:t>
            </a:r>
            <a:r>
              <a:rPr lang="cs-CZ" sz="2400" b="1" dirty="0" smtClean="0"/>
              <a:t>kohoutku 90 cm</a:t>
            </a:r>
          </a:p>
          <a:p>
            <a:pPr marL="0" indent="0">
              <a:buNone/>
            </a:pPr>
            <a:r>
              <a:rPr lang="cs-CZ" sz="2400" b="1" dirty="0" smtClean="0"/>
              <a:t>- samice menší, váží </a:t>
            </a:r>
            <a:r>
              <a:rPr lang="cs-CZ" sz="2400" b="1" dirty="0"/>
              <a:t>kolem 40 </a:t>
            </a:r>
            <a:r>
              <a:rPr lang="cs-CZ" sz="2400" b="1" dirty="0" smtClean="0"/>
              <a:t>kg</a:t>
            </a:r>
          </a:p>
          <a:p>
            <a:pPr marL="0" indent="0">
              <a:buNone/>
            </a:pPr>
            <a:r>
              <a:rPr lang="cs-CZ" sz="2400" b="1" dirty="0" smtClean="0"/>
              <a:t>- rohy černé</a:t>
            </a:r>
            <a:r>
              <a:rPr lang="cs-CZ" sz="2400" b="1" dirty="0"/>
              <a:t>, až 90 </a:t>
            </a:r>
            <a:r>
              <a:rPr lang="cs-CZ" sz="2400" b="1" dirty="0" smtClean="0"/>
              <a:t>cm, lyrovitě stočené, vyskytují </a:t>
            </a:r>
            <a:r>
              <a:rPr lang="cs-CZ" sz="2400" b="1" dirty="0"/>
              <a:t>se </a:t>
            </a:r>
            <a:r>
              <a:rPr lang="cs-CZ" sz="2400" b="1" dirty="0" smtClean="0"/>
              <a:t>jen </a:t>
            </a:r>
            <a:r>
              <a:rPr lang="cs-CZ" sz="2400" b="1" dirty="0"/>
              <a:t>u samců</a:t>
            </a:r>
          </a:p>
          <a:p>
            <a:pPr marL="0" indent="0">
              <a:buNone/>
            </a:pPr>
            <a:r>
              <a:rPr lang="cs-CZ" sz="2400" b="1" dirty="0" smtClean="0"/>
              <a:t>- od </a:t>
            </a:r>
            <a:r>
              <a:rPr lang="cs-CZ" sz="2400" b="1" dirty="0"/>
              <a:t>nosu k čelu a mezi ušima </a:t>
            </a:r>
            <a:r>
              <a:rPr lang="cs-CZ" sz="2400" b="1" dirty="0" smtClean="0"/>
              <a:t>černý </a:t>
            </a:r>
            <a:r>
              <a:rPr lang="cs-CZ" sz="2400" b="1" dirty="0"/>
              <a:t>pruh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/>
              <a:t>- 2 černé pruhy na hýždích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při útěku používá až </a:t>
            </a:r>
            <a:r>
              <a:rPr lang="cs-CZ" sz="2400" b="1" dirty="0"/>
              <a:t>9 m </a:t>
            </a:r>
            <a:r>
              <a:rPr lang="cs-CZ" sz="2400" b="1" dirty="0" smtClean="0"/>
              <a:t>dlouhé </a:t>
            </a:r>
            <a:r>
              <a:rPr lang="cs-CZ" sz="2400" b="1" dirty="0"/>
              <a:t>a 2,5 m </a:t>
            </a:r>
            <a:r>
              <a:rPr lang="cs-CZ" sz="2400" b="1" dirty="0" smtClean="0"/>
              <a:t>vysoké </a:t>
            </a:r>
            <a:r>
              <a:rPr lang="cs-CZ" sz="2400" b="1" dirty="0"/>
              <a:t>skoky, </a:t>
            </a:r>
            <a:r>
              <a:rPr lang="cs-CZ" sz="2400" b="1" dirty="0" smtClean="0"/>
              <a:t>může  </a:t>
            </a:r>
            <a:r>
              <a:rPr lang="cs-CZ" sz="2400" b="1" dirty="0"/>
              <a:t>dosáhnout rychlosti až 90 km/h</a:t>
            </a:r>
            <a:endParaRPr lang="cs-CZ" sz="2400" b="1" dirty="0" smtClean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971600" y="3645024"/>
            <a:ext cx="3279086" cy="21846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669179"/>
            <a:ext cx="3186862" cy="21846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71600" y="5589240"/>
            <a:ext cx="57606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67 				           Obrázek </a:t>
            </a:r>
            <a:r>
              <a:rPr lang="cs-CZ" sz="1200" b="1" dirty="0">
                <a:solidFill>
                  <a:prstClr val="white"/>
                </a:solidFill>
              </a:rPr>
              <a:t>č. </a:t>
            </a:r>
            <a:r>
              <a:rPr lang="cs-CZ" sz="1200" b="1" dirty="0" smtClean="0">
                <a:solidFill>
                  <a:prstClr val="white"/>
                </a:solidFill>
              </a:rPr>
              <a:t>68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686463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Turovití - gazela Grantova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76064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b="1" dirty="0"/>
              <a:t>- </a:t>
            </a:r>
            <a:r>
              <a:rPr lang="cs-CZ" sz="2400" b="1" dirty="0" smtClean="0"/>
              <a:t>ve </a:t>
            </a:r>
            <a:r>
              <a:rPr lang="cs-CZ" sz="2400" b="1" dirty="0"/>
              <a:t>východní Africe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pl-PL" sz="2400" b="1" dirty="0"/>
              <a:t> </a:t>
            </a:r>
            <a:r>
              <a:rPr lang="fi-FI" sz="2400" b="1" dirty="0" smtClean="0"/>
              <a:t>výška </a:t>
            </a:r>
            <a:r>
              <a:rPr lang="fi-FI" sz="2400" b="1" dirty="0"/>
              <a:t>v </a:t>
            </a:r>
            <a:r>
              <a:rPr lang="fi-FI" sz="2400" b="1" dirty="0" smtClean="0"/>
              <a:t>koho</a:t>
            </a:r>
            <a:r>
              <a:rPr lang="cs-CZ" sz="2400" b="1" dirty="0" smtClean="0"/>
              <a:t>u</a:t>
            </a:r>
            <a:r>
              <a:rPr lang="fi-FI" sz="2400" b="1" dirty="0" smtClean="0"/>
              <a:t>tku </a:t>
            </a:r>
            <a:r>
              <a:rPr lang="fi-FI" sz="2400" b="1" dirty="0"/>
              <a:t>cca </a:t>
            </a:r>
            <a:r>
              <a:rPr lang="fi-FI" sz="2400" b="1" dirty="0" smtClean="0"/>
              <a:t>1</a:t>
            </a:r>
            <a:r>
              <a:rPr lang="cs-CZ" sz="2400" b="1" dirty="0" smtClean="0"/>
              <a:t> m</a:t>
            </a:r>
            <a:endParaRPr lang="fi-FI" sz="2400" b="1" dirty="0"/>
          </a:p>
          <a:p>
            <a:pPr marL="0" indent="0">
              <a:buNone/>
            </a:pPr>
            <a:r>
              <a:rPr lang="pl-PL" sz="2400" b="1" dirty="0" smtClean="0"/>
              <a:t>- hmotnost od </a:t>
            </a:r>
            <a:r>
              <a:rPr lang="pl-PL" sz="2400" b="1" dirty="0"/>
              <a:t>45 do </a:t>
            </a:r>
            <a:r>
              <a:rPr lang="pl-PL" sz="2400" b="1" dirty="0" smtClean="0"/>
              <a:t>85 kg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délka </a:t>
            </a:r>
            <a:r>
              <a:rPr lang="cs-CZ" sz="2400" b="1" dirty="0"/>
              <a:t>těla </a:t>
            </a:r>
            <a:r>
              <a:rPr lang="cs-CZ" sz="2400" b="1" dirty="0" smtClean="0"/>
              <a:t>mezi </a:t>
            </a:r>
            <a:r>
              <a:rPr lang="cs-CZ" sz="2400" b="1" dirty="0"/>
              <a:t>100 - 150 cm</a:t>
            </a:r>
          </a:p>
          <a:p>
            <a:pPr marL="0" indent="0">
              <a:buNone/>
            </a:pPr>
            <a:r>
              <a:rPr lang="cs-CZ" sz="2400" b="1" dirty="0"/>
              <a:t>- ocas zhruba 30 cm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samci </a:t>
            </a:r>
            <a:r>
              <a:rPr lang="cs-CZ" sz="2400" b="1" dirty="0"/>
              <a:t>mají </a:t>
            </a:r>
            <a:r>
              <a:rPr lang="cs-CZ" sz="2400" b="1" dirty="0" smtClean="0"/>
              <a:t>dlouhé, </a:t>
            </a:r>
            <a:r>
              <a:rPr lang="cs-CZ" sz="2400" b="1" dirty="0"/>
              <a:t>tmavé a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ostré rohy (až </a:t>
            </a:r>
            <a:r>
              <a:rPr lang="cs-CZ" sz="2400" b="1" dirty="0"/>
              <a:t>75 </a:t>
            </a:r>
            <a:r>
              <a:rPr lang="cs-CZ" sz="2400" b="1" dirty="0" smtClean="0"/>
              <a:t>cm) </a:t>
            </a:r>
          </a:p>
          <a:p>
            <a:pPr marL="0" indent="0">
              <a:buNone/>
            </a:pPr>
            <a:r>
              <a:rPr lang="cs-CZ" sz="2400" b="1" dirty="0" smtClean="0"/>
              <a:t>- samice </a:t>
            </a:r>
            <a:r>
              <a:rPr lang="cs-CZ" sz="2400" b="1" dirty="0"/>
              <a:t>mají rohy </a:t>
            </a:r>
            <a:r>
              <a:rPr lang="cs-CZ" sz="2400" b="1" dirty="0" smtClean="0"/>
              <a:t>kratší </a:t>
            </a:r>
            <a:r>
              <a:rPr lang="cs-CZ" sz="2400" b="1" dirty="0"/>
              <a:t>a slabší</a:t>
            </a: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dobrý zrak</a:t>
            </a:r>
            <a:r>
              <a:rPr lang="cs-CZ" sz="2400" b="1" dirty="0"/>
              <a:t>, čich i </a:t>
            </a:r>
            <a:r>
              <a:rPr lang="cs-CZ" sz="2400" b="1" dirty="0" smtClean="0"/>
              <a:t>sluch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k </a:t>
            </a:r>
            <a:r>
              <a:rPr lang="cs-CZ" sz="2400" b="1" dirty="0"/>
              <a:t>úprku </a:t>
            </a:r>
            <a:r>
              <a:rPr lang="cs-CZ" sz="2400" b="1" dirty="0" smtClean="0"/>
              <a:t>používají rychlý běh a </a:t>
            </a:r>
            <a:r>
              <a:rPr lang="cs-CZ" sz="2400" b="1" dirty="0"/>
              <a:t>dlouhé </a:t>
            </a:r>
            <a:r>
              <a:rPr lang="cs-CZ" sz="2400" b="1" dirty="0" smtClean="0"/>
              <a:t>elegantní skoky</a:t>
            </a:r>
            <a:endParaRPr lang="cs-CZ" sz="2400" b="1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906673"/>
            <a:ext cx="4209699" cy="27363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860032" y="5365978"/>
            <a:ext cx="16182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69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228566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408712"/>
          </a:xfrm>
        </p:spPr>
        <p:txBody>
          <a:bodyPr>
            <a:normAutofit lnSpcReduction="10000"/>
          </a:bodyPr>
          <a:lstStyle/>
          <a:p>
            <a:pPr marL="0" lvl="0" indent="0">
              <a:buNone/>
            </a:pPr>
            <a:r>
              <a:rPr lang="cs-CZ" sz="2400" b="1" dirty="0">
                <a:solidFill>
                  <a:prstClr val="black"/>
                </a:solidFill>
              </a:rPr>
              <a:t>Zdroje informací, snímků, citací</a:t>
            </a:r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</a:t>
            </a:r>
            <a:r>
              <a:rPr lang="cs-CZ" sz="1200" b="1" dirty="0"/>
              <a:t>č. 1</a:t>
            </a:r>
            <a:r>
              <a:rPr lang="cs-CZ" sz="1200" b="1" dirty="0" smtClean="0"/>
              <a:t>, </a:t>
            </a:r>
            <a:r>
              <a:rPr lang="cs-CZ" sz="1200" b="1" dirty="0"/>
              <a:t>[cit. </a:t>
            </a:r>
            <a:r>
              <a:rPr lang="cs-CZ" sz="1200" b="1" dirty="0" smtClean="0"/>
              <a:t>2011-10-19], </a:t>
            </a:r>
            <a:r>
              <a:rPr lang="en-US" sz="1200" b="1" dirty="0" err="1" smtClean="0"/>
              <a:t>Licence</a:t>
            </a:r>
            <a:r>
              <a:rPr lang="en-US" sz="1200" b="1" dirty="0" smtClean="0"/>
              <a:t> </a:t>
            </a:r>
            <a:r>
              <a:rPr lang="en-US" sz="1200" b="1" dirty="0"/>
              <a:t>Public domain, John and Karen Hollingsworth, File:Bison eating grass in a field.jpg</a:t>
            </a:r>
          </a:p>
          <a:p>
            <a:pPr marL="0" indent="0">
              <a:buNone/>
            </a:pPr>
            <a:r>
              <a:rPr lang="en-US" sz="1200" b="1" dirty="0"/>
              <a:t> </a:t>
            </a:r>
            <a:r>
              <a:rPr lang="en-US" sz="1200" b="1" dirty="0">
                <a:hlinkClick r:id="rId2"/>
              </a:rPr>
              <a:t>http://</a:t>
            </a:r>
            <a:r>
              <a:rPr lang="en-US" sz="1200" b="1" dirty="0" smtClean="0">
                <a:hlinkClick r:id="rId2"/>
              </a:rPr>
              <a:t>commons.wikimedia.org/wiki/File:Bison_eating_grass_in_a_field.jpg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2</a:t>
            </a:r>
            <a:r>
              <a:rPr lang="cs-CZ" sz="1200" b="1" dirty="0" smtClean="0"/>
              <a:t>, </a:t>
            </a:r>
            <a:r>
              <a:rPr lang="cs-CZ" sz="1200" b="1" dirty="0"/>
              <a:t>[cit. 2011-10-19],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 smtClean="0"/>
              <a:t>FilippIP</a:t>
            </a:r>
            <a:r>
              <a:rPr lang="cs-CZ" sz="1200" b="1" dirty="0"/>
              <a:t>, </a:t>
            </a:r>
            <a:r>
              <a:rPr lang="cs-CZ" sz="1200" b="1" dirty="0" smtClean="0"/>
              <a:t>File:Dromedarios.jpg</a:t>
            </a:r>
          </a:p>
          <a:p>
            <a:pPr marL="0" indent="0">
              <a:buNone/>
            </a:pPr>
            <a:r>
              <a:rPr lang="cs-CZ" sz="1200" b="1" dirty="0">
                <a:hlinkClick r:id="rId3"/>
              </a:rPr>
              <a:t>http://</a:t>
            </a:r>
            <a:r>
              <a:rPr lang="cs-CZ" sz="1200" b="1" dirty="0" smtClean="0">
                <a:hlinkClick r:id="rId3"/>
              </a:rPr>
              <a:t>commons.wikimedia.org/wiki/File:Dromedarios.jpg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3, Josef </a:t>
            </a:r>
            <a:r>
              <a:rPr lang="cs-CZ" sz="1200" b="1" dirty="0" err="1" smtClean="0"/>
              <a:t>Himl</a:t>
            </a:r>
            <a:r>
              <a:rPr lang="cs-CZ" sz="1200" b="1" dirty="0" smtClean="0"/>
              <a:t>, ZŠ a MŠ Sepekov</a:t>
            </a:r>
          </a:p>
          <a:p>
            <a:pPr marL="0" indent="0">
              <a:buNone/>
            </a:pPr>
            <a:r>
              <a:rPr lang="cs-CZ" sz="1200" b="1" dirty="0"/>
              <a:t>Obrázek č. 4</a:t>
            </a:r>
            <a:r>
              <a:rPr lang="cs-CZ" sz="1200" b="1" dirty="0" smtClean="0"/>
              <a:t>, </a:t>
            </a:r>
            <a:r>
              <a:rPr lang="cs-CZ" sz="1200" b="1" dirty="0"/>
              <a:t>[cit. 2011-10-19], </a:t>
            </a:r>
            <a:r>
              <a:rPr lang="en-US" sz="1200" b="1" dirty="0" err="1" smtClean="0"/>
              <a:t>Licence</a:t>
            </a:r>
            <a:r>
              <a:rPr lang="en-US" sz="1200" b="1" dirty="0" smtClean="0"/>
              <a:t> </a:t>
            </a:r>
            <a:r>
              <a:rPr lang="en-US" sz="1200" b="1" dirty="0"/>
              <a:t>Creative Commons, </a:t>
            </a:r>
            <a:r>
              <a:rPr lang="en-US" sz="1200" b="1" dirty="0" err="1"/>
              <a:t>Airwolfhound</a:t>
            </a:r>
            <a:r>
              <a:rPr lang="en-US" sz="1200" b="1" dirty="0"/>
              <a:t>, File:Red Deer - Woburn Abbey Deer Park October 2009 (4019933685).jpg</a:t>
            </a:r>
          </a:p>
          <a:p>
            <a:pPr marL="0" indent="0">
              <a:buNone/>
            </a:pPr>
            <a:r>
              <a:rPr lang="en-US" sz="1200" b="1" dirty="0">
                <a:hlinkClick r:id="rId4"/>
              </a:rPr>
              <a:t>http://commons.wikimedia.org/wiki/File:Red_Deer_-_Woburn_Abbey_Deer_Park_October_2009_(4019933685).</a:t>
            </a:r>
            <a:r>
              <a:rPr lang="en-US" sz="1200" b="1" dirty="0" smtClean="0">
                <a:hlinkClick r:id="rId4"/>
              </a:rPr>
              <a:t>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5</a:t>
            </a:r>
            <a:r>
              <a:rPr lang="cs-CZ" sz="1200" b="1" dirty="0" smtClean="0"/>
              <a:t>, </a:t>
            </a:r>
            <a:r>
              <a:rPr lang="cs-CZ" sz="1200" b="1" dirty="0"/>
              <a:t>[cit. 2011-10-19],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smtClean="0"/>
              <a:t>Javier </a:t>
            </a:r>
            <a:r>
              <a:rPr lang="cs-CZ" sz="1200" b="1" dirty="0" err="1"/>
              <a:t>García</a:t>
            </a:r>
            <a:r>
              <a:rPr lang="cs-CZ" sz="1200" b="1" dirty="0"/>
              <a:t> </a:t>
            </a:r>
            <a:r>
              <a:rPr lang="cs-CZ" sz="1200" b="1" dirty="0" err="1" smtClean="0"/>
              <a:t>Diz</a:t>
            </a:r>
            <a:r>
              <a:rPr lang="cs-CZ" sz="1200" b="1" dirty="0"/>
              <a:t>, File:Capra </a:t>
            </a:r>
            <a:r>
              <a:rPr lang="cs-CZ" sz="1200" b="1" dirty="0" smtClean="0"/>
              <a:t>pyrenaica.jpg</a:t>
            </a:r>
          </a:p>
          <a:p>
            <a:pPr marL="0" indent="0">
              <a:buNone/>
            </a:pPr>
            <a:r>
              <a:rPr lang="cs-CZ" sz="1200" b="1" dirty="0">
                <a:hlinkClick r:id="rId5"/>
              </a:rPr>
              <a:t>http://</a:t>
            </a:r>
            <a:r>
              <a:rPr lang="cs-CZ" sz="1200" b="1" dirty="0" smtClean="0">
                <a:hlinkClick r:id="rId5"/>
              </a:rPr>
              <a:t>commons.wikimedia.org/wiki/File:Capra_pyrenaica.jpg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6</a:t>
            </a:r>
            <a:r>
              <a:rPr lang="cs-CZ" sz="1200" b="1" dirty="0" smtClean="0"/>
              <a:t>, </a:t>
            </a:r>
            <a:r>
              <a:rPr lang="cs-CZ" sz="1200" b="1" dirty="0"/>
              <a:t>[cit. 2011-10-19], Licence Public </a:t>
            </a:r>
            <a:r>
              <a:rPr lang="cs-CZ" sz="1200" b="1" dirty="0" err="1"/>
              <a:t>domain</a:t>
            </a:r>
            <a:r>
              <a:rPr lang="cs-CZ" sz="1200" b="1" dirty="0"/>
              <a:t>, </a:t>
            </a:r>
            <a:r>
              <a:rPr lang="cs-CZ" sz="1200" b="1" dirty="0" err="1" smtClean="0"/>
              <a:t>KoS</a:t>
            </a:r>
            <a:r>
              <a:rPr lang="cs-CZ" sz="1200" b="1" dirty="0"/>
              <a:t>, </a:t>
            </a:r>
            <a:r>
              <a:rPr lang="cs-CZ" sz="1200" b="1" dirty="0" smtClean="0"/>
              <a:t>File:Sanglier.jpg</a:t>
            </a:r>
          </a:p>
          <a:p>
            <a:pPr marL="0" indent="0">
              <a:buNone/>
            </a:pPr>
            <a:r>
              <a:rPr lang="cs-CZ" sz="1200" b="1" dirty="0">
                <a:hlinkClick r:id="rId6"/>
              </a:rPr>
              <a:t>http://</a:t>
            </a:r>
            <a:r>
              <a:rPr lang="cs-CZ" sz="1200" b="1" dirty="0" smtClean="0">
                <a:hlinkClick r:id="rId6"/>
              </a:rPr>
              <a:t>commons.wikimedia.org/wiki/File:Sanglier.jpg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7</a:t>
            </a:r>
            <a:r>
              <a:rPr lang="cs-CZ" sz="1200" b="1" dirty="0" smtClean="0"/>
              <a:t>, </a:t>
            </a:r>
            <a:r>
              <a:rPr lang="cs-CZ" sz="1200" b="1" dirty="0"/>
              <a:t>[cit. 2011-10-19], L</a:t>
            </a:r>
            <a:r>
              <a:rPr lang="en-US" sz="1200" b="1" dirty="0" err="1" smtClean="0"/>
              <a:t>icence</a:t>
            </a:r>
            <a:r>
              <a:rPr lang="en-US" sz="1200" b="1" dirty="0" smtClean="0"/>
              <a:t> </a:t>
            </a:r>
            <a:r>
              <a:rPr lang="en-US" sz="1200" b="1" dirty="0"/>
              <a:t>Creative Commons, </a:t>
            </a:r>
            <a:r>
              <a:rPr lang="en-US" sz="1200" b="1" dirty="0" err="1"/>
              <a:t>Shazelya</a:t>
            </a:r>
            <a:r>
              <a:rPr lang="en-US" sz="1200" b="1" dirty="0"/>
              <a:t>, File:HippopotamusAmphibius.jpg</a:t>
            </a:r>
          </a:p>
          <a:p>
            <a:pPr marL="0" indent="0">
              <a:buNone/>
            </a:pPr>
            <a:r>
              <a:rPr lang="en-US" sz="1200" b="1" dirty="0">
                <a:hlinkClick r:id="rId7"/>
              </a:rPr>
              <a:t>http://</a:t>
            </a:r>
            <a:r>
              <a:rPr lang="en-US" sz="1200" b="1" dirty="0" smtClean="0">
                <a:hlinkClick r:id="rId7"/>
              </a:rPr>
              <a:t>commons.wikimedia.org/wiki/File:HippopotamusAmphibius.jpg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8</a:t>
            </a:r>
            <a:r>
              <a:rPr lang="cs-CZ" sz="1200" b="1" dirty="0" smtClean="0"/>
              <a:t>, </a:t>
            </a:r>
            <a:r>
              <a:rPr lang="cs-CZ" sz="1200" b="1" dirty="0"/>
              <a:t>[cit. 2011-10-19], </a:t>
            </a:r>
            <a:r>
              <a:rPr lang="en-US" sz="1200" b="1" dirty="0" err="1" smtClean="0"/>
              <a:t>Licence</a:t>
            </a:r>
            <a:r>
              <a:rPr lang="en-US" sz="1200" b="1" dirty="0" smtClean="0"/>
              <a:t> </a:t>
            </a:r>
            <a:r>
              <a:rPr lang="en-US" sz="1200" b="1" dirty="0"/>
              <a:t>Creative Commons, Abhishek Singh, File:Better leave the road for humans - Flickr - askmeaks.jpg</a:t>
            </a:r>
          </a:p>
          <a:p>
            <a:pPr marL="0" indent="0">
              <a:buNone/>
            </a:pPr>
            <a:r>
              <a:rPr lang="en-US" sz="1200" b="1" dirty="0">
                <a:hlinkClick r:id="rId8"/>
              </a:rPr>
              <a:t>http://commons.wikimedia.org/wiki/File:Better_leave_the_road_for_humans_-_Flickr_-_</a:t>
            </a:r>
            <a:r>
              <a:rPr lang="en-US" sz="1200" b="1" dirty="0" smtClean="0">
                <a:hlinkClick r:id="rId8"/>
              </a:rPr>
              <a:t>askmeaks.jpg</a:t>
            </a:r>
            <a:endParaRPr lang="cs-CZ" sz="1200" b="1" dirty="0" smtClean="0"/>
          </a:p>
          <a:p>
            <a:pPr marL="0" indent="0">
              <a:buNone/>
            </a:pPr>
            <a:r>
              <a:rPr lang="en-US" sz="1200" b="1" dirty="0" err="1"/>
              <a:t>Obrázek</a:t>
            </a:r>
            <a:r>
              <a:rPr lang="en-US" sz="1200" b="1" dirty="0"/>
              <a:t> č. </a:t>
            </a:r>
            <a:r>
              <a:rPr lang="cs-CZ" sz="1200" b="1" dirty="0" smtClean="0"/>
              <a:t>9, </a:t>
            </a:r>
            <a:r>
              <a:rPr lang="cs-CZ" sz="1200" b="1" dirty="0"/>
              <a:t>[cit. 2011-10-19], </a:t>
            </a:r>
            <a:r>
              <a:rPr lang="en-US" sz="1200" b="1" dirty="0" err="1" smtClean="0"/>
              <a:t>Licence</a:t>
            </a:r>
            <a:r>
              <a:rPr lang="en-US" sz="1200" b="1" dirty="0" smtClean="0"/>
              <a:t> </a:t>
            </a:r>
            <a:r>
              <a:rPr lang="en-US" sz="1200" b="1" dirty="0"/>
              <a:t>Creative Commons, </a:t>
            </a:r>
            <a:r>
              <a:rPr lang="en-US" sz="1200" b="1" dirty="0" err="1"/>
              <a:t>Aleks</a:t>
            </a:r>
            <a:r>
              <a:rPr lang="cs-CZ" sz="1200" b="1" dirty="0"/>
              <a:t>, </a:t>
            </a:r>
            <a:r>
              <a:rPr lang="cs-CZ" sz="1200" b="1" dirty="0" smtClean="0"/>
              <a:t>File:Sangliers.jpg</a:t>
            </a:r>
          </a:p>
          <a:p>
            <a:pPr marL="0" indent="0">
              <a:buNone/>
            </a:pPr>
            <a:r>
              <a:rPr lang="en-US" sz="1200" b="1" dirty="0">
                <a:hlinkClick r:id="rId9"/>
              </a:rPr>
              <a:t>http://</a:t>
            </a:r>
            <a:r>
              <a:rPr lang="en-US" sz="1200" b="1" dirty="0" smtClean="0">
                <a:hlinkClick r:id="rId9"/>
              </a:rPr>
              <a:t>commons.wikimedia.org/wiki/File:Sangliers.jpg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10, </a:t>
            </a:r>
            <a:r>
              <a:rPr lang="cs-CZ" sz="1200" b="1" dirty="0"/>
              <a:t>[cit. 2011-10-19],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Laslovarga</a:t>
            </a:r>
            <a:r>
              <a:rPr lang="cs-CZ" sz="1200" b="1" dirty="0"/>
              <a:t>, File:African </a:t>
            </a:r>
            <a:r>
              <a:rPr lang="cs-CZ" sz="1200" b="1" dirty="0" err="1"/>
              <a:t>Hippopotamus</a:t>
            </a:r>
            <a:r>
              <a:rPr lang="cs-CZ" sz="1200" b="1" dirty="0"/>
              <a:t> </a:t>
            </a:r>
            <a:r>
              <a:rPr lang="cs-CZ" sz="1200" b="1" dirty="0" err="1"/>
              <a:t>Hippopotamus</a:t>
            </a:r>
            <a:r>
              <a:rPr lang="cs-CZ" sz="1200" b="1" dirty="0"/>
              <a:t> </a:t>
            </a:r>
            <a:r>
              <a:rPr lang="cs-CZ" sz="1200" b="1" dirty="0" smtClean="0"/>
              <a:t>amphibius1.JPG</a:t>
            </a:r>
          </a:p>
          <a:p>
            <a:pPr marL="0" indent="0">
              <a:buNone/>
            </a:pPr>
            <a:r>
              <a:rPr lang="cs-CZ" sz="1200" b="1" dirty="0">
                <a:hlinkClick r:id="rId10"/>
              </a:rPr>
              <a:t>http://</a:t>
            </a:r>
            <a:r>
              <a:rPr lang="cs-CZ" sz="1200" b="1" dirty="0" smtClean="0">
                <a:hlinkClick r:id="rId10"/>
              </a:rPr>
              <a:t>commons.wikimedia.org/wiki/File:African_Hippopotamus_Hippopotamus_amphibius1.JPG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11, </a:t>
            </a:r>
            <a:r>
              <a:rPr lang="cs-CZ" sz="1200" b="1" dirty="0"/>
              <a:t>[cit. 2011-10-19],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 smtClean="0"/>
              <a:t>Chrumps</a:t>
            </a:r>
            <a:r>
              <a:rPr lang="cs-CZ" sz="1200" b="1" dirty="0"/>
              <a:t>, File:Tayassu </a:t>
            </a:r>
            <a:r>
              <a:rPr lang="cs-CZ" sz="1200" b="1" dirty="0" smtClean="0"/>
              <a:t>pecari.jpg</a:t>
            </a:r>
          </a:p>
          <a:p>
            <a:pPr marL="0" indent="0">
              <a:buNone/>
            </a:pPr>
            <a:r>
              <a:rPr lang="cs-CZ" sz="1200" b="1" dirty="0">
                <a:hlinkClick r:id="rId11"/>
              </a:rPr>
              <a:t>http://</a:t>
            </a:r>
            <a:r>
              <a:rPr lang="cs-CZ" sz="1200" b="1" dirty="0" smtClean="0">
                <a:hlinkClick r:id="rId11"/>
              </a:rPr>
              <a:t>commons.wikimedia.org/wiki/File:Tayassu_pecari.jpg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12, </a:t>
            </a:r>
            <a:r>
              <a:rPr lang="cs-CZ" sz="1200" b="1" dirty="0"/>
              <a:t>[cit. 2011-10-19],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Baird's</a:t>
            </a:r>
            <a:r>
              <a:rPr lang="cs-CZ" sz="1200" b="1" dirty="0"/>
              <a:t> </a:t>
            </a:r>
            <a:r>
              <a:rPr lang="cs-CZ" sz="1200" b="1" dirty="0" err="1" smtClean="0"/>
              <a:t>Tapir</a:t>
            </a:r>
            <a:r>
              <a:rPr lang="cs-CZ" sz="1200" b="1" dirty="0"/>
              <a:t>, File:Zwei </a:t>
            </a:r>
            <a:r>
              <a:rPr lang="cs-CZ" sz="1200" b="1" dirty="0" smtClean="0"/>
              <a:t>Flusspferde.JPG</a:t>
            </a:r>
          </a:p>
          <a:p>
            <a:pPr marL="0" indent="0">
              <a:buNone/>
            </a:pPr>
            <a:r>
              <a:rPr lang="cs-CZ" sz="1200" b="1" dirty="0">
                <a:hlinkClick r:id="rId12"/>
              </a:rPr>
              <a:t>http://</a:t>
            </a:r>
            <a:r>
              <a:rPr lang="cs-CZ" sz="1200" b="1" dirty="0" smtClean="0">
                <a:hlinkClick r:id="rId12"/>
              </a:rPr>
              <a:t>commons.wikimedia.org/wiki/File:Zwei_Flusspferde.JPG</a:t>
            </a:r>
            <a:endParaRPr lang="cs-CZ" sz="1200" b="1" dirty="0" smtClean="0"/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</a:rPr>
              <a:t>Obrázek č. 13, [cit. 2011-10-19], Licence </a:t>
            </a:r>
            <a:r>
              <a:rPr lang="cs-CZ" sz="1200" b="1" dirty="0" err="1">
                <a:solidFill>
                  <a:prstClr val="black"/>
                </a:solidFill>
              </a:rPr>
              <a:t>Creative</a:t>
            </a:r>
            <a:r>
              <a:rPr lang="cs-CZ" sz="1200" b="1" dirty="0">
                <a:solidFill>
                  <a:prstClr val="black"/>
                </a:solidFill>
              </a:rPr>
              <a:t> </a:t>
            </a:r>
            <a:r>
              <a:rPr lang="cs-CZ" sz="1200" b="1" dirty="0" err="1">
                <a:solidFill>
                  <a:prstClr val="black"/>
                </a:solidFill>
              </a:rPr>
              <a:t>Commons</a:t>
            </a:r>
            <a:r>
              <a:rPr lang="cs-CZ" sz="1200" b="1" dirty="0">
                <a:solidFill>
                  <a:prstClr val="black"/>
                </a:solidFill>
              </a:rPr>
              <a:t>, Paul </a:t>
            </a:r>
            <a:r>
              <a:rPr lang="cs-CZ" sz="1200" b="1" dirty="0" err="1">
                <a:solidFill>
                  <a:prstClr val="black"/>
                </a:solidFill>
              </a:rPr>
              <a:t>Maritz</a:t>
            </a:r>
            <a:r>
              <a:rPr lang="cs-CZ" sz="1200" b="1" dirty="0">
                <a:solidFill>
                  <a:prstClr val="black"/>
                </a:solidFill>
              </a:rPr>
              <a:t>, File:Hippo pod edit.jpg</a:t>
            </a:r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  <a:hlinkClick r:id="rId13"/>
              </a:rPr>
              <a:t>http://commons.wikimedia.org/wiki/File:Hippo_pod_edit.jpg</a:t>
            </a:r>
            <a:endParaRPr lang="cs-CZ" sz="1200" b="1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1200" b="1" dirty="0" smtClean="0"/>
          </a:p>
        </p:txBody>
      </p:sp>
    </p:spTree>
    <p:extLst>
      <p:ext uri="{BB962C8B-B14F-4D97-AF65-F5344CB8AC3E}">
        <p14:creationId xmlns:p14="http://schemas.microsoft.com/office/powerpoint/2010/main" val="326305209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264696"/>
          </a:xfrm>
        </p:spPr>
        <p:txBody>
          <a:bodyPr>
            <a:normAutofit lnSpcReduction="10000"/>
          </a:bodyPr>
          <a:lstStyle/>
          <a:p>
            <a:pPr marL="0" lvl="0" indent="0">
              <a:buNone/>
            </a:pPr>
            <a:r>
              <a:rPr lang="cs-CZ" sz="2400" b="1" dirty="0">
                <a:solidFill>
                  <a:prstClr val="black"/>
                </a:solidFill>
              </a:rPr>
              <a:t>Zdroje informací, snímků, citací</a:t>
            </a:r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</a:t>
            </a:r>
            <a:r>
              <a:rPr lang="cs-CZ" sz="1200" b="1" dirty="0"/>
              <a:t>č. </a:t>
            </a:r>
            <a:r>
              <a:rPr lang="cs-CZ" sz="1200" b="1" dirty="0" smtClean="0"/>
              <a:t>14, </a:t>
            </a:r>
            <a:r>
              <a:rPr lang="cs-CZ" sz="1200" b="1" dirty="0"/>
              <a:t>[cit. 2011-10-19],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Martin </a:t>
            </a:r>
            <a:r>
              <a:rPr lang="cs-CZ" sz="1200" b="1" dirty="0" err="1" smtClean="0"/>
              <a:t>Olsson</a:t>
            </a:r>
            <a:r>
              <a:rPr lang="cs-CZ" sz="1200" b="1" dirty="0"/>
              <a:t>, </a:t>
            </a:r>
            <a:r>
              <a:rPr lang="cs-CZ" sz="1200" b="1" dirty="0" smtClean="0"/>
              <a:t>File:Hippopotamus-foot.jpg</a:t>
            </a:r>
          </a:p>
          <a:p>
            <a:pPr marL="0" indent="0">
              <a:buNone/>
            </a:pPr>
            <a:r>
              <a:rPr lang="cs-CZ" sz="1200" b="1" dirty="0">
                <a:hlinkClick r:id="rId2"/>
              </a:rPr>
              <a:t>http://</a:t>
            </a:r>
            <a:r>
              <a:rPr lang="cs-CZ" sz="1200" b="1" dirty="0" smtClean="0">
                <a:hlinkClick r:id="rId2"/>
              </a:rPr>
              <a:t>commons.wikimedia.org/wiki/File:Hippopotamus-foot.jpg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15, </a:t>
            </a:r>
            <a:r>
              <a:rPr lang="cs-CZ" sz="1200" b="1" dirty="0"/>
              <a:t>[cit. 2011-10-19],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LarsBrandt</a:t>
            </a:r>
            <a:r>
              <a:rPr lang="cs-CZ" sz="1200" b="1" dirty="0"/>
              <a:t>, </a:t>
            </a:r>
            <a:r>
              <a:rPr lang="cs-CZ" sz="1200" b="1" dirty="0" smtClean="0"/>
              <a:t>File:Hippopotamus1.jpg</a:t>
            </a:r>
          </a:p>
          <a:p>
            <a:pPr marL="0" indent="0">
              <a:buNone/>
            </a:pPr>
            <a:r>
              <a:rPr lang="cs-CZ" sz="1200" b="1" dirty="0">
                <a:hlinkClick r:id="rId3"/>
              </a:rPr>
              <a:t>http://</a:t>
            </a:r>
            <a:r>
              <a:rPr lang="cs-CZ" sz="1200" b="1" dirty="0" smtClean="0">
                <a:hlinkClick r:id="rId3"/>
              </a:rPr>
              <a:t>commons.wikimedia.org/wiki/File:Hippopotamus1.jpg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16, </a:t>
            </a:r>
            <a:r>
              <a:rPr lang="cs-CZ" sz="1200" b="1" dirty="0"/>
              <a:t>[cit. 2011-10-19],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Hans </a:t>
            </a:r>
            <a:r>
              <a:rPr lang="cs-CZ" sz="1200" b="1" dirty="0" err="1" smtClean="0"/>
              <a:t>Stieglitz</a:t>
            </a:r>
            <a:r>
              <a:rPr lang="cs-CZ" sz="1200" b="1" dirty="0"/>
              <a:t>, File:Hippo </a:t>
            </a:r>
            <a:r>
              <a:rPr lang="cs-CZ" sz="1200" b="1" dirty="0" smtClean="0"/>
              <a:t>family-01.JPG</a:t>
            </a:r>
          </a:p>
          <a:p>
            <a:pPr marL="0" indent="0">
              <a:buNone/>
            </a:pPr>
            <a:r>
              <a:rPr lang="cs-CZ" sz="1200" b="1" dirty="0">
                <a:hlinkClick r:id="rId4"/>
              </a:rPr>
              <a:t>http://</a:t>
            </a:r>
            <a:r>
              <a:rPr lang="cs-CZ" sz="1200" b="1" dirty="0" smtClean="0">
                <a:hlinkClick r:id="rId4"/>
              </a:rPr>
              <a:t>commons.wikimedia.org/wiki/File:Hippo_family-01.JPG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17, </a:t>
            </a:r>
            <a:r>
              <a:rPr lang="cs-CZ" sz="1200" b="1" dirty="0"/>
              <a:t>[cit. 2011-10-19], Licence Public </a:t>
            </a:r>
            <a:r>
              <a:rPr lang="cs-CZ" sz="1200" b="1" dirty="0" err="1"/>
              <a:t>domain</a:t>
            </a:r>
            <a:r>
              <a:rPr lang="cs-CZ" sz="1200" b="1" dirty="0"/>
              <a:t>, </a:t>
            </a:r>
            <a:r>
              <a:rPr lang="cs-CZ" sz="1200" b="1" dirty="0" err="1"/>
              <a:t>Chuckupd</a:t>
            </a:r>
            <a:r>
              <a:rPr lang="cs-CZ" sz="1200" b="1" dirty="0"/>
              <a:t>, File:Pygmy </a:t>
            </a:r>
            <a:r>
              <a:rPr lang="cs-CZ" sz="1200" b="1" dirty="0" err="1"/>
              <a:t>hippopotamus</a:t>
            </a:r>
            <a:r>
              <a:rPr lang="cs-CZ" sz="1200" b="1" dirty="0"/>
              <a:t> </a:t>
            </a:r>
            <a:r>
              <a:rPr lang="cs-CZ" sz="1200" b="1" dirty="0" smtClean="0"/>
              <a:t>pair.jpg</a:t>
            </a:r>
          </a:p>
          <a:p>
            <a:pPr marL="0" indent="0">
              <a:buNone/>
            </a:pPr>
            <a:r>
              <a:rPr lang="cs-CZ" sz="1200" b="1" dirty="0">
                <a:hlinkClick r:id="rId5"/>
              </a:rPr>
              <a:t>http://</a:t>
            </a:r>
            <a:r>
              <a:rPr lang="cs-CZ" sz="1200" b="1" dirty="0" smtClean="0">
                <a:hlinkClick r:id="rId5"/>
              </a:rPr>
              <a:t>commons.wikimedia.org/wiki/File:Pygmy_hippopotamus_pair.jpg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18, </a:t>
            </a:r>
            <a:r>
              <a:rPr lang="cs-CZ" sz="1200" b="1" dirty="0"/>
              <a:t>[cit. 2011-10-19],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 </a:t>
            </a:r>
            <a:r>
              <a:rPr lang="cs-CZ" sz="1200" b="1" dirty="0" err="1" smtClean="0"/>
              <a:t>Alfonsopazphoto</a:t>
            </a:r>
            <a:r>
              <a:rPr lang="cs-CZ" sz="1200" b="1" dirty="0"/>
              <a:t>, </a:t>
            </a:r>
            <a:r>
              <a:rPr lang="cs-CZ" sz="1200" b="1" dirty="0" smtClean="0"/>
              <a:t>File:Hipopotamopigmeu.jpg</a:t>
            </a:r>
          </a:p>
          <a:p>
            <a:pPr marL="0" indent="0">
              <a:buNone/>
            </a:pPr>
            <a:r>
              <a:rPr lang="cs-CZ" sz="1200" b="1" dirty="0">
                <a:hlinkClick r:id="rId6"/>
              </a:rPr>
              <a:t>http://</a:t>
            </a:r>
            <a:r>
              <a:rPr lang="cs-CZ" sz="1200" b="1" dirty="0" smtClean="0">
                <a:hlinkClick r:id="rId6"/>
              </a:rPr>
              <a:t>commons.wikimedia.org/wiki/File:Hipopotamopigmeu.jpg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19, </a:t>
            </a:r>
            <a:r>
              <a:rPr lang="cs-CZ" sz="1200" b="1" dirty="0"/>
              <a:t>[cit. 2011-10-19],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smtClean="0"/>
              <a:t>4028mdk09, File:Winterfell </a:t>
            </a:r>
            <a:r>
              <a:rPr lang="cs-CZ" sz="1200" b="1" dirty="0" err="1"/>
              <a:t>Sus</a:t>
            </a:r>
            <a:r>
              <a:rPr lang="cs-CZ" sz="1200" b="1" dirty="0"/>
              <a:t> </a:t>
            </a:r>
            <a:r>
              <a:rPr lang="cs-CZ" sz="1200" b="1" dirty="0" smtClean="0"/>
              <a:t>scrofa.JPG</a:t>
            </a:r>
          </a:p>
          <a:p>
            <a:pPr marL="0" indent="0">
              <a:buNone/>
            </a:pPr>
            <a:r>
              <a:rPr lang="cs-CZ" sz="1200" b="1" dirty="0">
                <a:hlinkClick r:id="rId7"/>
              </a:rPr>
              <a:t>http://</a:t>
            </a:r>
            <a:r>
              <a:rPr lang="cs-CZ" sz="1200" b="1" dirty="0" smtClean="0">
                <a:hlinkClick r:id="rId7"/>
              </a:rPr>
              <a:t>commons.wikimedia.org/wiki/File:Winterfell_Sus_scrofa.JPG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20, </a:t>
            </a:r>
            <a:r>
              <a:rPr lang="cs-CZ" sz="1200" b="1" dirty="0"/>
              <a:t>[cit. 2011-10-19],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dontworry</a:t>
            </a:r>
            <a:r>
              <a:rPr lang="cs-CZ" sz="1200" b="1" dirty="0"/>
              <a:t>, </a:t>
            </a:r>
            <a:r>
              <a:rPr lang="cs-CZ" sz="1200" b="1" dirty="0" smtClean="0"/>
              <a:t>File:Bache001.jpg</a:t>
            </a:r>
          </a:p>
          <a:p>
            <a:pPr marL="0" indent="0">
              <a:buNone/>
            </a:pPr>
            <a:r>
              <a:rPr lang="cs-CZ" sz="1200" b="1" dirty="0">
                <a:hlinkClick r:id="rId8"/>
              </a:rPr>
              <a:t>http://</a:t>
            </a:r>
            <a:r>
              <a:rPr lang="cs-CZ" sz="1200" b="1" dirty="0" smtClean="0">
                <a:hlinkClick r:id="rId8"/>
              </a:rPr>
              <a:t>commons.wikimedia.org/wiki/File:Bache001.jpg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21, </a:t>
            </a:r>
            <a:r>
              <a:rPr lang="cs-CZ" sz="1200" b="1" dirty="0"/>
              <a:t>[cit. 2011-10-19],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4028mdk09, File:Kleine </a:t>
            </a:r>
            <a:r>
              <a:rPr lang="cs-CZ" sz="1200" b="1" dirty="0" smtClean="0"/>
              <a:t>Ferkeleien.JPG</a:t>
            </a:r>
          </a:p>
          <a:p>
            <a:pPr marL="0" indent="0">
              <a:buNone/>
            </a:pPr>
            <a:r>
              <a:rPr lang="cs-CZ" sz="1200" b="1" dirty="0" smtClean="0">
                <a:hlinkClick r:id="rId9"/>
              </a:rPr>
              <a:t>http</a:t>
            </a:r>
            <a:r>
              <a:rPr lang="cs-CZ" sz="1200" b="1" dirty="0">
                <a:hlinkClick r:id="rId9"/>
              </a:rPr>
              <a:t>://</a:t>
            </a:r>
            <a:r>
              <a:rPr lang="cs-CZ" sz="1200" b="1" dirty="0" smtClean="0">
                <a:hlinkClick r:id="rId9"/>
              </a:rPr>
              <a:t>commons.wikimedia.org/wiki/File:Kleine_Ferkeleien.JPG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22, </a:t>
            </a:r>
            <a:r>
              <a:rPr lang="cs-CZ" sz="1200" b="1" dirty="0"/>
              <a:t>[cit. 2011-10-19],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4028mdk09, File:Suhlende </a:t>
            </a:r>
            <a:r>
              <a:rPr lang="cs-CZ" sz="1200" b="1" dirty="0" err="1"/>
              <a:t>Bache</a:t>
            </a:r>
            <a:r>
              <a:rPr lang="cs-CZ" sz="1200" b="1" dirty="0"/>
              <a:t> </a:t>
            </a:r>
            <a:r>
              <a:rPr lang="cs-CZ" sz="1200" b="1" dirty="0" err="1"/>
              <a:t>mit</a:t>
            </a:r>
            <a:r>
              <a:rPr lang="cs-CZ" sz="1200" b="1" dirty="0"/>
              <a:t> </a:t>
            </a:r>
            <a:r>
              <a:rPr lang="cs-CZ" sz="1200" b="1" dirty="0" smtClean="0"/>
              <a:t>Frischlingen.JPG</a:t>
            </a:r>
          </a:p>
          <a:p>
            <a:pPr marL="0" indent="0">
              <a:buNone/>
            </a:pPr>
            <a:r>
              <a:rPr lang="cs-CZ" sz="1200" b="1" dirty="0">
                <a:hlinkClick r:id="rId10"/>
              </a:rPr>
              <a:t>http://</a:t>
            </a:r>
            <a:r>
              <a:rPr lang="cs-CZ" sz="1200" b="1" dirty="0" smtClean="0">
                <a:hlinkClick r:id="rId10"/>
              </a:rPr>
              <a:t>commons.wikimedia.org/wiki/File:Suhlende_Bache_mit_Frischlingen.JPG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23, </a:t>
            </a:r>
            <a:r>
              <a:rPr lang="cs-CZ" sz="1200" b="1" dirty="0"/>
              <a:t>[cit. 2011-10-19],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Kore</a:t>
            </a:r>
            <a:r>
              <a:rPr lang="cs-CZ" sz="1200" b="1" dirty="0" smtClean="0"/>
              <a:t>, </a:t>
            </a:r>
            <a:r>
              <a:rPr lang="en-US" sz="1200" b="1" dirty="0"/>
              <a:t>File:Common Warthog in Kruger National </a:t>
            </a:r>
            <a:r>
              <a:rPr lang="en-US" sz="1200" b="1" dirty="0" smtClean="0"/>
              <a:t>Park.JPG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>
                <a:hlinkClick r:id="rId11"/>
              </a:rPr>
              <a:t>http://</a:t>
            </a:r>
            <a:r>
              <a:rPr lang="cs-CZ" sz="1200" b="1" dirty="0" smtClean="0">
                <a:hlinkClick r:id="rId11"/>
              </a:rPr>
              <a:t>commons.wikimedia.org/wiki/File:Common_Warthog_in_Kruger_National_Park.JPG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24, </a:t>
            </a:r>
            <a:r>
              <a:rPr lang="cs-CZ" sz="1200" b="1" dirty="0"/>
              <a:t>[cit. 2011-10-19],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Derekkeats</a:t>
            </a:r>
            <a:r>
              <a:rPr lang="cs-CZ" sz="1200" b="1" dirty="0"/>
              <a:t>, File:Phacochoerus </a:t>
            </a:r>
            <a:r>
              <a:rPr lang="cs-CZ" sz="1200" b="1" dirty="0" err="1"/>
              <a:t>africanus</a:t>
            </a:r>
            <a:r>
              <a:rPr lang="cs-CZ" sz="1200" b="1" dirty="0"/>
              <a:t> </a:t>
            </a:r>
            <a:r>
              <a:rPr lang="cs-CZ" sz="1200" b="1" dirty="0" smtClean="0"/>
              <a:t>4.jpg</a:t>
            </a:r>
          </a:p>
          <a:p>
            <a:pPr marL="0" indent="0">
              <a:buNone/>
            </a:pPr>
            <a:r>
              <a:rPr lang="cs-CZ" sz="1200" b="1" dirty="0">
                <a:hlinkClick r:id="rId12"/>
              </a:rPr>
              <a:t>http://</a:t>
            </a:r>
            <a:r>
              <a:rPr lang="cs-CZ" sz="1200" b="1" dirty="0" smtClean="0">
                <a:hlinkClick r:id="rId12"/>
              </a:rPr>
              <a:t>commons.wikimedia.org/wiki/File:Phacochoerus_africanus_4.jpg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25, </a:t>
            </a:r>
            <a:r>
              <a:rPr lang="cs-CZ" sz="1200" b="1" dirty="0"/>
              <a:t>[cit. 2011-10-19],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Bouette</a:t>
            </a:r>
            <a:r>
              <a:rPr lang="cs-CZ" sz="1200" b="1" dirty="0"/>
              <a:t>, File:Chameau de </a:t>
            </a:r>
            <a:r>
              <a:rPr lang="cs-CZ" sz="1200" b="1" dirty="0" smtClean="0"/>
              <a:t>bactriane.JPG</a:t>
            </a:r>
          </a:p>
          <a:p>
            <a:pPr marL="0" indent="0">
              <a:buNone/>
            </a:pPr>
            <a:r>
              <a:rPr lang="cs-CZ" sz="1200" b="1" dirty="0">
                <a:hlinkClick r:id="rId13"/>
              </a:rPr>
              <a:t>http://</a:t>
            </a:r>
            <a:r>
              <a:rPr lang="cs-CZ" sz="1200" b="1" dirty="0" smtClean="0">
                <a:hlinkClick r:id="rId13"/>
              </a:rPr>
              <a:t>commons.wikimedia.org/wiki/File:Chameau_de_bactriane.JPG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26, </a:t>
            </a:r>
            <a:r>
              <a:rPr lang="cs-CZ" sz="1200" b="1" dirty="0"/>
              <a:t>[cit. 2011-10-19],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Liné1, File:Lama </a:t>
            </a:r>
            <a:r>
              <a:rPr lang="cs-CZ" sz="1200" b="1" dirty="0" err="1"/>
              <a:t>glama</a:t>
            </a:r>
            <a:r>
              <a:rPr lang="cs-CZ" sz="1200" b="1" dirty="0"/>
              <a:t> 01 by </a:t>
            </a:r>
            <a:r>
              <a:rPr lang="cs-CZ" sz="1200" b="1" dirty="0" smtClean="0"/>
              <a:t>Line1.jpg</a:t>
            </a:r>
          </a:p>
          <a:p>
            <a:pPr marL="0" indent="0">
              <a:buNone/>
            </a:pPr>
            <a:r>
              <a:rPr lang="cs-CZ" sz="1200" b="1" dirty="0">
                <a:hlinkClick r:id="rId14"/>
              </a:rPr>
              <a:t>http://</a:t>
            </a:r>
            <a:r>
              <a:rPr lang="cs-CZ" sz="1200" b="1" dirty="0" smtClean="0">
                <a:hlinkClick r:id="rId14"/>
              </a:rPr>
              <a:t>commons.wikimedia.org/wiki/File:Lama_glama_01_by_Line1.jpg</a:t>
            </a:r>
            <a:endParaRPr lang="cs-CZ" sz="1200" b="1" dirty="0" smtClean="0"/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</a:rPr>
              <a:t>Obrázek č. 27, [cit. 2011-10-19], Licence </a:t>
            </a:r>
            <a:r>
              <a:rPr lang="cs-CZ" sz="1200" b="1" dirty="0" err="1">
                <a:solidFill>
                  <a:prstClr val="black"/>
                </a:solidFill>
              </a:rPr>
              <a:t>Creative</a:t>
            </a:r>
            <a:r>
              <a:rPr lang="cs-CZ" sz="1200" b="1" dirty="0">
                <a:solidFill>
                  <a:prstClr val="black"/>
                </a:solidFill>
              </a:rPr>
              <a:t> </a:t>
            </a:r>
            <a:r>
              <a:rPr lang="cs-CZ" sz="1200" b="1" dirty="0" err="1">
                <a:solidFill>
                  <a:prstClr val="black"/>
                </a:solidFill>
              </a:rPr>
              <a:t>Commons</a:t>
            </a:r>
            <a:r>
              <a:rPr lang="cs-CZ" sz="1200" b="1" dirty="0">
                <a:solidFill>
                  <a:prstClr val="black"/>
                </a:solidFill>
              </a:rPr>
              <a:t>, </a:t>
            </a:r>
            <a:r>
              <a:rPr lang="cs-CZ" sz="1200" b="1" dirty="0" err="1">
                <a:solidFill>
                  <a:prstClr val="black"/>
                </a:solidFill>
              </a:rPr>
              <a:t>Thierry</a:t>
            </a:r>
            <a:r>
              <a:rPr lang="cs-CZ" sz="1200" b="1" dirty="0">
                <a:solidFill>
                  <a:prstClr val="black"/>
                </a:solidFill>
              </a:rPr>
              <a:t>, File:Douz </a:t>
            </a:r>
            <a:r>
              <a:rPr lang="cs-CZ" sz="1200" b="1" dirty="0" err="1">
                <a:solidFill>
                  <a:prstClr val="black"/>
                </a:solidFill>
              </a:rPr>
              <a:t>Sahara's</a:t>
            </a:r>
            <a:r>
              <a:rPr lang="cs-CZ" sz="1200" b="1" dirty="0">
                <a:solidFill>
                  <a:prstClr val="black"/>
                </a:solidFill>
              </a:rPr>
              <a:t> gateway.jpg</a:t>
            </a:r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  <a:hlinkClick r:id="rId15"/>
              </a:rPr>
              <a:t>http://commons.wikimedia.org/wiki/File:Douz_Sahara%27s_gateway.jpg</a:t>
            </a:r>
            <a:endParaRPr lang="cs-CZ" sz="1200" b="1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1400" b="1" dirty="0"/>
          </a:p>
          <a:p>
            <a:pPr marL="0" indent="0">
              <a:buNone/>
            </a:pPr>
            <a:endParaRPr lang="cs-CZ" sz="1400" b="1" dirty="0" smtClean="0"/>
          </a:p>
        </p:txBody>
      </p:sp>
    </p:spTree>
    <p:extLst>
      <p:ext uri="{BB962C8B-B14F-4D97-AF65-F5344CB8AC3E}">
        <p14:creationId xmlns:p14="http://schemas.microsoft.com/office/powerpoint/2010/main" val="58059959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264696"/>
          </a:xfrm>
        </p:spPr>
        <p:txBody>
          <a:bodyPr>
            <a:normAutofit lnSpcReduction="10000"/>
          </a:bodyPr>
          <a:lstStyle/>
          <a:p>
            <a:pPr marL="0" lvl="0" indent="0">
              <a:buNone/>
            </a:pPr>
            <a:r>
              <a:rPr lang="cs-CZ" sz="2400" b="1" dirty="0">
                <a:solidFill>
                  <a:prstClr val="black"/>
                </a:solidFill>
              </a:rPr>
              <a:t>Zdroje informací, snímků, citací</a:t>
            </a:r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r>
              <a:rPr lang="fr-FR" sz="1200" b="1" dirty="0" smtClean="0"/>
              <a:t>Obrázek </a:t>
            </a:r>
            <a:r>
              <a:rPr lang="fr-FR" sz="1200" b="1" dirty="0"/>
              <a:t>č. </a:t>
            </a:r>
            <a:r>
              <a:rPr lang="cs-CZ" sz="1200" b="1" dirty="0" smtClean="0"/>
              <a:t>28,</a:t>
            </a:r>
            <a:r>
              <a:rPr lang="fr-FR" sz="1200" b="1" dirty="0" smtClean="0"/>
              <a:t> </a:t>
            </a:r>
            <a:r>
              <a:rPr lang="fr-FR" sz="1200" b="1" dirty="0"/>
              <a:t>[cit. 2011-10-19], Licence Public domain, LadyofHats, File:Camelus dromedarius resting.jpg</a:t>
            </a:r>
          </a:p>
          <a:p>
            <a:pPr marL="0" indent="0">
              <a:buNone/>
            </a:pPr>
            <a:r>
              <a:rPr lang="fr-FR" sz="1200" b="1" dirty="0">
                <a:hlinkClick r:id="rId2"/>
              </a:rPr>
              <a:t>http://</a:t>
            </a:r>
            <a:r>
              <a:rPr lang="fr-FR" sz="1200" b="1" dirty="0" smtClean="0">
                <a:hlinkClick r:id="rId2"/>
              </a:rPr>
              <a:t>commons.wikimedia.org/wiki/File:Camelus_dromedarius_resting.jpg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29, </a:t>
            </a:r>
            <a:r>
              <a:rPr lang="cs-CZ" sz="1200" b="1" dirty="0"/>
              <a:t>[cit. 2011-10-19],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Wilson44691, </a:t>
            </a:r>
            <a:r>
              <a:rPr lang="cs-CZ" sz="1200" b="1" dirty="0" smtClean="0"/>
              <a:t>File:DromedaryGroupIsrael052611.jpg</a:t>
            </a:r>
          </a:p>
          <a:p>
            <a:pPr marL="0" indent="0">
              <a:buNone/>
            </a:pPr>
            <a:r>
              <a:rPr lang="cs-CZ" sz="1200" b="1" dirty="0">
                <a:hlinkClick r:id="rId3"/>
              </a:rPr>
              <a:t>http://</a:t>
            </a:r>
            <a:r>
              <a:rPr lang="cs-CZ" sz="1200" b="1" dirty="0" smtClean="0">
                <a:hlinkClick r:id="rId3"/>
              </a:rPr>
              <a:t>commons.wikimedia.org/wiki/File:DromedaryGroupIsrael052611.jpg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30, </a:t>
            </a:r>
            <a:r>
              <a:rPr lang="cs-CZ" sz="1200" b="1" dirty="0"/>
              <a:t>[cit. 2011-10-19],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Yaan</a:t>
            </a:r>
            <a:r>
              <a:rPr lang="cs-CZ" sz="1200" b="1" dirty="0"/>
              <a:t>, </a:t>
            </a:r>
            <a:r>
              <a:rPr lang="cs-CZ" sz="1200" b="1" dirty="0" smtClean="0"/>
              <a:t>File:Temee.jpg</a:t>
            </a:r>
          </a:p>
          <a:p>
            <a:pPr marL="0" indent="0">
              <a:buNone/>
            </a:pPr>
            <a:r>
              <a:rPr lang="cs-CZ" sz="1200" b="1" dirty="0">
                <a:hlinkClick r:id="rId4"/>
              </a:rPr>
              <a:t>http://</a:t>
            </a:r>
            <a:r>
              <a:rPr lang="cs-CZ" sz="1200" b="1" dirty="0" smtClean="0">
                <a:hlinkClick r:id="rId4"/>
              </a:rPr>
              <a:t>commons.wikimedia.org/wiki/File:Temee.jpg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31, </a:t>
            </a:r>
            <a:r>
              <a:rPr lang="cs-CZ" sz="1200" b="1" dirty="0"/>
              <a:t>[cit. 2011-10-19],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3268zauber, File:Vorderfuß </a:t>
            </a:r>
            <a:r>
              <a:rPr lang="cs-CZ" sz="1200" b="1" dirty="0" err="1"/>
              <a:t>eines</a:t>
            </a:r>
            <a:r>
              <a:rPr lang="cs-CZ" sz="1200" b="1" dirty="0"/>
              <a:t> </a:t>
            </a:r>
            <a:r>
              <a:rPr lang="cs-CZ" sz="1200" b="1" dirty="0" smtClean="0"/>
              <a:t>Trampeltiers.JPG</a:t>
            </a:r>
          </a:p>
          <a:p>
            <a:pPr marL="0" indent="0">
              <a:buNone/>
            </a:pPr>
            <a:r>
              <a:rPr lang="cs-CZ" sz="1200" b="1" dirty="0" smtClean="0">
                <a:hlinkClick r:id="rId5"/>
              </a:rPr>
              <a:t>http</a:t>
            </a:r>
            <a:r>
              <a:rPr lang="cs-CZ" sz="1200" b="1" dirty="0">
                <a:hlinkClick r:id="rId5"/>
              </a:rPr>
              <a:t>://</a:t>
            </a:r>
            <a:r>
              <a:rPr lang="cs-CZ" sz="1200" b="1" dirty="0" smtClean="0">
                <a:hlinkClick r:id="rId5"/>
              </a:rPr>
              <a:t>commons.wikimedia.org/wiki/File:Vorderfu%C3%9F_eines_Trampeltiers.JPG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32, </a:t>
            </a:r>
            <a:r>
              <a:rPr lang="cs-CZ" sz="1200" b="1" dirty="0"/>
              <a:t>[cit. 2011-10-19],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Vera &amp; Jean-Christophe, </a:t>
            </a:r>
            <a:r>
              <a:rPr lang="cs-CZ" sz="1200" b="1" dirty="0" smtClean="0"/>
              <a:t>File:Vicuña.jpg</a:t>
            </a:r>
          </a:p>
          <a:p>
            <a:pPr marL="0" indent="0">
              <a:buNone/>
            </a:pPr>
            <a:r>
              <a:rPr lang="cs-CZ" sz="1200" b="1" dirty="0">
                <a:hlinkClick r:id="rId6"/>
              </a:rPr>
              <a:t>http://</a:t>
            </a:r>
            <a:r>
              <a:rPr lang="cs-CZ" sz="1200" b="1" dirty="0" smtClean="0">
                <a:hlinkClick r:id="rId6"/>
              </a:rPr>
              <a:t>commons.wikimedia.org/wiki/File:Vicu%C3%B1a.jpg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33, </a:t>
            </a:r>
            <a:r>
              <a:rPr lang="cs-CZ" sz="1200" b="1" dirty="0"/>
              <a:t>[cit. 2011-10-19],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Alexandre </a:t>
            </a:r>
            <a:r>
              <a:rPr lang="cs-CZ" sz="1200" b="1" dirty="0" err="1" smtClean="0"/>
              <a:t>Buisse</a:t>
            </a:r>
            <a:r>
              <a:rPr lang="cs-CZ" sz="1200" b="1" dirty="0"/>
              <a:t>, File:Vicunacrop.jpg</a:t>
            </a:r>
          </a:p>
          <a:p>
            <a:pPr marL="0" indent="0">
              <a:buNone/>
            </a:pPr>
            <a:r>
              <a:rPr lang="cs-CZ" sz="1200" b="1" dirty="0">
                <a:hlinkClick r:id="rId7"/>
              </a:rPr>
              <a:t>http://</a:t>
            </a:r>
            <a:r>
              <a:rPr lang="cs-CZ" sz="1200" b="1" dirty="0" smtClean="0">
                <a:hlinkClick r:id="rId7"/>
              </a:rPr>
              <a:t>commons.wikimedia.org/wiki/File:Vicunacrop.jpg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34, </a:t>
            </a:r>
            <a:r>
              <a:rPr lang="cs-CZ" sz="1200" b="1" dirty="0"/>
              <a:t>[cit. 2011-10-19],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Gagea</a:t>
            </a:r>
            <a:r>
              <a:rPr lang="cs-CZ" sz="1200" b="1" dirty="0" smtClean="0"/>
              <a:t>, </a:t>
            </a:r>
            <a:r>
              <a:rPr lang="fr-FR" sz="1200" b="1" dirty="0"/>
              <a:t>File:Lama guanicoe (AU)-left </a:t>
            </a:r>
            <a:r>
              <a:rPr lang="fr-FR" sz="1200" b="1" dirty="0" smtClean="0"/>
              <a:t>01.JPG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>
                <a:hlinkClick r:id="rId8"/>
              </a:rPr>
              <a:t>http://commons.wikimedia.org/wiki/File:Lama_guanicoe_(AU)-</a:t>
            </a:r>
            <a:r>
              <a:rPr lang="cs-CZ" sz="1200" b="1" dirty="0" smtClean="0">
                <a:hlinkClick r:id="rId8"/>
              </a:rPr>
              <a:t>left_01.JPG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35, </a:t>
            </a:r>
            <a:r>
              <a:rPr lang="cs-CZ" sz="1200" b="1" dirty="0"/>
              <a:t>[cit. 2011-10-19],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 smtClean="0"/>
              <a:t>Nicolastavella</a:t>
            </a:r>
            <a:r>
              <a:rPr lang="cs-CZ" sz="1200" b="1" dirty="0"/>
              <a:t>, File:Guanaco </a:t>
            </a:r>
            <a:r>
              <a:rPr lang="cs-CZ" sz="1200" b="1" dirty="0" err="1"/>
              <a:t>centro</a:t>
            </a:r>
            <a:r>
              <a:rPr lang="cs-CZ" sz="1200" b="1" dirty="0"/>
              <a:t> de ski La </a:t>
            </a:r>
            <a:r>
              <a:rPr lang="cs-CZ" sz="1200" b="1" dirty="0" smtClean="0"/>
              <a:t>Hoya.jpg</a:t>
            </a:r>
          </a:p>
          <a:p>
            <a:pPr marL="0" indent="0">
              <a:buNone/>
            </a:pPr>
            <a:r>
              <a:rPr lang="cs-CZ" sz="1200" b="1" dirty="0">
                <a:hlinkClick r:id="rId9"/>
              </a:rPr>
              <a:t>http://</a:t>
            </a:r>
            <a:r>
              <a:rPr lang="cs-CZ" sz="1200" b="1" dirty="0" smtClean="0">
                <a:hlinkClick r:id="rId9"/>
              </a:rPr>
              <a:t>commons.wikimedia.org/wiki/File:Guanaco_centro_de_ski_La_Hoya.jpg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36, </a:t>
            </a:r>
            <a:r>
              <a:rPr lang="cs-CZ" sz="1200" b="1" dirty="0"/>
              <a:t>[cit. 2011-10-19], </a:t>
            </a:r>
            <a:r>
              <a:rPr lang="cs-CZ" sz="1200" b="1" dirty="0" smtClean="0"/>
              <a:t>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smtClean="0"/>
              <a:t>(</a:t>
            </a:r>
            <a:r>
              <a:rPr lang="cs-CZ" sz="1200" b="1" dirty="0"/>
              <a:t>WT-de) </a:t>
            </a:r>
            <a:r>
              <a:rPr lang="cs-CZ" sz="1200" b="1" dirty="0" err="1" smtClean="0"/>
              <a:t>Mistoffeles</a:t>
            </a:r>
            <a:r>
              <a:rPr lang="cs-CZ" sz="1200" b="1" dirty="0" smtClean="0"/>
              <a:t>, </a:t>
            </a:r>
            <a:r>
              <a:rPr lang="de-DE" sz="1200" b="1" dirty="0"/>
              <a:t>File:Palm Beach Zoo At Dreher </a:t>
            </a:r>
            <a:r>
              <a:rPr lang="de-DE" sz="1200" b="1" dirty="0" smtClean="0"/>
              <a:t>Park-10.jpg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>
                <a:hlinkClick r:id="rId10"/>
              </a:rPr>
              <a:t>http://</a:t>
            </a:r>
            <a:r>
              <a:rPr lang="cs-CZ" sz="1200" b="1" dirty="0" smtClean="0">
                <a:hlinkClick r:id="rId10"/>
              </a:rPr>
              <a:t>commons.wikimedia.org/wiki/File:Palm_Beach_Zoo_At_Dreher_Park-10.jpg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37, </a:t>
            </a:r>
            <a:r>
              <a:rPr lang="cs-CZ" sz="1200" b="1" dirty="0"/>
              <a:t>[cit. 2011-10-19],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F. </a:t>
            </a:r>
            <a:r>
              <a:rPr lang="cs-CZ" sz="1200" b="1" dirty="0" err="1" smtClean="0"/>
              <a:t>Spangenberg</a:t>
            </a:r>
            <a:r>
              <a:rPr lang="cs-CZ" sz="1200" b="1" dirty="0"/>
              <a:t>, File:Moschustier.jpg</a:t>
            </a:r>
          </a:p>
          <a:p>
            <a:pPr marL="0" indent="0">
              <a:buNone/>
            </a:pPr>
            <a:r>
              <a:rPr lang="cs-CZ" sz="1200" b="1" dirty="0">
                <a:hlinkClick r:id="rId11"/>
              </a:rPr>
              <a:t>http://</a:t>
            </a:r>
            <a:r>
              <a:rPr lang="cs-CZ" sz="1200" b="1" dirty="0" smtClean="0">
                <a:hlinkClick r:id="rId11"/>
              </a:rPr>
              <a:t>commons.wikimedia.org/wiki/File:Moschustier.jpg</a:t>
            </a:r>
            <a:endParaRPr lang="cs-CZ" sz="1200" b="1" dirty="0" smtClean="0"/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</a:rPr>
              <a:t>Obrázek č. 38, [cit. 2011-10-19], Licence </a:t>
            </a:r>
            <a:r>
              <a:rPr lang="cs-CZ" sz="1200" b="1" dirty="0" err="1">
                <a:solidFill>
                  <a:prstClr val="black"/>
                </a:solidFill>
              </a:rPr>
              <a:t>Creative</a:t>
            </a:r>
            <a:r>
              <a:rPr lang="cs-CZ" sz="1200" b="1" dirty="0">
                <a:solidFill>
                  <a:prstClr val="black"/>
                </a:solidFill>
              </a:rPr>
              <a:t> </a:t>
            </a:r>
            <a:r>
              <a:rPr lang="cs-CZ" sz="1200" b="1" dirty="0" err="1">
                <a:solidFill>
                  <a:prstClr val="black"/>
                </a:solidFill>
              </a:rPr>
              <a:t>Commons</a:t>
            </a:r>
            <a:r>
              <a:rPr lang="cs-CZ" sz="1200" b="1" dirty="0">
                <a:solidFill>
                  <a:prstClr val="black"/>
                </a:solidFill>
              </a:rPr>
              <a:t>, </a:t>
            </a:r>
            <a:r>
              <a:rPr lang="cs-CZ" sz="1200" b="1" dirty="0" err="1">
                <a:solidFill>
                  <a:prstClr val="black"/>
                </a:solidFill>
              </a:rPr>
              <a:t>Joonas</a:t>
            </a:r>
            <a:r>
              <a:rPr lang="cs-CZ" sz="1200" b="1" dirty="0">
                <a:solidFill>
                  <a:prstClr val="black"/>
                </a:solidFill>
              </a:rPr>
              <a:t> </a:t>
            </a:r>
            <a:r>
              <a:rPr lang="cs-CZ" sz="1200" b="1" dirty="0" err="1">
                <a:solidFill>
                  <a:prstClr val="black"/>
                </a:solidFill>
              </a:rPr>
              <a:t>Lyytinen</a:t>
            </a:r>
            <a:r>
              <a:rPr lang="cs-CZ" sz="1200" b="1" dirty="0">
                <a:solidFill>
                  <a:prstClr val="black"/>
                </a:solidFill>
              </a:rPr>
              <a:t>, File:Pilansberg 103.jpg</a:t>
            </a:r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  <a:hlinkClick r:id="rId12"/>
              </a:rPr>
              <a:t>http://commons.wikimedia.org/wiki/File:Pilansberg_103.jpg</a:t>
            </a:r>
            <a:endParaRPr lang="cs-CZ" sz="12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</a:rPr>
              <a:t>Obrázek č. 39, [cit. 2011-10-19], Licence </a:t>
            </a:r>
            <a:r>
              <a:rPr lang="cs-CZ" sz="1200" b="1" dirty="0" err="1">
                <a:solidFill>
                  <a:prstClr val="black"/>
                </a:solidFill>
              </a:rPr>
              <a:t>Creative</a:t>
            </a:r>
            <a:r>
              <a:rPr lang="cs-CZ" sz="1200" b="1" dirty="0">
                <a:solidFill>
                  <a:prstClr val="black"/>
                </a:solidFill>
              </a:rPr>
              <a:t> </a:t>
            </a:r>
            <a:r>
              <a:rPr lang="cs-CZ" sz="1200" b="1" dirty="0" err="1">
                <a:solidFill>
                  <a:prstClr val="black"/>
                </a:solidFill>
              </a:rPr>
              <a:t>Commons</a:t>
            </a:r>
            <a:r>
              <a:rPr lang="cs-CZ" sz="1200" b="1" dirty="0">
                <a:solidFill>
                  <a:prstClr val="black"/>
                </a:solidFill>
              </a:rPr>
              <a:t>, </a:t>
            </a:r>
            <a:r>
              <a:rPr lang="cs-CZ" sz="1200" b="1" dirty="0" err="1">
                <a:solidFill>
                  <a:prstClr val="black"/>
                </a:solidFill>
              </a:rPr>
              <a:t>Yoky</a:t>
            </a:r>
            <a:r>
              <a:rPr lang="cs-CZ" sz="1200" b="1" dirty="0">
                <a:solidFill>
                  <a:prstClr val="black"/>
                </a:solidFill>
              </a:rPr>
              <a:t>, File:African </a:t>
            </a:r>
            <a:r>
              <a:rPr lang="cs-CZ" sz="1200" b="1" dirty="0" err="1">
                <a:solidFill>
                  <a:prstClr val="black"/>
                </a:solidFill>
              </a:rPr>
              <a:t>buffalo</a:t>
            </a:r>
            <a:r>
              <a:rPr lang="cs-CZ" sz="1200" b="1" dirty="0">
                <a:solidFill>
                  <a:prstClr val="black"/>
                </a:solidFill>
              </a:rPr>
              <a:t> </a:t>
            </a:r>
            <a:r>
              <a:rPr lang="cs-CZ" sz="1200" b="1" dirty="0" err="1">
                <a:solidFill>
                  <a:prstClr val="black"/>
                </a:solidFill>
              </a:rPr>
              <a:t>Syncerus</a:t>
            </a:r>
            <a:r>
              <a:rPr lang="cs-CZ" sz="1200" b="1" dirty="0">
                <a:solidFill>
                  <a:prstClr val="black"/>
                </a:solidFill>
              </a:rPr>
              <a:t> </a:t>
            </a:r>
            <a:r>
              <a:rPr lang="cs-CZ" sz="1200" b="1" dirty="0" err="1">
                <a:solidFill>
                  <a:prstClr val="black"/>
                </a:solidFill>
              </a:rPr>
              <a:t>caffer</a:t>
            </a:r>
            <a:r>
              <a:rPr lang="cs-CZ" sz="1200" b="1" dirty="0">
                <a:solidFill>
                  <a:prstClr val="black"/>
                </a:solidFill>
              </a:rPr>
              <a:t> retouched.jpg</a:t>
            </a:r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  <a:hlinkClick r:id="rId13"/>
              </a:rPr>
              <a:t>http://commons.wikimedia.org/wiki/File:African_buffalo_Syncerus_caffer_retouched.jpg</a:t>
            </a:r>
            <a:endParaRPr lang="cs-CZ" sz="12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</a:rPr>
              <a:t>Obrázek č. 40, [cit. 2011-10-19], Licence Public </a:t>
            </a:r>
            <a:r>
              <a:rPr lang="cs-CZ" sz="1200" b="1" dirty="0" err="1">
                <a:solidFill>
                  <a:prstClr val="black"/>
                </a:solidFill>
              </a:rPr>
              <a:t>domain</a:t>
            </a:r>
            <a:r>
              <a:rPr lang="cs-CZ" sz="1200" b="1" dirty="0">
                <a:solidFill>
                  <a:prstClr val="black"/>
                </a:solidFill>
              </a:rPr>
              <a:t>, File:Bigbullmoose.jpg</a:t>
            </a:r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  <a:hlinkClick r:id="rId14"/>
              </a:rPr>
              <a:t>http://commons.wikimedia.org/wiki/File:Bigbullmoose.jpg</a:t>
            </a:r>
            <a:endParaRPr lang="cs-CZ" sz="1200" b="1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1200" b="1" dirty="0" smtClean="0"/>
          </a:p>
        </p:txBody>
      </p:sp>
    </p:spTree>
    <p:extLst>
      <p:ext uri="{BB962C8B-B14F-4D97-AF65-F5344CB8AC3E}">
        <p14:creationId xmlns:p14="http://schemas.microsoft.com/office/powerpoint/2010/main" val="340904161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264696"/>
          </a:xfrm>
        </p:spPr>
        <p:txBody>
          <a:bodyPr>
            <a:noAutofit/>
          </a:bodyPr>
          <a:lstStyle/>
          <a:p>
            <a:pPr marL="0" lvl="0" indent="0">
              <a:buNone/>
            </a:pPr>
            <a:r>
              <a:rPr lang="cs-CZ" sz="2400" b="1" dirty="0">
                <a:solidFill>
                  <a:prstClr val="black"/>
                </a:solidFill>
              </a:rPr>
              <a:t>Zdroje informací, snímků, citací</a:t>
            </a:r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</a:t>
            </a:r>
            <a:r>
              <a:rPr lang="cs-CZ" sz="1200" b="1" dirty="0"/>
              <a:t>č. </a:t>
            </a:r>
            <a:r>
              <a:rPr lang="cs-CZ" sz="1200" b="1" dirty="0" smtClean="0"/>
              <a:t>41, </a:t>
            </a:r>
            <a:r>
              <a:rPr lang="cs-CZ" sz="1200" b="1" dirty="0"/>
              <a:t>[cit. 2011-10-19],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Poudou99, File:Poudou IMG </a:t>
            </a:r>
            <a:r>
              <a:rPr lang="cs-CZ" sz="1200" b="1" dirty="0" smtClean="0"/>
              <a:t>4339.JPG</a:t>
            </a:r>
          </a:p>
          <a:p>
            <a:pPr marL="0" indent="0">
              <a:buNone/>
            </a:pPr>
            <a:r>
              <a:rPr lang="cs-CZ" sz="1200" b="1" dirty="0">
                <a:hlinkClick r:id="rId2"/>
              </a:rPr>
              <a:t>http://</a:t>
            </a:r>
            <a:r>
              <a:rPr lang="cs-CZ" sz="1200" b="1" dirty="0" smtClean="0">
                <a:hlinkClick r:id="rId2"/>
              </a:rPr>
              <a:t>commons.wikimedia.org/wiki/File:Poudou_IMG_4339.JPG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42, </a:t>
            </a:r>
            <a:r>
              <a:rPr lang="cs-CZ" sz="1200" b="1" dirty="0"/>
              <a:t>[cit. 2011-10-19],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Bill </a:t>
            </a:r>
            <a:r>
              <a:rPr lang="cs-CZ" sz="1200" b="1" dirty="0" err="1" smtClean="0"/>
              <a:t>Ebbesen</a:t>
            </a:r>
            <a:r>
              <a:rPr lang="cs-CZ" sz="1200" b="1" dirty="0"/>
              <a:t>, File:Red </a:t>
            </a:r>
            <a:r>
              <a:rPr lang="cs-CZ" sz="1200" b="1" dirty="0" err="1"/>
              <a:t>deer</a:t>
            </a:r>
            <a:r>
              <a:rPr lang="cs-CZ" sz="1200" b="1" dirty="0"/>
              <a:t> </a:t>
            </a:r>
            <a:r>
              <a:rPr lang="cs-CZ" sz="1200" b="1" dirty="0" smtClean="0"/>
              <a:t>2009.jpg</a:t>
            </a:r>
          </a:p>
          <a:p>
            <a:pPr marL="0" indent="0">
              <a:buNone/>
            </a:pPr>
            <a:r>
              <a:rPr lang="cs-CZ" sz="1200" b="1" dirty="0">
                <a:hlinkClick r:id="rId3"/>
              </a:rPr>
              <a:t>http://</a:t>
            </a:r>
            <a:r>
              <a:rPr lang="cs-CZ" sz="1200" b="1" dirty="0" smtClean="0">
                <a:hlinkClick r:id="rId3"/>
              </a:rPr>
              <a:t>commons.wikimedia.org/wiki/File:Red_deer_2009.jpg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43, </a:t>
            </a:r>
            <a:r>
              <a:rPr lang="cs-CZ" sz="1200" b="1" dirty="0"/>
              <a:t>[cit. 2011-10-19],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Böhringer</a:t>
            </a:r>
            <a:r>
              <a:rPr lang="cs-CZ" sz="1200" b="1" dirty="0"/>
              <a:t> </a:t>
            </a:r>
            <a:r>
              <a:rPr lang="cs-CZ" sz="1200" b="1" dirty="0" smtClean="0"/>
              <a:t>Friedrich</a:t>
            </a:r>
            <a:r>
              <a:rPr lang="cs-CZ" sz="1200" b="1" dirty="0"/>
              <a:t>, File:Rotwild, </a:t>
            </a:r>
            <a:r>
              <a:rPr lang="cs-CZ" sz="1200" b="1" dirty="0" err="1"/>
              <a:t>Cervus</a:t>
            </a:r>
            <a:r>
              <a:rPr lang="cs-CZ" sz="1200" b="1" dirty="0"/>
              <a:t> </a:t>
            </a:r>
            <a:r>
              <a:rPr lang="cs-CZ" sz="1200" b="1" dirty="0" err="1"/>
              <a:t>elaphus</a:t>
            </a:r>
            <a:r>
              <a:rPr lang="cs-CZ" sz="1200" b="1" dirty="0"/>
              <a:t> </a:t>
            </a:r>
            <a:r>
              <a:rPr lang="cs-CZ" sz="1200" b="1" dirty="0" smtClean="0"/>
              <a:t>11.JPG</a:t>
            </a:r>
          </a:p>
          <a:p>
            <a:pPr marL="0" indent="0">
              <a:buNone/>
            </a:pPr>
            <a:r>
              <a:rPr lang="cs-CZ" sz="1200" b="1" dirty="0">
                <a:hlinkClick r:id="rId4"/>
              </a:rPr>
              <a:t>http://commons.wikimedia.org/wiki/File:Rotwild,_</a:t>
            </a:r>
            <a:r>
              <a:rPr lang="cs-CZ" sz="1200" b="1" dirty="0" smtClean="0">
                <a:hlinkClick r:id="rId4"/>
              </a:rPr>
              <a:t>Cervus_elaphus_11.JPG</a:t>
            </a:r>
            <a:endParaRPr lang="cs-CZ" sz="1200" b="1" dirty="0" smtClean="0"/>
          </a:p>
          <a:p>
            <a:pPr marL="0" indent="0">
              <a:buNone/>
            </a:pPr>
            <a:r>
              <a:rPr lang="hu-HU" sz="1200" b="1" dirty="0"/>
              <a:t>Obrázek č. </a:t>
            </a:r>
            <a:r>
              <a:rPr lang="hu-HU" sz="1200" b="1" dirty="0" smtClean="0"/>
              <a:t>44, </a:t>
            </a:r>
            <a:r>
              <a:rPr lang="hu-HU" sz="1200" b="1" dirty="0"/>
              <a:t>[cit. 2011-10-19], Licence Creative Commons, Kamil </a:t>
            </a:r>
            <a:r>
              <a:rPr lang="hu-HU" sz="1200" b="1" dirty="0" smtClean="0"/>
              <a:t>Rafikov</a:t>
            </a:r>
            <a:r>
              <a:rPr lang="hu-HU" sz="1200" b="1" dirty="0"/>
              <a:t>, File:Elk in kazan </a:t>
            </a:r>
            <a:r>
              <a:rPr lang="hu-HU" sz="1200" b="1" dirty="0" smtClean="0"/>
              <a:t>zoo.jpg</a:t>
            </a:r>
          </a:p>
          <a:p>
            <a:pPr marL="0" indent="0">
              <a:buNone/>
            </a:pPr>
            <a:r>
              <a:rPr lang="hu-HU" sz="1200" b="1" dirty="0">
                <a:hlinkClick r:id="rId5"/>
              </a:rPr>
              <a:t>http://</a:t>
            </a:r>
            <a:r>
              <a:rPr lang="hu-HU" sz="1200" b="1" dirty="0" smtClean="0">
                <a:hlinkClick r:id="rId5"/>
              </a:rPr>
              <a:t>commons.wikimedia.org/wiki/File:Elk_in_kazan_zoo.jpg</a:t>
            </a:r>
            <a:endParaRPr lang="hu-HU" sz="1200" b="1" dirty="0" smtClean="0"/>
          </a:p>
          <a:p>
            <a:pPr marL="0" indent="0">
              <a:buNone/>
            </a:pPr>
            <a:r>
              <a:rPr lang="hu-HU" sz="1200" b="1" dirty="0"/>
              <a:t>Obrázek č. </a:t>
            </a:r>
            <a:r>
              <a:rPr lang="hu-HU" sz="1200" b="1" dirty="0" smtClean="0"/>
              <a:t>45, </a:t>
            </a:r>
            <a:r>
              <a:rPr lang="hu-HU" sz="1200" b="1" dirty="0"/>
              <a:t>[cit. 2011-10-19], Licence Public domain, Dénes </a:t>
            </a:r>
            <a:r>
              <a:rPr lang="hu-HU" sz="1200" b="1" dirty="0" smtClean="0"/>
              <a:t>Emőke</a:t>
            </a:r>
            <a:r>
              <a:rPr lang="hu-HU" sz="1200" b="1" dirty="0"/>
              <a:t>, </a:t>
            </a:r>
            <a:r>
              <a:rPr lang="hu-HU" sz="1200" b="1" dirty="0" smtClean="0"/>
              <a:t>File:Szarvascsorda4.jpg</a:t>
            </a:r>
          </a:p>
          <a:p>
            <a:pPr marL="0" indent="0">
              <a:buNone/>
            </a:pPr>
            <a:r>
              <a:rPr lang="cs-CZ" sz="1200" b="1" dirty="0">
                <a:hlinkClick r:id="rId6"/>
              </a:rPr>
              <a:t>http://</a:t>
            </a:r>
            <a:r>
              <a:rPr lang="cs-CZ" sz="1200" b="1" dirty="0" smtClean="0">
                <a:hlinkClick r:id="rId6"/>
              </a:rPr>
              <a:t>commons.wikimedia.org/wiki/File:Szarvascsorda4.jpg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46, </a:t>
            </a:r>
            <a:r>
              <a:rPr lang="cs-CZ" sz="1200" b="1" dirty="0"/>
              <a:t>[cit. 2011-10-19],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Sarefo</a:t>
            </a:r>
            <a:r>
              <a:rPr lang="cs-CZ" sz="1200" b="1" dirty="0"/>
              <a:t>, </a:t>
            </a:r>
            <a:r>
              <a:rPr lang="cs-CZ" sz="1200" b="1" dirty="0" smtClean="0"/>
              <a:t>File:Cervus.elaphus.bactrianus.male.jpg</a:t>
            </a:r>
          </a:p>
          <a:p>
            <a:pPr marL="0" indent="0">
              <a:buNone/>
            </a:pPr>
            <a:r>
              <a:rPr lang="cs-CZ" sz="1200" b="1" dirty="0">
                <a:hlinkClick r:id="rId7"/>
              </a:rPr>
              <a:t>http://</a:t>
            </a:r>
            <a:r>
              <a:rPr lang="cs-CZ" sz="1200" b="1" dirty="0" smtClean="0">
                <a:hlinkClick r:id="rId7"/>
              </a:rPr>
              <a:t>commons.wikimedia.org/wiki/File:Cervus.elaphus.bactrianus.male.jpg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47, </a:t>
            </a:r>
            <a:r>
              <a:rPr lang="cs-CZ" sz="1200" b="1" dirty="0"/>
              <a:t>[cit. 2011-10-19],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David </a:t>
            </a:r>
            <a:r>
              <a:rPr lang="cs-CZ" sz="1200" b="1" dirty="0" err="1" smtClean="0"/>
              <a:t>Perez</a:t>
            </a:r>
            <a:r>
              <a:rPr lang="cs-CZ" sz="1200" b="1" dirty="0"/>
              <a:t>, File:Cervus </a:t>
            </a:r>
            <a:r>
              <a:rPr lang="cs-CZ" sz="1200" b="1" dirty="0" err="1"/>
              <a:t>elaphus</a:t>
            </a:r>
            <a:r>
              <a:rPr lang="cs-CZ" sz="1200" b="1" dirty="0"/>
              <a:t> 01 </a:t>
            </a:r>
            <a:r>
              <a:rPr lang="cs-CZ" sz="1200" b="1" dirty="0" smtClean="0"/>
              <a:t>by-dpc.jpg</a:t>
            </a:r>
          </a:p>
          <a:p>
            <a:pPr marL="0" indent="0">
              <a:buNone/>
            </a:pPr>
            <a:r>
              <a:rPr lang="cs-CZ" sz="1200" b="1" dirty="0">
                <a:hlinkClick r:id="rId8"/>
              </a:rPr>
              <a:t>http://</a:t>
            </a:r>
            <a:r>
              <a:rPr lang="cs-CZ" sz="1200" b="1" dirty="0" smtClean="0">
                <a:hlinkClick r:id="rId8"/>
              </a:rPr>
              <a:t>commons.wikimedia.org/wiki/File:Cervus_elaphus_01_by-dpc.jpg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48, </a:t>
            </a:r>
            <a:r>
              <a:rPr lang="cs-CZ" sz="1200" b="1" dirty="0"/>
              <a:t>[cit. 2011-10-19], Licence Public </a:t>
            </a:r>
            <a:r>
              <a:rPr lang="cs-CZ" sz="1200" b="1" dirty="0" err="1"/>
              <a:t>domain</a:t>
            </a:r>
            <a:r>
              <a:rPr lang="cs-CZ" sz="1200" b="1" dirty="0"/>
              <a:t>, Yug, File:Kronhjortshornets </a:t>
            </a:r>
            <a:r>
              <a:rPr lang="cs-CZ" sz="1200" b="1" dirty="0" err="1"/>
              <a:t>utveckling</a:t>
            </a:r>
            <a:r>
              <a:rPr lang="cs-CZ" sz="1200" b="1" dirty="0"/>
              <a:t>, </a:t>
            </a:r>
            <a:r>
              <a:rPr lang="cs-CZ" sz="1200" b="1" dirty="0" err="1"/>
              <a:t>Nordisk</a:t>
            </a:r>
            <a:r>
              <a:rPr lang="cs-CZ" sz="1200" b="1" dirty="0"/>
              <a:t> </a:t>
            </a:r>
            <a:r>
              <a:rPr lang="cs-CZ" sz="1200" b="1" dirty="0" err="1"/>
              <a:t>familjebok.svg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>
                <a:hlinkClick r:id="rId9"/>
              </a:rPr>
              <a:t>http://commons.wikimedia.org/wiki/File:Kronhjortshornets_utveckling,_</a:t>
            </a:r>
            <a:r>
              <a:rPr lang="cs-CZ" sz="1200" b="1" dirty="0" smtClean="0">
                <a:hlinkClick r:id="rId9"/>
              </a:rPr>
              <a:t>Nordisk_familjebok.svg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49, </a:t>
            </a:r>
            <a:r>
              <a:rPr lang="cs-CZ" sz="1200" b="1" dirty="0"/>
              <a:t>[cit. 2011-10-19],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 smtClean="0"/>
              <a:t>Commons</a:t>
            </a:r>
            <a:r>
              <a:rPr lang="cs-CZ" sz="1200" b="1" dirty="0" smtClean="0"/>
              <a:t>, James </a:t>
            </a:r>
            <a:r>
              <a:rPr lang="cs-CZ" sz="1200" b="1" dirty="0" err="1" smtClean="0"/>
              <a:t>Lindsey</a:t>
            </a:r>
            <a:r>
              <a:rPr lang="cs-CZ" sz="1200" b="1" dirty="0"/>
              <a:t>, </a:t>
            </a:r>
            <a:r>
              <a:rPr lang="cs-CZ" sz="1200" b="1" dirty="0" smtClean="0"/>
              <a:t>File:Capreolus.capreolus.young.jpg</a:t>
            </a:r>
          </a:p>
          <a:p>
            <a:pPr marL="0" indent="0">
              <a:buNone/>
            </a:pPr>
            <a:r>
              <a:rPr lang="cs-CZ" sz="1200" b="1" dirty="0">
                <a:hlinkClick r:id="rId10"/>
              </a:rPr>
              <a:t>http://</a:t>
            </a:r>
            <a:r>
              <a:rPr lang="cs-CZ" sz="1200" b="1" dirty="0" smtClean="0">
                <a:hlinkClick r:id="rId10"/>
              </a:rPr>
              <a:t>commons.wikimedia.org/wiki/File:Capreolus.capreolus.young.jpg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50, </a:t>
            </a:r>
            <a:r>
              <a:rPr lang="cs-CZ" sz="1200" b="1" dirty="0"/>
              <a:t>[cit. 2011-10-19],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Przykuta</a:t>
            </a:r>
            <a:r>
              <a:rPr lang="cs-CZ" sz="1200" b="1" dirty="0"/>
              <a:t> , File:Capreolus </a:t>
            </a:r>
            <a:r>
              <a:rPr lang="cs-CZ" sz="1200" b="1" dirty="0" err="1"/>
              <a:t>capreolus</a:t>
            </a:r>
            <a:r>
              <a:rPr lang="cs-CZ" sz="1200" b="1" dirty="0"/>
              <a:t> male </a:t>
            </a:r>
            <a:r>
              <a:rPr lang="cs-CZ" sz="1200" b="1" dirty="0" smtClean="0"/>
              <a:t>p.jpg</a:t>
            </a:r>
          </a:p>
          <a:p>
            <a:pPr marL="0" indent="0">
              <a:buNone/>
            </a:pPr>
            <a:r>
              <a:rPr lang="cs-CZ" sz="1200" b="1" dirty="0">
                <a:hlinkClick r:id="rId11"/>
              </a:rPr>
              <a:t>http://</a:t>
            </a:r>
            <a:r>
              <a:rPr lang="cs-CZ" sz="1200" b="1" dirty="0" smtClean="0">
                <a:hlinkClick r:id="rId11"/>
              </a:rPr>
              <a:t>commons.wikimedia.org/wiki/File:Capreolus_capreolus_male_p.jpg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51, </a:t>
            </a:r>
            <a:r>
              <a:rPr lang="cs-CZ" sz="1200" b="1" dirty="0"/>
              <a:t>[cit. 2011-10-19], </a:t>
            </a:r>
            <a:r>
              <a:rPr lang="cs-CZ" sz="1200" b="1" dirty="0" smtClean="0"/>
              <a:t>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Roland </a:t>
            </a:r>
            <a:r>
              <a:rPr lang="cs-CZ" sz="1200" b="1" dirty="0" err="1" smtClean="0"/>
              <a:t>zh</a:t>
            </a:r>
            <a:r>
              <a:rPr lang="cs-CZ" sz="1200" b="1" dirty="0"/>
              <a:t>, File:Dama </a:t>
            </a:r>
            <a:r>
              <a:rPr lang="cs-CZ" sz="1200" b="1" dirty="0" err="1"/>
              <a:t>dama</a:t>
            </a:r>
            <a:r>
              <a:rPr lang="cs-CZ" sz="1200" b="1" dirty="0"/>
              <a:t> (</a:t>
            </a:r>
            <a:r>
              <a:rPr lang="cs-CZ" sz="1200" b="1" dirty="0" err="1"/>
              <a:t>Jungtiere</a:t>
            </a:r>
            <a:r>
              <a:rPr lang="cs-CZ" sz="1200" b="1" dirty="0"/>
              <a:t>) - </a:t>
            </a:r>
            <a:r>
              <a:rPr lang="cs-CZ" sz="1200" b="1" dirty="0" err="1"/>
              <a:t>Rapperswil</a:t>
            </a:r>
            <a:r>
              <a:rPr lang="cs-CZ" sz="1200" b="1" dirty="0"/>
              <a:t> 2011-07-27 </a:t>
            </a:r>
            <a:r>
              <a:rPr lang="cs-CZ" sz="1200" b="1" dirty="0" smtClean="0"/>
              <a:t>16-27-18.jpg</a:t>
            </a:r>
          </a:p>
          <a:p>
            <a:pPr marL="0" indent="0">
              <a:buNone/>
            </a:pPr>
            <a:r>
              <a:rPr lang="cs-CZ" sz="1200" b="1" dirty="0">
                <a:hlinkClick r:id="rId12"/>
              </a:rPr>
              <a:t>http://commons.wikimedia.org/wiki/File:Dama_dama_(Jungtiere)_-_</a:t>
            </a:r>
            <a:r>
              <a:rPr lang="cs-CZ" sz="1200" b="1" dirty="0" smtClean="0">
                <a:hlinkClick r:id="rId12"/>
              </a:rPr>
              <a:t>Rapperswil_2011-07-27_16-27-18.jpg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52, </a:t>
            </a:r>
            <a:r>
              <a:rPr lang="cs-CZ" sz="1200" b="1" dirty="0"/>
              <a:t>[cit. 2011-10-19], </a:t>
            </a:r>
            <a:r>
              <a:rPr lang="cs-CZ" sz="1200" b="1" dirty="0" smtClean="0"/>
              <a:t>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Fidel León </a:t>
            </a:r>
            <a:r>
              <a:rPr lang="cs-CZ" sz="1200" b="1" dirty="0" err="1" smtClean="0"/>
              <a:t>Darder</a:t>
            </a:r>
            <a:r>
              <a:rPr lang="cs-CZ" sz="1200" b="1" dirty="0"/>
              <a:t>, </a:t>
            </a:r>
            <a:r>
              <a:rPr lang="cs-CZ" sz="1200" b="1" dirty="0" smtClean="0"/>
              <a:t>File:Daina.jpg</a:t>
            </a:r>
          </a:p>
          <a:p>
            <a:pPr marL="0" indent="0">
              <a:buNone/>
            </a:pPr>
            <a:r>
              <a:rPr lang="cs-CZ" sz="1200" b="1" dirty="0">
                <a:hlinkClick r:id="rId13"/>
              </a:rPr>
              <a:t>http://</a:t>
            </a:r>
            <a:r>
              <a:rPr lang="cs-CZ" sz="1200" b="1" dirty="0" smtClean="0">
                <a:hlinkClick r:id="rId13"/>
              </a:rPr>
              <a:t>commons.wikimedia.org/wiki/File:Daina.jpg</a:t>
            </a:r>
            <a:endParaRPr lang="cs-CZ" sz="1200" b="1" dirty="0" smtClean="0"/>
          </a:p>
        </p:txBody>
      </p:sp>
    </p:spTree>
    <p:extLst>
      <p:ext uri="{BB962C8B-B14F-4D97-AF65-F5344CB8AC3E}">
        <p14:creationId xmlns:p14="http://schemas.microsoft.com/office/powerpoint/2010/main" val="138788814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264696"/>
          </a:xfrm>
        </p:spPr>
        <p:txBody>
          <a:bodyPr>
            <a:normAutofit lnSpcReduction="10000"/>
          </a:bodyPr>
          <a:lstStyle/>
          <a:p>
            <a:pPr marL="0" lvl="0" indent="0">
              <a:buNone/>
            </a:pPr>
            <a:r>
              <a:rPr lang="cs-CZ" sz="2400" b="1" dirty="0">
                <a:solidFill>
                  <a:prstClr val="black"/>
                </a:solidFill>
              </a:rPr>
              <a:t>Zdroje informací, snímků, citací</a:t>
            </a:r>
          </a:p>
          <a:p>
            <a:pPr marL="0" indent="0">
              <a:buNone/>
            </a:pPr>
            <a:endParaRPr lang="cs-CZ" sz="1200" b="1" dirty="0" smtClean="0"/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</a:rPr>
              <a:t>Obrázek č. 53, [cit. 2011-10-19], Licence Public </a:t>
            </a:r>
            <a:r>
              <a:rPr lang="cs-CZ" sz="1200" b="1" dirty="0" err="1">
                <a:solidFill>
                  <a:prstClr val="black"/>
                </a:solidFill>
              </a:rPr>
              <a:t>domain</a:t>
            </a:r>
            <a:r>
              <a:rPr lang="cs-CZ" sz="1200" b="1" dirty="0">
                <a:solidFill>
                  <a:prstClr val="black"/>
                </a:solidFill>
              </a:rPr>
              <a:t>,  </a:t>
            </a:r>
            <a:r>
              <a:rPr lang="cs-CZ" sz="1200" b="1" dirty="0" err="1">
                <a:solidFill>
                  <a:prstClr val="black"/>
                </a:solidFill>
              </a:rPr>
              <a:t>Ramessos</a:t>
            </a:r>
            <a:r>
              <a:rPr lang="cs-CZ" sz="1200" b="1" dirty="0">
                <a:solidFill>
                  <a:prstClr val="black"/>
                </a:solidFill>
              </a:rPr>
              <a:t> , File:KaempfendeHirsche-2-cropped.jpg</a:t>
            </a:r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  <a:hlinkClick r:id="rId2"/>
              </a:rPr>
              <a:t>http://commons.wikimedia.org/wiki/File:KaempfendeHirsche-2-cropped.jpg</a:t>
            </a:r>
            <a:endParaRPr lang="cs-CZ" sz="12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200" b="1" dirty="0" smtClean="0">
                <a:solidFill>
                  <a:prstClr val="black"/>
                </a:solidFill>
              </a:rPr>
              <a:t>Obrázek </a:t>
            </a:r>
            <a:r>
              <a:rPr lang="cs-CZ" sz="1200" b="1" dirty="0">
                <a:solidFill>
                  <a:prstClr val="black"/>
                </a:solidFill>
              </a:rPr>
              <a:t>č. 54, [cit. 2011-10-19], Licence </a:t>
            </a:r>
            <a:r>
              <a:rPr lang="cs-CZ" sz="1200" b="1" dirty="0" err="1">
                <a:solidFill>
                  <a:prstClr val="black"/>
                </a:solidFill>
              </a:rPr>
              <a:t>Creative</a:t>
            </a:r>
            <a:r>
              <a:rPr lang="cs-CZ" sz="1200" b="1" dirty="0">
                <a:solidFill>
                  <a:prstClr val="black"/>
                </a:solidFill>
              </a:rPr>
              <a:t> </a:t>
            </a:r>
            <a:r>
              <a:rPr lang="cs-CZ" sz="1200" b="1" dirty="0" err="1">
                <a:solidFill>
                  <a:prstClr val="black"/>
                </a:solidFill>
              </a:rPr>
              <a:t>Commons</a:t>
            </a:r>
            <a:r>
              <a:rPr lang="cs-CZ" sz="1200" b="1" dirty="0">
                <a:solidFill>
                  <a:prstClr val="black"/>
                </a:solidFill>
              </a:rPr>
              <a:t>, </a:t>
            </a:r>
            <a:r>
              <a:rPr lang="cs-CZ" sz="1200" b="1" dirty="0" err="1">
                <a:solidFill>
                  <a:prstClr val="black"/>
                </a:solidFill>
              </a:rPr>
              <a:t>B.Navez</a:t>
            </a:r>
            <a:r>
              <a:rPr lang="cs-CZ" sz="1200" b="1" dirty="0">
                <a:solidFill>
                  <a:prstClr val="black"/>
                </a:solidFill>
              </a:rPr>
              <a:t>, File:Dama dama8.JPG</a:t>
            </a:r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  <a:hlinkClick r:id="rId3"/>
              </a:rPr>
              <a:t>http://commons.wikimedia.org/wiki/File:Dama_dama8.JPG</a:t>
            </a:r>
            <a:endParaRPr lang="cs-CZ" sz="12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</a:rPr>
              <a:t>Obrázek č. 55, [cit. 2011-10-19], Licence </a:t>
            </a:r>
            <a:r>
              <a:rPr lang="cs-CZ" sz="1200" b="1" dirty="0" err="1">
                <a:solidFill>
                  <a:prstClr val="black"/>
                </a:solidFill>
              </a:rPr>
              <a:t>Creative</a:t>
            </a:r>
            <a:r>
              <a:rPr lang="cs-CZ" sz="1200" b="1" dirty="0">
                <a:solidFill>
                  <a:prstClr val="black"/>
                </a:solidFill>
              </a:rPr>
              <a:t> </a:t>
            </a:r>
            <a:r>
              <a:rPr lang="cs-CZ" sz="1200" b="1" dirty="0" err="1">
                <a:solidFill>
                  <a:prstClr val="black"/>
                </a:solidFill>
              </a:rPr>
              <a:t>Commons</a:t>
            </a:r>
            <a:r>
              <a:rPr lang="cs-CZ" sz="1200" b="1" dirty="0">
                <a:solidFill>
                  <a:prstClr val="black"/>
                </a:solidFill>
              </a:rPr>
              <a:t>, </a:t>
            </a:r>
            <a:r>
              <a:rPr lang="cs-CZ" sz="1200" b="1" dirty="0" err="1">
                <a:solidFill>
                  <a:prstClr val="black"/>
                </a:solidFill>
              </a:rPr>
              <a:t>CodyR</a:t>
            </a:r>
            <a:r>
              <a:rPr lang="cs-CZ" sz="1200" b="1" dirty="0">
                <a:solidFill>
                  <a:prstClr val="black"/>
                </a:solidFill>
              </a:rPr>
              <a:t>, File:Girafe réticulée.jpg</a:t>
            </a:r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  <a:hlinkClick r:id="rId4"/>
              </a:rPr>
              <a:t>http://commons.wikimedia.org/wiki/File:Girafe_r%C3%A9ticul%C3%A9e.jpg</a:t>
            </a:r>
            <a:endParaRPr lang="cs-CZ" sz="1200" b="1" dirty="0">
              <a:solidFill>
                <a:prstClr val="black"/>
              </a:solidFill>
            </a:endParaRPr>
          </a:p>
          <a:p>
            <a:pPr marL="0" indent="0">
              <a:buNone/>
            </a:pPr>
            <a:r>
              <a:rPr lang="cs-CZ" sz="1200" b="1" dirty="0" smtClean="0"/>
              <a:t>Obrázek </a:t>
            </a:r>
            <a:r>
              <a:rPr lang="cs-CZ" sz="1200" b="1" dirty="0"/>
              <a:t>č. </a:t>
            </a:r>
            <a:r>
              <a:rPr lang="cs-CZ" sz="1200" b="1" dirty="0" smtClean="0"/>
              <a:t>56, </a:t>
            </a:r>
            <a:r>
              <a:rPr lang="cs-CZ" sz="1200" b="1" dirty="0"/>
              <a:t>[cit. 2011-10-19],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 smtClean="0"/>
              <a:t>Rklawton</a:t>
            </a:r>
            <a:r>
              <a:rPr lang="cs-CZ" sz="1200" b="1" dirty="0"/>
              <a:t>, File:A03 2807 </a:t>
            </a:r>
            <a:r>
              <a:rPr lang="cs-CZ" sz="1200" b="1" dirty="0" smtClean="0"/>
              <a:t>640x427.JPG</a:t>
            </a:r>
          </a:p>
          <a:p>
            <a:pPr marL="0" indent="0">
              <a:buNone/>
            </a:pPr>
            <a:r>
              <a:rPr lang="cs-CZ" sz="1200" b="1" dirty="0">
                <a:hlinkClick r:id="rId5"/>
              </a:rPr>
              <a:t>http://</a:t>
            </a:r>
            <a:r>
              <a:rPr lang="cs-CZ" sz="1200" b="1" dirty="0" smtClean="0">
                <a:hlinkClick r:id="rId5"/>
              </a:rPr>
              <a:t>commons.wikimedia.org/wiki/File:A03_2807_640x427.JPG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57, </a:t>
            </a:r>
            <a:r>
              <a:rPr lang="cs-CZ" sz="1200" b="1" dirty="0"/>
              <a:t>[cit. 2011-10-19], </a:t>
            </a:r>
            <a:r>
              <a:rPr lang="cs-CZ" sz="1200" b="1" dirty="0" smtClean="0"/>
              <a:t>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Oceancetaceen</a:t>
            </a:r>
            <a:r>
              <a:rPr lang="cs-CZ" sz="1200" b="1" dirty="0"/>
              <a:t> Alice </a:t>
            </a:r>
            <a:r>
              <a:rPr lang="cs-CZ" sz="1200" b="1" dirty="0" err="1" smtClean="0"/>
              <a:t>Chodura</a:t>
            </a:r>
            <a:r>
              <a:rPr lang="cs-CZ" sz="1200" b="1" dirty="0"/>
              <a:t>, </a:t>
            </a:r>
            <a:r>
              <a:rPr lang="cs-CZ" sz="1200" b="1" dirty="0" smtClean="0"/>
              <a:t>File:Giraffenfell.JPG</a:t>
            </a:r>
          </a:p>
          <a:p>
            <a:pPr marL="0" indent="0">
              <a:buNone/>
            </a:pPr>
            <a:r>
              <a:rPr lang="cs-CZ" sz="1200" b="1" dirty="0">
                <a:hlinkClick r:id="rId6"/>
              </a:rPr>
              <a:t>http://</a:t>
            </a:r>
            <a:r>
              <a:rPr lang="cs-CZ" sz="1200" b="1" dirty="0" smtClean="0">
                <a:hlinkClick r:id="rId6"/>
              </a:rPr>
              <a:t>commons.wikimedia.org/wiki/File:Giraffenfell.JPG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58, </a:t>
            </a:r>
            <a:r>
              <a:rPr lang="cs-CZ" sz="1200" b="1" dirty="0"/>
              <a:t>[cit. 2011-10-19], </a:t>
            </a:r>
            <a:r>
              <a:rPr lang="cs-CZ" sz="1200" b="1" dirty="0" smtClean="0"/>
              <a:t>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Pleple2000, File:Bison </a:t>
            </a:r>
            <a:r>
              <a:rPr lang="cs-CZ" sz="1200" b="1" dirty="0" err="1"/>
              <a:t>bonasus</a:t>
            </a:r>
            <a:r>
              <a:rPr lang="cs-CZ" sz="1200" b="1" dirty="0"/>
              <a:t> </a:t>
            </a:r>
            <a:r>
              <a:rPr lang="cs-CZ" sz="1200" b="1" dirty="0" err="1"/>
              <a:t>Białowieża</a:t>
            </a:r>
            <a:r>
              <a:rPr lang="cs-CZ" sz="1200" b="1" dirty="0"/>
              <a:t> </a:t>
            </a:r>
            <a:r>
              <a:rPr lang="cs-CZ" sz="1200" b="1" dirty="0" smtClean="0"/>
              <a:t>pl.jpg</a:t>
            </a:r>
          </a:p>
          <a:p>
            <a:pPr marL="0" indent="0">
              <a:buNone/>
            </a:pPr>
            <a:r>
              <a:rPr lang="cs-CZ" sz="1200" b="1" dirty="0">
                <a:hlinkClick r:id="rId7"/>
              </a:rPr>
              <a:t>http://</a:t>
            </a:r>
            <a:r>
              <a:rPr lang="cs-CZ" sz="1200" b="1" dirty="0" smtClean="0">
                <a:hlinkClick r:id="rId7"/>
              </a:rPr>
              <a:t>commons.wikimedia.org/wiki/File:Bison_bonasus_Bia%C5%82owie%C5%BCa_pl.jpg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</a:t>
            </a:r>
            <a:r>
              <a:rPr lang="cs-CZ" sz="1200" b="1" dirty="0"/>
              <a:t>č. </a:t>
            </a:r>
            <a:r>
              <a:rPr lang="cs-CZ" sz="1200" b="1" dirty="0" smtClean="0"/>
              <a:t>59, </a:t>
            </a:r>
            <a:r>
              <a:rPr lang="cs-CZ" sz="1200" b="1" dirty="0"/>
              <a:t>[cit. 2011-10-19], </a:t>
            </a:r>
            <a:r>
              <a:rPr lang="cs-CZ" sz="1200" b="1" dirty="0" smtClean="0"/>
              <a:t>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Margoz</a:t>
            </a:r>
            <a:r>
              <a:rPr lang="cs-CZ" sz="1200" b="1" dirty="0"/>
              <a:t>, File:Bison </a:t>
            </a:r>
            <a:r>
              <a:rPr lang="cs-CZ" sz="1200" b="1" dirty="0" err="1"/>
              <a:t>bonasus</a:t>
            </a:r>
            <a:r>
              <a:rPr lang="cs-CZ" sz="1200" b="1" dirty="0"/>
              <a:t> </a:t>
            </a:r>
            <a:r>
              <a:rPr lang="cs-CZ" sz="1200" b="1" dirty="0" smtClean="0"/>
              <a:t>Toruń.jpg</a:t>
            </a:r>
          </a:p>
          <a:p>
            <a:pPr marL="0" indent="0">
              <a:buNone/>
            </a:pPr>
            <a:r>
              <a:rPr lang="cs-CZ" sz="1200" b="1" dirty="0">
                <a:hlinkClick r:id="rId8"/>
              </a:rPr>
              <a:t>http://</a:t>
            </a:r>
            <a:r>
              <a:rPr lang="cs-CZ" sz="1200" b="1" dirty="0" smtClean="0">
                <a:hlinkClick r:id="rId8"/>
              </a:rPr>
              <a:t>commons.wikimedia.org/wiki/File:Bison_bonasus_Toru%C5%84.jpg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60, </a:t>
            </a:r>
            <a:r>
              <a:rPr lang="cs-CZ" sz="1200" b="1" dirty="0"/>
              <a:t>[cit. 2011-10-19], </a:t>
            </a:r>
            <a:r>
              <a:rPr lang="cs-CZ" sz="1200" b="1" dirty="0" smtClean="0"/>
              <a:t>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Matt</a:t>
            </a:r>
            <a:r>
              <a:rPr lang="cs-CZ" sz="1200" b="1" dirty="0"/>
              <a:t> </a:t>
            </a:r>
            <a:r>
              <a:rPr lang="cs-CZ" sz="1200" b="1" dirty="0" err="1" smtClean="0"/>
              <a:t>Reinbold</a:t>
            </a:r>
            <a:r>
              <a:rPr lang="cs-CZ" sz="1200" b="1" dirty="0"/>
              <a:t>, File:Flickr - </a:t>
            </a:r>
            <a:r>
              <a:rPr lang="cs-CZ" sz="1200" b="1" dirty="0" err="1"/>
              <a:t>Furryscaly</a:t>
            </a:r>
            <a:r>
              <a:rPr lang="cs-CZ" sz="1200" b="1" dirty="0"/>
              <a:t> - </a:t>
            </a:r>
            <a:r>
              <a:rPr lang="cs-CZ" sz="1200" b="1" dirty="0" smtClean="0"/>
              <a:t>Burface.jpg</a:t>
            </a:r>
          </a:p>
          <a:p>
            <a:pPr marL="0" indent="0">
              <a:buNone/>
            </a:pPr>
            <a:r>
              <a:rPr lang="cs-CZ" sz="1200" b="1" dirty="0">
                <a:hlinkClick r:id="rId9"/>
              </a:rPr>
              <a:t>http://commons.wikimedia.org/wiki/File:Flickr_-_Furryscaly_-_</a:t>
            </a:r>
            <a:r>
              <a:rPr lang="cs-CZ" sz="1200" b="1" dirty="0" smtClean="0">
                <a:hlinkClick r:id="rId9"/>
              </a:rPr>
              <a:t>Burface.jpg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61</a:t>
            </a:r>
            <a:r>
              <a:rPr lang="cs-CZ" sz="1200" b="1" dirty="0"/>
              <a:t>, [cit. 2011-10-19],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 smtClean="0"/>
              <a:t>Jairo</a:t>
            </a:r>
            <a:r>
              <a:rPr lang="cs-CZ" sz="1200" b="1" dirty="0" smtClean="0"/>
              <a:t> </a:t>
            </a:r>
            <a:r>
              <a:rPr lang="cs-CZ" sz="1200" b="1" dirty="0"/>
              <a:t>S. </a:t>
            </a:r>
            <a:r>
              <a:rPr lang="cs-CZ" sz="1200" b="1" dirty="0" err="1"/>
              <a:t>Feris</a:t>
            </a:r>
            <a:r>
              <a:rPr lang="cs-CZ" sz="1200" b="1" dirty="0"/>
              <a:t> </a:t>
            </a:r>
            <a:r>
              <a:rPr lang="cs-CZ" sz="1200" b="1" dirty="0" err="1" smtClean="0"/>
              <a:t>Delgado</a:t>
            </a:r>
            <a:r>
              <a:rPr lang="cs-CZ" sz="1200" b="1" dirty="0"/>
              <a:t>, File:Bison </a:t>
            </a:r>
            <a:r>
              <a:rPr lang="cs-CZ" sz="1200" b="1" dirty="0" err="1"/>
              <a:t>bison</a:t>
            </a:r>
            <a:r>
              <a:rPr lang="cs-CZ" sz="1200" b="1" dirty="0"/>
              <a:t> </a:t>
            </a:r>
            <a:r>
              <a:rPr lang="cs-CZ" sz="1200" b="1" dirty="0" smtClean="0"/>
              <a:t>007.jpg</a:t>
            </a:r>
          </a:p>
          <a:p>
            <a:pPr marL="0" indent="0">
              <a:buNone/>
            </a:pPr>
            <a:r>
              <a:rPr lang="cs-CZ" sz="1200" b="1" dirty="0">
                <a:hlinkClick r:id="rId10"/>
              </a:rPr>
              <a:t>http://</a:t>
            </a:r>
            <a:r>
              <a:rPr lang="cs-CZ" sz="1200" b="1" dirty="0" smtClean="0">
                <a:hlinkClick r:id="rId10"/>
              </a:rPr>
              <a:t>commons.wikimedia.org/wiki/File:Bison_bison_007.jpg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62, </a:t>
            </a:r>
            <a:r>
              <a:rPr lang="cs-CZ" sz="1200" b="1" dirty="0"/>
              <a:t>[cit. 2011-10-19], </a:t>
            </a:r>
            <a:r>
              <a:rPr lang="cs-CZ" sz="1200" b="1" dirty="0" smtClean="0"/>
              <a:t>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Daniel </a:t>
            </a:r>
            <a:r>
              <a:rPr lang="cs-CZ" sz="1200" b="1" dirty="0" smtClean="0"/>
              <a:t>Mayer</a:t>
            </a:r>
            <a:r>
              <a:rPr lang="cs-CZ" sz="1200" b="1" dirty="0"/>
              <a:t>, File:Bull </a:t>
            </a:r>
            <a:r>
              <a:rPr lang="cs-CZ" sz="1200" b="1" dirty="0" err="1"/>
              <a:t>Bison</a:t>
            </a:r>
            <a:r>
              <a:rPr lang="cs-CZ" sz="1200" b="1" dirty="0"/>
              <a:t> in </a:t>
            </a:r>
            <a:r>
              <a:rPr lang="cs-CZ" sz="1200" b="1" dirty="0" err="1"/>
              <a:t>Mud</a:t>
            </a:r>
            <a:r>
              <a:rPr lang="cs-CZ" sz="1200" b="1" dirty="0"/>
              <a:t> </a:t>
            </a:r>
            <a:r>
              <a:rPr lang="cs-CZ" sz="1200" b="1" dirty="0" err="1"/>
              <a:t>Volcano</a:t>
            </a:r>
            <a:r>
              <a:rPr lang="cs-CZ" sz="1200" b="1" dirty="0"/>
              <a:t> </a:t>
            </a:r>
            <a:r>
              <a:rPr lang="cs-CZ" sz="1200" b="1" dirty="0" smtClean="0"/>
              <a:t>Area-750px.JPG</a:t>
            </a:r>
          </a:p>
          <a:p>
            <a:pPr marL="0" indent="0">
              <a:buNone/>
            </a:pPr>
            <a:r>
              <a:rPr lang="cs-CZ" sz="1200" b="1" dirty="0">
                <a:hlinkClick r:id="rId11"/>
              </a:rPr>
              <a:t>http://</a:t>
            </a:r>
            <a:r>
              <a:rPr lang="cs-CZ" sz="1200" b="1" dirty="0" smtClean="0">
                <a:hlinkClick r:id="rId11"/>
              </a:rPr>
              <a:t>commons.wikimedia.org/wiki/File:Bull_Bison_in_Mud_Volcano_Area-750px.JPG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63, </a:t>
            </a:r>
            <a:r>
              <a:rPr lang="cs-CZ" sz="1200" b="1" dirty="0"/>
              <a:t>[cit. 2011-10-19], </a:t>
            </a:r>
            <a:r>
              <a:rPr lang="cs-CZ" sz="1200" b="1" dirty="0" smtClean="0"/>
              <a:t>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Hajotthu</a:t>
            </a:r>
            <a:r>
              <a:rPr lang="cs-CZ" sz="1200" b="1" dirty="0"/>
              <a:t>, File:Widderkopf </a:t>
            </a:r>
            <a:r>
              <a:rPr lang="cs-CZ" sz="1200" b="1" dirty="0" smtClean="0"/>
              <a:t>B.JPG</a:t>
            </a:r>
          </a:p>
          <a:p>
            <a:pPr marL="0" indent="0">
              <a:buNone/>
            </a:pPr>
            <a:r>
              <a:rPr lang="cs-CZ" sz="1200" b="1" dirty="0">
                <a:hlinkClick r:id="rId12"/>
              </a:rPr>
              <a:t>http://</a:t>
            </a:r>
            <a:r>
              <a:rPr lang="cs-CZ" sz="1200" b="1" dirty="0" smtClean="0">
                <a:hlinkClick r:id="rId12"/>
              </a:rPr>
              <a:t>commons.wikimedia.org/wiki/File:Widderkopf_B.JPG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64, </a:t>
            </a:r>
            <a:r>
              <a:rPr lang="cs-CZ" sz="1200" b="1" dirty="0"/>
              <a:t>[cit. 2011-10-19], </a:t>
            </a:r>
            <a:r>
              <a:rPr lang="cs-CZ" sz="1200" b="1" dirty="0" smtClean="0"/>
              <a:t>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Beentree</a:t>
            </a:r>
            <a:r>
              <a:rPr lang="cs-CZ" sz="1200" b="1" dirty="0"/>
              <a:t>, File:Ovis </a:t>
            </a:r>
            <a:r>
              <a:rPr lang="cs-CZ" sz="1200" b="1" dirty="0" err="1"/>
              <a:t>musimon</a:t>
            </a:r>
            <a:r>
              <a:rPr lang="cs-CZ" sz="1200" b="1" dirty="0"/>
              <a:t> </a:t>
            </a:r>
            <a:r>
              <a:rPr lang="cs-CZ" sz="1200" b="1" dirty="0" err="1"/>
              <a:t>trebon</a:t>
            </a:r>
            <a:r>
              <a:rPr lang="cs-CZ" sz="1200" b="1" dirty="0"/>
              <a:t> </a:t>
            </a:r>
            <a:r>
              <a:rPr lang="cs-CZ" sz="1200" b="1" dirty="0" smtClean="0"/>
              <a:t>brewery.jpg</a:t>
            </a:r>
          </a:p>
          <a:p>
            <a:pPr marL="0" indent="0">
              <a:buNone/>
            </a:pPr>
            <a:r>
              <a:rPr lang="cs-CZ" sz="1200" b="1" dirty="0">
                <a:hlinkClick r:id="rId13"/>
              </a:rPr>
              <a:t>http://</a:t>
            </a:r>
            <a:r>
              <a:rPr lang="cs-CZ" sz="1200" b="1" dirty="0" smtClean="0">
                <a:hlinkClick r:id="rId13"/>
              </a:rPr>
              <a:t>commons.wikimedia.org/wiki/File:Ovis_musimon_trebon_brewery.jpg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65, </a:t>
            </a:r>
            <a:r>
              <a:rPr lang="cs-CZ" sz="1200" b="1" dirty="0"/>
              <a:t>[cit. 2011-10-19], Licence Public </a:t>
            </a:r>
            <a:r>
              <a:rPr lang="cs-CZ" sz="1200" b="1" dirty="0" err="1"/>
              <a:t>domain</a:t>
            </a:r>
            <a:r>
              <a:rPr lang="cs-CZ" sz="1200" b="1" dirty="0"/>
              <a:t>, </a:t>
            </a:r>
            <a:r>
              <a:rPr lang="cs-CZ" sz="1200" b="1" dirty="0" err="1"/>
              <a:t>Vassil</a:t>
            </a:r>
            <a:r>
              <a:rPr lang="cs-CZ" sz="1200" b="1" dirty="0"/>
              <a:t>, File:Eland </a:t>
            </a:r>
            <a:r>
              <a:rPr lang="cs-CZ" sz="1200" b="1" dirty="0" err="1"/>
              <a:t>Thoiry</a:t>
            </a:r>
            <a:r>
              <a:rPr lang="cs-CZ" sz="1200" b="1" dirty="0"/>
              <a:t> </a:t>
            </a:r>
            <a:r>
              <a:rPr lang="cs-CZ" sz="1200" b="1" dirty="0" smtClean="0"/>
              <a:t>19803.jpg</a:t>
            </a:r>
          </a:p>
          <a:p>
            <a:pPr marL="0" indent="0">
              <a:buNone/>
            </a:pPr>
            <a:r>
              <a:rPr lang="cs-CZ" sz="1200" b="1" dirty="0">
                <a:hlinkClick r:id="rId14"/>
              </a:rPr>
              <a:t>http://</a:t>
            </a:r>
            <a:r>
              <a:rPr lang="cs-CZ" sz="1200" b="1" dirty="0" smtClean="0">
                <a:hlinkClick r:id="rId14"/>
              </a:rPr>
              <a:t>commons.wikimedia.org/wiki/File:Eland_Thoiry_19803.jpg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66, </a:t>
            </a:r>
            <a:r>
              <a:rPr lang="cs-CZ" sz="1200" b="1" dirty="0"/>
              <a:t>[cit. 2011-10-19], Licence Public </a:t>
            </a:r>
            <a:r>
              <a:rPr lang="cs-CZ" sz="1200" b="1" dirty="0" err="1"/>
              <a:t>domain</a:t>
            </a:r>
            <a:r>
              <a:rPr lang="cs-CZ" sz="1200" b="1" dirty="0"/>
              <a:t>, </a:t>
            </a:r>
            <a:r>
              <a:rPr lang="cs-CZ" sz="1200" b="1" dirty="0" err="1"/>
              <a:t>Vassil</a:t>
            </a:r>
            <a:r>
              <a:rPr lang="cs-CZ" sz="1200" b="1" dirty="0"/>
              <a:t>, File:Eland </a:t>
            </a:r>
            <a:r>
              <a:rPr lang="cs-CZ" sz="1200" b="1" dirty="0" err="1"/>
              <a:t>Thoiry</a:t>
            </a:r>
            <a:r>
              <a:rPr lang="cs-CZ" sz="1200" b="1" dirty="0"/>
              <a:t> </a:t>
            </a:r>
            <a:r>
              <a:rPr lang="cs-CZ" sz="1200" b="1" dirty="0" smtClean="0"/>
              <a:t>19801.jpg</a:t>
            </a:r>
          </a:p>
          <a:p>
            <a:pPr marL="0" indent="0">
              <a:buNone/>
            </a:pPr>
            <a:r>
              <a:rPr lang="cs-CZ" sz="1200" b="1" dirty="0">
                <a:hlinkClick r:id="rId15"/>
              </a:rPr>
              <a:t>http://</a:t>
            </a:r>
            <a:r>
              <a:rPr lang="cs-CZ" sz="1200" b="1" dirty="0" smtClean="0">
                <a:hlinkClick r:id="rId15"/>
              </a:rPr>
              <a:t>commons.wikimedia.org/wiki/File:Eland_Thoiry_19801.jpg</a:t>
            </a:r>
            <a:endParaRPr lang="cs-CZ" sz="1200" b="1" dirty="0" smtClean="0"/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endParaRPr lang="cs-CZ" sz="1400" b="1" dirty="0" smtClean="0"/>
          </a:p>
          <a:p>
            <a:pPr marL="0" indent="0">
              <a:buNone/>
            </a:pPr>
            <a:endParaRPr lang="cs-CZ" sz="1400" b="1" dirty="0"/>
          </a:p>
        </p:txBody>
      </p:sp>
    </p:spTree>
    <p:extLst>
      <p:ext uri="{BB962C8B-B14F-4D97-AF65-F5344CB8AC3E}">
        <p14:creationId xmlns:p14="http://schemas.microsoft.com/office/powerpoint/2010/main" val="159561413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264696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400" b="1" dirty="0">
                <a:solidFill>
                  <a:prstClr val="black"/>
                </a:solidFill>
              </a:rPr>
              <a:t>Zdroje informací, snímků, citací</a:t>
            </a:r>
          </a:p>
          <a:p>
            <a:pPr marL="0" lvl="0" indent="0">
              <a:buNone/>
            </a:pPr>
            <a:endParaRPr lang="cs-CZ" sz="1200" b="1" dirty="0" smtClean="0">
              <a:solidFill>
                <a:prstClr val="black"/>
              </a:solidFill>
            </a:endParaRPr>
          </a:p>
          <a:p>
            <a:pPr marL="0" indent="0">
              <a:buNone/>
            </a:pPr>
            <a:r>
              <a:rPr lang="cs-CZ" sz="1200" b="1" dirty="0" smtClean="0"/>
              <a:t>Obrázek </a:t>
            </a:r>
            <a:r>
              <a:rPr lang="cs-CZ" sz="1200" b="1" dirty="0"/>
              <a:t>č. </a:t>
            </a:r>
            <a:r>
              <a:rPr lang="cs-CZ" sz="1200" b="1" dirty="0" smtClean="0"/>
              <a:t>67, </a:t>
            </a:r>
            <a:r>
              <a:rPr lang="cs-CZ" sz="1200" b="1" dirty="0"/>
              <a:t>[cit. 2011-10-19], Licence </a:t>
            </a:r>
            <a:r>
              <a:rPr lang="cs-CZ" sz="1200" b="1" dirty="0" err="1" smtClean="0"/>
              <a:t>Creative</a:t>
            </a:r>
            <a:r>
              <a:rPr lang="cs-CZ" sz="1200" b="1" dirty="0" smtClean="0"/>
              <a:t> </a:t>
            </a:r>
            <a:r>
              <a:rPr lang="cs-CZ" sz="1200" b="1" dirty="0" err="1" smtClean="0"/>
              <a:t>Commons</a:t>
            </a:r>
            <a:r>
              <a:rPr lang="cs-CZ" sz="1200" b="1" dirty="0" smtClean="0"/>
              <a:t>, Bob, File:Aepyceros </a:t>
            </a:r>
            <a:r>
              <a:rPr lang="cs-CZ" sz="1200" b="1" dirty="0" err="1" smtClean="0"/>
              <a:t>melampus</a:t>
            </a:r>
            <a:r>
              <a:rPr lang="cs-CZ" sz="1200" b="1" dirty="0" smtClean="0"/>
              <a:t> -</a:t>
            </a:r>
            <a:r>
              <a:rPr lang="cs-CZ" sz="1200" b="1" dirty="0" err="1" smtClean="0"/>
              <a:t>Serengeti</a:t>
            </a:r>
            <a:r>
              <a:rPr lang="cs-CZ" sz="1200" b="1" dirty="0" smtClean="0"/>
              <a:t> </a:t>
            </a:r>
            <a:r>
              <a:rPr lang="cs-CZ" sz="1200" b="1" dirty="0" err="1" smtClean="0"/>
              <a:t>National</a:t>
            </a:r>
            <a:r>
              <a:rPr lang="cs-CZ" sz="1200" b="1" dirty="0" smtClean="0"/>
              <a:t> Park, Tanzania-8 (1).jpg</a:t>
            </a:r>
          </a:p>
          <a:p>
            <a:pPr marL="0" indent="0">
              <a:buNone/>
            </a:pPr>
            <a:r>
              <a:rPr lang="cs-CZ" sz="1200" b="1" dirty="0" smtClean="0">
                <a:hlinkClick r:id="rId2"/>
              </a:rPr>
              <a:t>http://commons.wikimedia.org/wiki/File:Aepyceros_melampus_-Serengeti_National_Park,_Tanzania-8_(1).jpg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68, </a:t>
            </a:r>
            <a:r>
              <a:rPr lang="cs-CZ" sz="1200" b="1" dirty="0"/>
              <a:t>[cit. 2011-10-19], </a:t>
            </a:r>
            <a:r>
              <a:rPr lang="cs-CZ" sz="1200" b="1" dirty="0" smtClean="0"/>
              <a:t>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(</a:t>
            </a:r>
            <a:r>
              <a:rPr lang="cs-CZ" sz="1200" b="1" dirty="0" smtClean="0"/>
              <a:t>WT-en) </a:t>
            </a:r>
            <a:r>
              <a:rPr lang="cs-CZ" sz="1200" b="1" dirty="0" err="1" smtClean="0"/>
              <a:t>Jpatokal</a:t>
            </a:r>
            <a:r>
              <a:rPr lang="cs-CZ" sz="1200" b="1" dirty="0" smtClean="0"/>
              <a:t>, File:Impala Pair Drinking.JPG</a:t>
            </a:r>
          </a:p>
          <a:p>
            <a:pPr marL="0" indent="0">
              <a:buNone/>
            </a:pPr>
            <a:r>
              <a:rPr lang="cs-CZ" sz="1200" b="1" dirty="0" smtClean="0">
                <a:hlinkClick r:id="rId3"/>
              </a:rPr>
              <a:t>http://commons.wikimedia.org/wiki/File:Impala_Pair_Drinking.JPG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69, </a:t>
            </a:r>
            <a:r>
              <a:rPr lang="cs-CZ" sz="1200" b="1" dirty="0"/>
              <a:t>[cit. 2011-10-19], </a:t>
            </a:r>
            <a:r>
              <a:rPr lang="cs-CZ" sz="1200" b="1" dirty="0" smtClean="0"/>
              <a:t>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Charles </a:t>
            </a:r>
            <a:r>
              <a:rPr lang="cs-CZ" sz="1200" b="1" dirty="0" smtClean="0"/>
              <a:t>J Sharp, File:Grant's-gazelle.jpg</a:t>
            </a:r>
          </a:p>
          <a:p>
            <a:pPr marL="0" indent="0">
              <a:buNone/>
            </a:pPr>
            <a:r>
              <a:rPr lang="cs-CZ" sz="1200" b="1" dirty="0" smtClean="0">
                <a:hlinkClick r:id="rId4"/>
              </a:rPr>
              <a:t>http</a:t>
            </a:r>
            <a:r>
              <a:rPr lang="cs-CZ" sz="1200" b="1" smtClean="0">
                <a:hlinkClick r:id="rId4"/>
              </a:rPr>
              <a:t>://</a:t>
            </a:r>
            <a:r>
              <a:rPr lang="cs-CZ" sz="1200" b="1" smtClean="0">
                <a:hlinkClick r:id="rId4"/>
              </a:rPr>
              <a:t>commons.wikimedia.org/wiki/File:Grant%27s-gazelle.jpg</a:t>
            </a:r>
            <a:endParaRPr lang="cs-CZ" sz="1200" b="1" dirty="0" smtClean="0"/>
          </a:p>
        </p:txBody>
      </p:sp>
    </p:spTree>
    <p:extLst>
      <p:ext uri="{BB962C8B-B14F-4D97-AF65-F5344CB8AC3E}">
        <p14:creationId xmlns:p14="http://schemas.microsoft.com/office/powerpoint/2010/main" val="425023775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K O N E C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33124579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1378</TotalTime>
  <Words>3960</Words>
  <Application>Microsoft Office PowerPoint</Application>
  <PresentationFormat>Předvádění na obrazovce (4:3)</PresentationFormat>
  <Paragraphs>698</Paragraphs>
  <Slides>48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48</vt:i4>
      </vt:variant>
    </vt:vector>
  </HeadingPairs>
  <TitlesOfParts>
    <vt:vector size="50" baseType="lpstr">
      <vt:lpstr>1_Motiv systému Office</vt:lpstr>
      <vt:lpstr>2_Motiv systému Office</vt:lpstr>
      <vt:lpstr>Prezentace aplikace PowerPoint</vt:lpstr>
      <vt:lpstr>Prezentace aplikace PowerPoint</vt:lpstr>
      <vt:lpstr>Přírodopis 8. třída ZOOLOGIE </vt:lpstr>
      <vt:lpstr>Sudokopytníci</vt:lpstr>
      <vt:lpstr>Sudokopytníci</vt:lpstr>
      <vt:lpstr>Sudokopytníci</vt:lpstr>
      <vt:lpstr>Sudokopytníci</vt:lpstr>
      <vt:lpstr> Podřád: nepřežvýkaví </vt:lpstr>
      <vt:lpstr>Hroch obojživelný</vt:lpstr>
      <vt:lpstr>Hroch obojživelný</vt:lpstr>
      <vt:lpstr>Hroch obojživelný</vt:lpstr>
      <vt:lpstr>Hrošík liberijský</vt:lpstr>
      <vt:lpstr>Prase divoké</vt:lpstr>
      <vt:lpstr>Prase divoké</vt:lpstr>
      <vt:lpstr>Prase divoké</vt:lpstr>
      <vt:lpstr>Prase bradavičnaté</vt:lpstr>
      <vt:lpstr> Podřád: velbloudi </vt:lpstr>
      <vt:lpstr>Velbloud jednohrbý (dromedár)</vt:lpstr>
      <vt:lpstr>Velbloud jednohrbý (dromedár)</vt:lpstr>
      <vt:lpstr>Velbloud dvouhrbý (drabař)</vt:lpstr>
      <vt:lpstr>Lama vikuňa</vt:lpstr>
      <vt:lpstr>Lama guanako</vt:lpstr>
      <vt:lpstr> Podřád: přežvýkaví </vt:lpstr>
      <vt:lpstr> Podřád: přežvýkaví </vt:lpstr>
      <vt:lpstr>Jelenovití</vt:lpstr>
      <vt:lpstr>Jelenovití - jelen evropský (lesní)</vt:lpstr>
      <vt:lpstr>Jelenovití - jelen evropský (lesní)</vt:lpstr>
      <vt:lpstr>Jelenovití - jelen evropský (lesní)</vt:lpstr>
      <vt:lpstr>Jelenovití - jelen evropský (lesní)</vt:lpstr>
      <vt:lpstr>Jelenovití - srnec obecný</vt:lpstr>
      <vt:lpstr>Jelenovití - daněk evropský (skvrnitý)</vt:lpstr>
      <vt:lpstr>Jelenovití - los evropský</vt:lpstr>
      <vt:lpstr>Žirafovití - žirafa síťovaná</vt:lpstr>
      <vt:lpstr>Žirafovití - žirafa síťovaná</vt:lpstr>
      <vt:lpstr>Turovití - zubr evropský</vt:lpstr>
      <vt:lpstr>Turovití - zubr americký (bizon)</vt:lpstr>
      <vt:lpstr>Turovití - zubr americký (bizon)</vt:lpstr>
      <vt:lpstr>Turovití - muflon</vt:lpstr>
      <vt:lpstr>Turovití - antilopa losí</vt:lpstr>
      <vt:lpstr>Turovití - impala</vt:lpstr>
      <vt:lpstr>Turovití - gazela Grantova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 O N E C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Pepa</dc:creator>
  <cp:lastModifiedBy>Pepa</cp:lastModifiedBy>
  <cp:revision>115</cp:revision>
  <dcterms:created xsi:type="dcterms:W3CDTF">2014-01-05T08:05:40Z</dcterms:created>
  <dcterms:modified xsi:type="dcterms:W3CDTF">2015-05-17T20:51:21Z</dcterms:modified>
</cp:coreProperties>
</file>