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4" r:id="rId5"/>
    <p:sldId id="285" r:id="rId6"/>
    <p:sldId id="295" r:id="rId7"/>
    <p:sldId id="290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AE5"/>
    <a:srgbClr val="D60093"/>
    <a:srgbClr val="FF3399"/>
    <a:srgbClr val="FFCCFF"/>
    <a:srgbClr val="FF99CC"/>
    <a:srgbClr val="99CCFF"/>
    <a:srgbClr val="FFCC99"/>
    <a:srgbClr val="00FF00"/>
    <a:srgbClr val="33CCFF"/>
    <a:srgbClr val="FEF9E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59986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26811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16738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06161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12630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07896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8782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16060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60311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47983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1256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Relationship Id="rId9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7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5" Type="http://schemas.openxmlformats.org/officeDocument/2006/relationships/image" Target="../media/image8.png"/><Relationship Id="rId4" Type="http://schemas.microsoft.com/office/2007/relationships/hdphoto" Target="../media/hdphoto4.wdp"/><Relationship Id="rId9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5" Type="http://schemas.openxmlformats.org/officeDocument/2006/relationships/image" Target="../media/image10.png"/><Relationship Id="rId4" Type="http://schemas.microsoft.com/office/2007/relationships/hdphoto" Target="../media/hdphoto6.wdp"/><Relationship Id="rId9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12" Type="http://schemas.microsoft.com/office/2007/relationships/hdphoto" Target="../media/hdphoto13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0.wdp"/><Relationship Id="rId11" Type="http://schemas.openxmlformats.org/officeDocument/2006/relationships/image" Target="../media/image16.png"/><Relationship Id="rId5" Type="http://schemas.openxmlformats.org/officeDocument/2006/relationships/image" Target="../media/image13.png"/><Relationship Id="rId10" Type="http://schemas.microsoft.com/office/2007/relationships/hdphoto" Target="../media/hdphoto12.wdp"/><Relationship Id="rId4" Type="http://schemas.microsoft.com/office/2007/relationships/hdphoto" Target="../media/hdphoto9.wdp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6.wdp"/><Relationship Id="rId13" Type="http://schemas.openxmlformats.org/officeDocument/2006/relationships/image" Target="../media/image22.png"/><Relationship Id="rId18" Type="http://schemas.microsoft.com/office/2007/relationships/hdphoto" Target="../media/hdphoto20.wdp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12" Type="http://schemas.microsoft.com/office/2007/relationships/hdphoto" Target="../media/hdphoto18.wdp"/><Relationship Id="rId17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6" Type="http://schemas.microsoft.com/office/2007/relationships/hdphoto" Target="../media/hdphoto13.wdp"/><Relationship Id="rId1" Type="http://schemas.openxmlformats.org/officeDocument/2006/relationships/slideLayout" Target="../slideLayouts/slideLayout6.xml"/><Relationship Id="rId6" Type="http://schemas.microsoft.com/office/2007/relationships/hdphoto" Target="../media/hdphoto15.wdp"/><Relationship Id="rId11" Type="http://schemas.openxmlformats.org/officeDocument/2006/relationships/image" Target="../media/image21.png"/><Relationship Id="rId5" Type="http://schemas.openxmlformats.org/officeDocument/2006/relationships/image" Target="../media/image18.png"/><Relationship Id="rId15" Type="http://schemas.openxmlformats.org/officeDocument/2006/relationships/image" Target="../media/image16.png"/><Relationship Id="rId10" Type="http://schemas.microsoft.com/office/2007/relationships/hdphoto" Target="../media/hdphoto17.wdp"/><Relationship Id="rId19" Type="http://schemas.openxmlformats.org/officeDocument/2006/relationships/comments" Target="../comments/comment4.xml"/><Relationship Id="rId4" Type="http://schemas.microsoft.com/office/2007/relationships/hdphoto" Target="../media/hdphoto14.wdp"/><Relationship Id="rId9" Type="http://schemas.openxmlformats.org/officeDocument/2006/relationships/image" Target="../media/image20.png"/><Relationship Id="rId14" Type="http://schemas.microsoft.com/office/2007/relationships/hdphoto" Target="../media/hdphoto19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Olympijské disciplíny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GYMNASTIKA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1514" r="99798">
                        <a14:foregroundMark x1="94676" y1="29615" x2="11343" y2="90061"/>
                        <a14:foregroundMark x1="6250" y1="5274" x2="75231" y2="57606"/>
                        <a14:foregroundMark x1="76852" y1="31643" x2="76852" y2="31643"/>
                        <a14:foregroundMark x1="45370" y1="33671" x2="78009" y2="32049"/>
                        <a14:foregroundMark x1="59259" y1="49899" x2="56481" y2="93306"/>
                        <a14:foregroundMark x1="54398" y1="47465" x2="54398" y2="47465"/>
                        <a14:foregroundMark x1="18519" y1="66329" x2="55324" y2="45233"/>
                        <a14:foregroundMark x1="33102" y1="11765" x2="40278" y2="88641"/>
                        <a14:foregroundMark x1="40972" y1="12576" x2="41204" y2="24949"/>
                        <a14:foregroundMark x1="16667" y1="9533" x2="16667" y2="9533"/>
                        <a14:foregroundMark x1="29167" y1="17647" x2="12500" y2="7708"/>
                        <a14:foregroundMark x1="82176" y1="41176" x2="72454" y2="58418"/>
                        <a14:foregroundMark x1="48843" y1="58621" x2="39583" y2="59635"/>
                        <a14:foregroundMark x1="8565" y1="91886" x2="6019" y2="92495"/>
                        <a14:foregroundMark x1="2546" y1="3043" x2="2546" y2="3043"/>
                        <a14:foregroundMark x1="76620" y1="30020" x2="66204" y2="28600"/>
                        <a14:foregroundMark x1="75926" y1="34483" x2="62500" y2="35091"/>
                        <a14:foregroundMark x1="65972" y1="29412" x2="50000" y2="31846"/>
                        <a14:foregroundMark x1="59722" y1="36308" x2="52546" y2="33671"/>
                        <a14:foregroundMark x1="64352" y1="55984" x2="66204" y2="62880"/>
                        <a14:foregroundMark x1="40046" y1="32454" x2="41204" y2="48884"/>
                        <a14:foregroundMark x1="43981" y1="12170" x2="43519" y2="46450"/>
                        <a14:foregroundMark x1="40046" y1="9533" x2="37269" y2="87830"/>
                        <a14:foregroundMark x1="42593" y1="65517" x2="43056" y2="86410"/>
                        <a14:foregroundMark x1="35880" y1="9939" x2="28241" y2="12373"/>
                        <a14:foregroundMark x1="28241" y1="32049" x2="29167" y2="76471"/>
                        <a14:foregroundMark x1="27546" y1="56592" x2="10880" y2="6714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6200000">
            <a:off x="568419" y="446525"/>
            <a:ext cx="4123651" cy="46967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321" b="94973" l="2238" r="96558">
                        <a14:foregroundMark x1="45955" y1="12406" x2="45955" y2="12406"/>
                        <a14:backgroundMark x1="47676" y1="35187" x2="48365" y2="40856"/>
                        <a14:backgroundMark x1="37349" y1="39037" x2="40792" y2="4107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241356" y="2167871"/>
            <a:ext cx="2418500" cy="388942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82717" y="5190186"/>
            <a:ext cx="4286838" cy="400110"/>
          </a:xfrm>
          <a:prstGeom prst="rect">
            <a:avLst/>
          </a:prstGeom>
          <a:solidFill>
            <a:srgbClr val="33CCFF"/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SPORTOVNÍ GYMNASTIKA MUŽŮ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4913" y="409903"/>
            <a:ext cx="3385863" cy="101566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76200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GYMNASTIKA ŽEN SE DĚLÍ: </a:t>
            </a:r>
          </a:p>
          <a:p>
            <a:pPr marL="285750" indent="-285750">
              <a:buFontTx/>
              <a:buChar char="-"/>
            </a:pPr>
            <a:r>
              <a:rPr lang="cs-CZ" sz="2000" b="1" dirty="0" smtClean="0"/>
              <a:t>SPORTOVNÍ</a:t>
            </a:r>
          </a:p>
          <a:p>
            <a:r>
              <a:rPr lang="cs-CZ" sz="2000" b="1" dirty="0" smtClean="0"/>
              <a:t>-   MODERNÍ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100000" l="267" r="100000">
                        <a14:foregroundMark x1="5199" y1="4912" x2="96636" y2="95789"/>
                        <a14:foregroundMark x1="65138" y1="4211" x2="93884" y2="37544"/>
                        <a14:foregroundMark x1="61468" y1="4211" x2="5810" y2="63509"/>
                        <a14:foregroundMark x1="1223" y1="34737" x2="28135" y2="0"/>
                        <a14:foregroundMark x1="13150" y1="70175" x2="71865" y2="80351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515941" y="1568641"/>
            <a:ext cx="3114005" cy="2716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100000" l="6389" r="100000">
                        <a14:backgroundMark x1="36489" y1="36833" x2="36489" y2="36833"/>
                        <a14:backgroundMark x1="40129" y1="35073" x2="24838" y2="62500"/>
                        <a14:backgroundMark x1="64078" y1="35983" x2="95874" y2="72148"/>
                        <a14:backgroundMark x1="21104" y1="11471" x2="83833" y2="10806"/>
                      </a14:backgroundRemoval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91249" y="2421673"/>
            <a:ext cx="2381420" cy="2768513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9350062" y="0"/>
            <a:ext cx="2841937" cy="130076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99697" l="0" r="100000">
                        <a14:foregroundMark x1="4015" y1="60069" x2="4015" y2="60069"/>
                        <a14:foregroundMark x1="94891" y1="92708" x2="94891" y2="92708"/>
                        <a14:foregroundMark x1="4015" y1="89583" x2="99635" y2="77778"/>
                        <a14:foregroundMark x1="97445" y1="85764" x2="95985" y2="99306"/>
                        <a14:foregroundMark x1="2555" y1="73611" x2="15328" y2="44792"/>
                      </a14:backgroundRemoval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184922" y="2270234"/>
            <a:ext cx="2601771" cy="274264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30621" y="650383"/>
            <a:ext cx="6478055" cy="400110"/>
          </a:xfrm>
          <a:prstGeom prst="rect">
            <a:avLst/>
          </a:prstGeom>
          <a:solidFill>
            <a:srgbClr val="00B0F0"/>
          </a:solidFill>
          <a:ln w="57150"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just"/>
            <a:r>
              <a:rPr lang="cs-CZ" sz="2000" b="1" dirty="0" smtClean="0"/>
              <a:t>SPORTOVNÍ GYMNASTICKÉ DISCIPLÍNY MŮŽŮ JSOU: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30621" y="1542817"/>
            <a:ext cx="1450427" cy="369332"/>
          </a:xfrm>
          <a:prstGeom prst="rect">
            <a:avLst/>
          </a:prstGeom>
          <a:solidFill>
            <a:srgbClr val="99CCFF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KRUHY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61186" y="1538296"/>
            <a:ext cx="1079142" cy="369332"/>
          </a:xfrm>
          <a:prstGeom prst="rect">
            <a:avLst/>
          </a:prstGeom>
          <a:solidFill>
            <a:srgbClr val="99CCFF"/>
          </a:solidFill>
          <a:ln w="38100"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BRADLA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205496" y="1538296"/>
            <a:ext cx="1372492" cy="369332"/>
          </a:xfrm>
          <a:prstGeom prst="rect">
            <a:avLst/>
          </a:prstGeom>
          <a:solidFill>
            <a:srgbClr val="99CCFF"/>
          </a:solidFill>
          <a:ln w="38100"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KŮN NAŠÍŘ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6334" y="5190186"/>
            <a:ext cx="8319906" cy="923330"/>
          </a:xfrm>
          <a:prstGeom prst="rect">
            <a:avLst/>
          </a:prstGeom>
          <a:solidFill>
            <a:srgbClr val="99CCFF"/>
          </a:solidFill>
          <a:ln w="28575"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b="1" dirty="0" smtClean="0"/>
              <a:t>HRAZDA</a:t>
            </a:r>
          </a:p>
          <a:p>
            <a:r>
              <a:rPr lang="cs-CZ" b="1" dirty="0" smtClean="0"/>
              <a:t>- PŘESKOK</a:t>
            </a:r>
          </a:p>
          <a:p>
            <a:r>
              <a:rPr lang="cs-CZ" b="1" dirty="0" smtClean="0"/>
              <a:t>- PROSTNÁ: gymnastické prvky na koberci (přemety, kotouly, výskoky…)</a:t>
            </a:r>
            <a:endParaRPr lang="cs-CZ" b="1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100000" l="1514" r="99798">
                        <a14:foregroundMark x1="94676" y1="29615" x2="11343" y2="90061"/>
                        <a14:foregroundMark x1="6250" y1="5274" x2="75231" y2="57606"/>
                        <a14:foregroundMark x1="76852" y1="31643" x2="76852" y2="31643"/>
                        <a14:foregroundMark x1="45370" y1="33671" x2="78009" y2="32049"/>
                        <a14:foregroundMark x1="59259" y1="49899" x2="56481" y2="93306"/>
                        <a14:foregroundMark x1="54398" y1="47465" x2="54398" y2="47465"/>
                        <a14:foregroundMark x1="18519" y1="66329" x2="55324" y2="45233"/>
                        <a14:foregroundMark x1="33102" y1="11765" x2="40278" y2="88641"/>
                        <a14:foregroundMark x1="40972" y1="12576" x2="41204" y2="24949"/>
                        <a14:foregroundMark x1="16667" y1="9533" x2="16667" y2="9533"/>
                        <a14:foregroundMark x1="29167" y1="17647" x2="12500" y2="7708"/>
                        <a14:foregroundMark x1="82176" y1="41176" x2="72454" y2="58418"/>
                        <a14:foregroundMark x1="48843" y1="58621" x2="39583" y2="59635"/>
                        <a14:foregroundMark x1="8565" y1="91886" x2="6019" y2="92495"/>
                        <a14:foregroundMark x1="2546" y1="3043" x2="2546" y2="3043"/>
                        <a14:foregroundMark x1="76620" y1="30020" x2="66204" y2="28600"/>
                        <a14:foregroundMark x1="75926" y1="34483" x2="62500" y2="35091"/>
                        <a14:foregroundMark x1="65972" y1="29412" x2="50000" y2="31846"/>
                        <a14:foregroundMark x1="59722" y1="36308" x2="52546" y2="33671"/>
                        <a14:foregroundMark x1="64352" y1="55984" x2="66204" y2="62880"/>
                        <a14:foregroundMark x1="40046" y1="32454" x2="41204" y2="48884"/>
                        <a14:foregroundMark x1="43981" y1="12170" x2="43519" y2="46450"/>
                        <a14:foregroundMark x1="40046" y1="9533" x2="37269" y2="87830"/>
                        <a14:foregroundMark x1="42593" y1="65517" x2="43056" y2="86410"/>
                        <a14:foregroundMark x1="35880" y1="9939" x2="28241" y2="12373"/>
                        <a14:foregroundMark x1="28241" y1="32049" x2="29167" y2="76471"/>
                        <a14:foregroundMark x1="27546" y1="56592" x2="10880" y2="6714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6200000">
            <a:off x="8760581" y="2286864"/>
            <a:ext cx="1940035" cy="2209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85149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350062" y="0"/>
            <a:ext cx="2841937" cy="130076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55" b="100000" l="465" r="9814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76374" y="2107301"/>
            <a:ext cx="2056749" cy="268786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6857" b="95388" l="17638" r="85761">
                        <a14:foregroundMark x1="49191" y1="18143" x2="49191" y2="18143"/>
                        <a14:backgroundMark x1="50405" y1="39442" x2="50890" y2="44721"/>
                        <a14:backgroundMark x1="42880" y1="43022" x2="45388" y2="44903"/>
                      </a14:backgroundRemoval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364495" y="2107301"/>
            <a:ext cx="2228712" cy="27735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9891" b="97209" l="7767" r="100000">
                        <a14:foregroundMark x1="74919" y1="22087" x2="99434" y2="44114"/>
                        <a14:foregroundMark x1="70955" y1="21177" x2="7767" y2="86226"/>
                        <a14:backgroundMark x1="65453" y1="25303" x2="33252" y2="57949"/>
                        <a14:backgroundMark x1="69417" y1="25303" x2="33819" y2="64138"/>
                        <a14:backgroundMark x1="88754" y1="31978" x2="99757" y2="41869"/>
                      </a14:backgroundRemoval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542376" y="1864292"/>
            <a:ext cx="2230668" cy="297422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40979" y="650383"/>
            <a:ext cx="6227987" cy="4001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SPORTOVNÍ GYMNASTICKÉ DISCIPLÍNY ŽEN JSOU: 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07449" y="1671145"/>
            <a:ext cx="1167307" cy="369332"/>
          </a:xfrm>
          <a:prstGeom prst="rect">
            <a:avLst/>
          </a:prstGeom>
          <a:solidFill>
            <a:srgbClr val="FFCC99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KLADINA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892793" y="1671145"/>
            <a:ext cx="1172116" cy="369332"/>
          </a:xfrm>
          <a:prstGeom prst="rect">
            <a:avLst/>
          </a:prstGeom>
          <a:solidFill>
            <a:srgbClr val="FFCC99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PŘESKOK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37416" y="1671145"/>
            <a:ext cx="1079142" cy="369332"/>
          </a:xfrm>
          <a:prstGeom prst="rect">
            <a:avLst/>
          </a:prstGeom>
          <a:solidFill>
            <a:srgbClr val="FFCC99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BRADLA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1793" y="5454869"/>
            <a:ext cx="9124614" cy="369332"/>
          </a:xfrm>
          <a:prstGeom prst="rect">
            <a:avLst/>
          </a:prstGeom>
          <a:solidFill>
            <a:srgbClr val="FFCC99"/>
          </a:solidFill>
          <a:ln w="28575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PROSTNÁ</a:t>
            </a:r>
            <a:r>
              <a:rPr lang="cs-CZ" dirty="0" smtClean="0"/>
              <a:t>: gymnastické prvky na koberci (kotoul, stojka, výskok, poskoky, skoky…)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6783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350062" y="0"/>
            <a:ext cx="2841937" cy="1300766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98179" y="5190185"/>
            <a:ext cx="8151883" cy="136826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9539" b="88046" l="324" r="100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27940" y="3605095"/>
            <a:ext cx="1955727" cy="26076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100000" l="0" r="100000">
                        <a14:backgroundMark x1="86815" y1="8904" x2="97630" y2="55936"/>
                        <a14:backgroundMark x1="92889" y1="50000" x2="99852" y2="80137"/>
                        <a14:backgroundMark x1="91259" y1="40411" x2="99852" y2="50457"/>
                        <a14:backgroundMark x1="96889" y1="96347" x2="22519" y2="91096"/>
                        <a14:backgroundMark x1="72741" y1="43379" x2="72741" y2="43379"/>
                        <a14:backgroundMark x1="99852" y1="36530" x2="92296" y2="42009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6200000">
            <a:off x="4978040" y="4133074"/>
            <a:ext cx="2806173" cy="18187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4813" b="98930" l="9195" r="96264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6699900">
            <a:off x="7057294" y="3882730"/>
            <a:ext cx="1444828" cy="77724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0" b="100000" l="5412" r="100000">
                        <a14:foregroundMark x1="37887" y1="14363" x2="37887" y2="14363"/>
                        <a14:backgroundMark x1="95876" y1="85637" x2="95876" y2="85637"/>
                        <a14:backgroundMark x1="99742" y1="75339" x2="74742" y2="99729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350062" y="4137488"/>
            <a:ext cx="1614248" cy="15347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0" r="100000">
                        <a14:foregroundMark x1="14844" y1="29630" x2="77865" y2="78788"/>
                        <a14:backgroundMark x1="12240" y1="67003" x2="12240" y2="67003"/>
                        <a14:backgroundMark x1="37760" y1="84175" x2="37760" y2="84175"/>
                        <a14:backgroundMark x1="9375" y1="71717" x2="59635" y2="90572"/>
                        <a14:backgroundMark x1="15625" y1="51178" x2="59635" y2="85859"/>
                        <a14:backgroundMark x1="5208" y1="0" x2="0" y2="20875"/>
                        <a14:backgroundMark x1="69531" y1="0" x2="99740" y2="20875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6622325">
            <a:off x="3297403" y="4386166"/>
            <a:ext cx="1596980" cy="1239475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930166" y="977462"/>
            <a:ext cx="3142207" cy="400110"/>
          </a:xfrm>
          <a:prstGeom prst="rect">
            <a:avLst/>
          </a:prstGeom>
          <a:solidFill>
            <a:srgbClr val="FF99CC"/>
          </a:solidFill>
          <a:ln w="38100">
            <a:solidFill>
              <a:srgbClr val="D60093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MODERNÍ GYMNASTIKA: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930166" y="1585592"/>
            <a:ext cx="7067961" cy="369332"/>
          </a:xfrm>
          <a:prstGeom prst="rect">
            <a:avLst/>
          </a:prstGeom>
          <a:solidFill>
            <a:srgbClr val="FF99CC"/>
          </a:solidFill>
          <a:ln w="28575">
            <a:solidFill>
              <a:srgbClr val="D60093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gymnastické, taneční, baletní a akrobatické prvky na koberci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30166" y="2979683"/>
            <a:ext cx="1151277" cy="369332"/>
          </a:xfrm>
          <a:prstGeom prst="rect">
            <a:avLst/>
          </a:prstGeom>
          <a:solidFill>
            <a:srgbClr val="FFCCFF"/>
          </a:solidFill>
          <a:ln w="28575">
            <a:solidFill>
              <a:srgbClr val="D60093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S MÍČEM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31475" y="2979683"/>
            <a:ext cx="1128835" cy="369332"/>
          </a:xfrm>
          <a:prstGeom prst="rect">
            <a:avLst/>
          </a:prstGeom>
          <a:solidFill>
            <a:srgbClr val="FFCCFF"/>
          </a:solidFill>
          <a:ln w="28575">
            <a:solidFill>
              <a:srgbClr val="D60093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S KUŽELY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11614" y="2979683"/>
            <a:ext cx="1359668" cy="369332"/>
          </a:xfrm>
          <a:prstGeom prst="rect">
            <a:avLst/>
          </a:prstGeom>
          <a:solidFill>
            <a:srgbClr val="FFCCFF"/>
          </a:solidFill>
          <a:ln w="28575">
            <a:solidFill>
              <a:srgbClr val="D60093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SE STUHOU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550920" y="2986408"/>
            <a:ext cx="1228221" cy="369332"/>
          </a:xfrm>
          <a:prstGeom prst="rect">
            <a:avLst/>
          </a:prstGeom>
          <a:solidFill>
            <a:srgbClr val="FFCCFF"/>
          </a:solidFill>
          <a:ln w="28575">
            <a:solidFill>
              <a:srgbClr val="D60093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S OBRUČÍ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76804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87712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FFAE5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143" b="95000" l="10423" r="89296">
                        <a14:foregroundMark x1="28451" y1="18214" x2="69296" y2="65714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6602319">
            <a:off x="2023266" y="559978"/>
            <a:ext cx="1479787" cy="116379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898" b="99184" l="9251" r="96476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5994809">
            <a:off x="7134642" y="722612"/>
            <a:ext cx="2775097" cy="149286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100000" l="0" r="100000">
                        <a14:foregroundMark x1="6452" y1="85669" x2="91705" y2="31210"/>
                        <a14:backgroundMark x1="53917" y1="2548" x2="0" y2="61783"/>
                        <a14:backgroundMark x1="4608" y1="71338" x2="4608" y2="98726"/>
                        <a14:backgroundMark x1="0" y1="637" x2="31567" y2="23248"/>
                        <a14:backgroundMark x1="3917" y1="318" x2="99078" y2="5414"/>
                        <a14:backgroundMark x1="0" y1="96815" x2="97926" y2="75478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216970" y="340845"/>
            <a:ext cx="1805458" cy="130306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218" b="100000" l="0" r="100000">
                        <a14:foregroundMark x1="3712" y1="75764" x2="7889" y2="99782"/>
                        <a14:foregroundMark x1="19026" y1="79039" x2="19026" y2="79039"/>
                        <a14:backgroundMark x1="2552" y1="71616" x2="20650" y2="99782"/>
                        <a14:backgroundMark x1="6032" y1="72489" x2="6032" y2="99782"/>
                        <a14:backgroundMark x1="83991" y1="82969" x2="83991" y2="99782"/>
                        <a14:backgroundMark x1="97680" y1="84498" x2="98608" y2="99782"/>
                        <a14:backgroundMark x1="36427" y1="94323" x2="38747" y2="99782"/>
                        <a14:backgroundMark x1="41299" y1="97598" x2="5568" y2="99782"/>
                        <a14:backgroundMark x1="3480" y1="78166" x2="8121" y2="99782"/>
                        <a14:backgroundMark x1="66667" y1="4000" x2="4233" y2="57000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t="-15055"/>
          <a:stretch/>
        </p:blipFill>
        <p:spPr>
          <a:xfrm rot="16200000">
            <a:off x="767277" y="1789674"/>
            <a:ext cx="1796552" cy="21952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0" b="100000" l="5485" r="100000">
                        <a14:foregroundMark x1="37764" y1="14412" x2="37764" y2="14412"/>
                        <a14:backgroundMark x1="95781" y1="85588" x2="95781" y2="85588"/>
                        <a14:backgroundMark x1="99789" y1="75388" x2="74473" y2="99778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160483" y="4253943"/>
            <a:ext cx="1969543" cy="187248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0" b="100000" l="0" r="100000">
                        <a14:backgroundMark x1="86834" y1="8969" x2="97580" y2="56054"/>
                        <a14:backgroundMark x1="92933" y1="50075" x2="99903" y2="80269"/>
                        <a14:backgroundMark x1="91191" y1="40508" x2="99903" y2="50523"/>
                        <a14:backgroundMark x1="96999" y1="96413" x2="22459" y2="91181"/>
                        <a14:backgroundMark x1="72798" y1="43348" x2="72798" y2="43348"/>
                        <a14:backgroundMark x1="99903" y1="36622" x2="92256" y2="42003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6200000">
            <a:off x="3377507" y="2590739"/>
            <a:ext cx="4290552" cy="278082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0" b="100000" l="0" r="100000">
                        <a14:foregroundMark x1="14844" y1="29630" x2="77865" y2="78788"/>
                        <a14:backgroundMark x1="12240" y1="67003" x2="12240" y2="67003"/>
                        <a14:backgroundMark x1="37760" y1="84175" x2="37760" y2="84175"/>
                        <a14:backgroundMark x1="9375" y1="71717" x2="59635" y2="90572"/>
                        <a14:backgroundMark x1="15625" y1="51178" x2="59635" y2="85859"/>
                        <a14:backgroundMark x1="5208" y1="0" x2="0" y2="20875"/>
                        <a14:backgroundMark x1="69531" y1="0" x2="99740" y2="20875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6622325">
            <a:off x="9249145" y="2700520"/>
            <a:ext cx="1596980" cy="12394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7" cstate="email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0" b="99516" l="0" r="100000">
                        <a14:foregroundMark x1="27027" y1="14677" x2="51081" y2="83871"/>
                        <a14:backgroundMark x1="50541" y1="4355" x2="50541" y2="4355"/>
                      </a14:backgroundRemoval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 b="-4577"/>
          <a:stretch/>
        </p:blipFill>
        <p:spPr>
          <a:xfrm rot="16200000">
            <a:off x="9597358" y="3679213"/>
            <a:ext cx="1538219" cy="2694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43449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lidé kolem nás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Seznámení dětí s olympijskými disciplínami v gymnastice pomocí obrázků jednotlivých gymnastických disciplín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Znát olympijské disciplíny v gymnastice a znát náčiní a nářadí, které se k danému sportu používá</a:t>
            </a:r>
          </a:p>
          <a:p>
            <a:pPr marL="45720" indent="0">
              <a:buNone/>
            </a:pPr>
            <a:r>
              <a:rPr lang="cs-CZ" dirty="0"/>
              <a:t> 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cs-CZ" dirty="0"/>
              <a:t>Na snímku 2 je vyobrazeno všeobecné rozdělení gymnastiky na gymnastiku mužů a gymnastiku </a:t>
            </a:r>
            <a:r>
              <a:rPr lang="cs-CZ" dirty="0" smtClean="0"/>
              <a:t>žen, </a:t>
            </a:r>
            <a:r>
              <a:rPr lang="cs-CZ" dirty="0"/>
              <a:t>se kterou děti učitelka seznámí.</a:t>
            </a:r>
          </a:p>
          <a:p>
            <a:r>
              <a:rPr lang="cs-CZ" dirty="0"/>
              <a:t>Na snímku 3 učitelka děti seznámí pomocí obrázků se sportovní gymnastikou mužů.</a:t>
            </a:r>
          </a:p>
          <a:p>
            <a:r>
              <a:rPr lang="cs-CZ" dirty="0"/>
              <a:t>Na snímku 4 učitelka seznámí děti  s disciplínami ve sportovní gymnastice žen.</a:t>
            </a:r>
          </a:p>
          <a:p>
            <a:r>
              <a:rPr lang="cs-CZ" dirty="0"/>
              <a:t>Na snímku 5 učitelka dětem vysvětlí další rozdělení gymnastiky žen a jaké náčiní se používá.</a:t>
            </a:r>
          </a:p>
          <a:p>
            <a:r>
              <a:rPr lang="cs-CZ" dirty="0"/>
              <a:t>Na snímku 6 mají děti za úkol kliknout na správné náčiní, které gymnastka ke cvičení potřebuje. Pokud vyberou správně, náčiní se otočí dokola a pokud vyberou </a:t>
            </a:r>
            <a:r>
              <a:rPr lang="cs-CZ" dirty="0" smtClean="0"/>
              <a:t>špatně, </a:t>
            </a:r>
            <a:r>
              <a:rPr lang="cs-CZ" dirty="0"/>
              <a:t>tak náčiní zmizí.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pl-PL" dirty="0">
                <a:latin typeface="Century Gothic" charset="0"/>
              </a:rPr>
              <a:t>Zaměřovat se na to, co je z poznávacího hlediska důležité </a:t>
            </a:r>
          </a:p>
          <a:p>
            <a:r>
              <a:rPr lang="pl-PL" dirty="0">
                <a:latin typeface="Century Gothic" charset="0"/>
              </a:rPr>
              <a:t>Odhalit podstatné a nepodstatné znaky, charakteristické znaky předmětů, osob, zvířat  </a:t>
            </a:r>
          </a:p>
          <a:p>
            <a:r>
              <a:rPr lang="pl-PL" dirty="0">
                <a:latin typeface="Century Gothic" charset="0"/>
              </a:rPr>
              <a:t>Vnímat, že je zajímavé dozvídat se nové věci, využívat zkušeností k učení  </a:t>
            </a:r>
          </a:p>
          <a:p>
            <a:r>
              <a:rPr lang="pl-PL" dirty="0">
                <a:latin typeface="Century Gothic" charset="0"/>
              </a:rPr>
              <a:t>Projevovat zájem o nové věci, dotazovat se při neporozumění, zkoušet, experimentovat </a:t>
            </a:r>
          </a:p>
          <a:p>
            <a:r>
              <a:rPr lang="pl-PL" dirty="0">
                <a:latin typeface="Century Gothic" charset="0"/>
              </a:rPr>
              <a:t>Osvojit si elementární poznatky o okolním prostředí, které jsou dítěti blízké, pro ně smysluplné a přínosné, zajímavé a jemu pochopitelné a využitelné pro další učení a životní praxi </a:t>
            </a:r>
          </a:p>
          <a:p>
            <a:r>
              <a:rPr lang="pl-PL" dirty="0">
                <a:latin typeface="Century Gothic" charset="0"/>
              </a:rPr>
              <a:t>Mít poznatky z nejrůznějších oblastí života a poznání v rozsahu podle toho, s čím se v praxi setkává, co kolem sebe vidí, co prožívá, co mu bylo zprostředkováno či vysvětleno (např. poznatky o přírodě živé i neživé, o přírodních jevech a dějích, o lidech a jejich životě, o kultuře či technice) 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537</Words>
  <Application>Microsoft Office PowerPoint</Application>
  <PresentationFormat>Vlastní</PresentationFormat>
  <Paragraphs>87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Olympijské disciplíny 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lidé kolem nás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Olympijské disciplíny</dc:title>
  <dc:creator/>
  <cp:lastModifiedBy/>
  <cp:revision>18</cp:revision>
  <dcterms:created xsi:type="dcterms:W3CDTF">2014-08-05T12:38:58Z</dcterms:created>
  <dcterms:modified xsi:type="dcterms:W3CDTF">2015-05-18T10:09:13Z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