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Default Extension="gif" ContentType="image/gif"/>
  <Override PartName="/ppt/comments/comment1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6"/>
  </p:notesMasterIdLst>
  <p:handoutMasterIdLst>
    <p:handoutMasterId r:id="rId17"/>
  </p:handoutMasterIdLst>
  <p:sldIdLst>
    <p:sldId id="272" r:id="rId3"/>
    <p:sldId id="282" r:id="rId4"/>
    <p:sldId id="285" r:id="rId5"/>
    <p:sldId id="286" r:id="rId6"/>
    <p:sldId id="288" r:id="rId7"/>
    <p:sldId id="289" r:id="rId8"/>
    <p:sldId id="275" r:id="rId9"/>
    <p:sldId id="276" r:id="rId10"/>
    <p:sldId id="277" r:id="rId11"/>
    <p:sldId id="278" r:id="rId12"/>
    <p:sldId id="279" r:id="rId13"/>
    <p:sldId id="280" r:id="rId14"/>
    <p:sldId id="281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3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EF7E2"/>
    <a:srgbClr val="FCF5C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918" autoAdjust="0"/>
  </p:normalViewPr>
  <p:slideViewPr>
    <p:cSldViewPr snapToGrid="0">
      <p:cViewPr>
        <p:scale>
          <a:sx n="81" d="100"/>
          <a:sy n="81" d="100"/>
        </p:scale>
        <p:origin x="-282" y="-54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18.5.2015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18.5.2015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eg"/><Relationship Id="rId5" Type="http://schemas.microsoft.com/office/2007/relationships/hdphoto" Target="../media/hdphoto2.wdp"/><Relationship Id="rId10" Type="http://schemas.openxmlformats.org/officeDocument/2006/relationships/comments" Target="../comments/comment1.xml"/><Relationship Id="rId4" Type="http://schemas.openxmlformats.org/officeDocument/2006/relationships/image" Target="../media/image5.png"/><Relationship Id="rId9" Type="http://schemas.microsoft.com/office/2007/relationships/hdphoto" Target="../media/hdphoto4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microsoft.com/office/2007/relationships/hdphoto" Target="../media/hdphoto5.wdp"/><Relationship Id="rId7" Type="http://schemas.microsoft.com/office/2007/relationships/hdphoto" Target="../media/hdphoto7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microsoft.com/office/2007/relationships/hdphoto" Target="../media/hdphoto6.wdp"/><Relationship Id="rId4" Type="http://schemas.openxmlformats.org/officeDocument/2006/relationships/image" Target="../media/image9.png"/><Relationship Id="rId9" Type="http://schemas.microsoft.com/office/2007/relationships/hdphoto" Target="../media/hdphoto8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microsoft.com/office/2007/relationships/hdphoto" Target="../media/hdphoto9.wdp"/><Relationship Id="rId7" Type="http://schemas.microsoft.com/office/2007/relationships/hdphoto" Target="../media/hdphoto11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microsoft.com/office/2007/relationships/hdphoto" Target="../media/hdphoto13.wdp"/><Relationship Id="rId5" Type="http://schemas.microsoft.com/office/2007/relationships/hdphoto" Target="../media/hdphoto10.wdp"/><Relationship Id="rId10" Type="http://schemas.openxmlformats.org/officeDocument/2006/relationships/image" Target="../media/image16.png"/><Relationship Id="rId4" Type="http://schemas.openxmlformats.org/officeDocument/2006/relationships/image" Target="../media/image13.png"/><Relationship Id="rId9" Type="http://schemas.microsoft.com/office/2007/relationships/hdphoto" Target="../media/hdphoto12.wdp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7" Type="http://schemas.microsoft.com/office/2007/relationships/hdphoto" Target="../media/hdphoto16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microsoft.com/office/2007/relationships/hdphoto" Target="../media/hdphoto15.wdp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7" Type="http://schemas.microsoft.com/office/2007/relationships/hdphoto" Target="../media/hdphoto18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microsoft.com/office/2007/relationships/hdphoto" Target="../media/hdphoto7.wdp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b="1" u="sng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SPORT - PRVNÍ PÍSMENO</a:t>
            </a:r>
            <a:endParaRPr lang="cs-CZ" sz="3600" b="1" i="0" u="sng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098431"/>
            <a:ext cx="9601200" cy="1571098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800" b="1" dirty="0" smtClean="0"/>
              <a:t>JAZYK A ŘEČ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cs-CZ" sz="2800" b="1" dirty="0" smtClean="0"/>
              <a:t>Poznávací schopnosti – ŘEŠENÍ PROBLÉMŮ, UČENÍ</a:t>
            </a:r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3317386" y="3521514"/>
            <a:ext cx="107488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b="1" dirty="0"/>
              <a:t>B</a:t>
            </a:r>
          </a:p>
        </p:txBody>
      </p:sp>
      <p:sp>
        <p:nvSpPr>
          <p:cNvPr id="2" name="Obdélník 1"/>
          <p:cNvSpPr/>
          <p:nvPr/>
        </p:nvSpPr>
        <p:spPr>
          <a:xfrm>
            <a:off x="3461942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7E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1125" b="76663" l="7683" r="84511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073" t="10850" r="15007" b="22985"/>
          <a:stretch/>
        </p:blipFill>
        <p:spPr>
          <a:xfrm flipH="1">
            <a:off x="1580305" y="458990"/>
            <a:ext cx="2811970" cy="251138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2402" r="97817">
                        <a14:foregroundMark x1="24891" y1="11186" x2="70961" y2="76780"/>
                        <a14:foregroundMark x1="49782" y1="12034" x2="53930" y2="76102"/>
                        <a14:foregroundMark x1="19869" y1="16271" x2="22271" y2="55593"/>
                        <a14:foregroundMark x1="14847" y1="60000" x2="14847" y2="60000"/>
                      </a14:backgroundRemoval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56407" y="3538255"/>
            <a:ext cx="2093309" cy="2696621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348" t="12843" r="7404"/>
          <a:stretch/>
        </p:blipFill>
        <p:spPr>
          <a:xfrm>
            <a:off x="2715133" y="2668999"/>
            <a:ext cx="2807596" cy="3028467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11818" b="46364" l="18353" r="418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326" t="12207" r="56885" b="54742"/>
          <a:stretch/>
        </p:blipFill>
        <p:spPr>
          <a:xfrm rot="5400000">
            <a:off x="7346240" y="525834"/>
            <a:ext cx="1313645" cy="2266682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703384" y="919588"/>
            <a:ext cx="12660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BRANKA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8585419" y="4820854"/>
            <a:ext cx="1101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BRUSLE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136402" y="1236593"/>
            <a:ext cx="8992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BRÝLE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624887" y="4070921"/>
            <a:ext cx="1090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ČEPICE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418492" y="5190186"/>
            <a:ext cx="7931570" cy="13630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7291754" y="4431434"/>
            <a:ext cx="4802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/>
              <a:t>S</a:t>
            </a: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7E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9917" r="982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9460" y="737052"/>
            <a:ext cx="4173248" cy="349823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94499" y="3408179"/>
            <a:ext cx="3165624" cy="266816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59163" b="73726" l="63916" r="97977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4267" t="58645" b="25446"/>
          <a:stretch/>
        </p:blipFill>
        <p:spPr>
          <a:xfrm>
            <a:off x="6422666" y="1320153"/>
            <a:ext cx="2698681" cy="160204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67294" b="100000" l="18285" r="41586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619" t="67370" r="58789"/>
          <a:stretch/>
        </p:blipFill>
        <p:spPr>
          <a:xfrm rot="16200000">
            <a:off x="7805132" y="2939447"/>
            <a:ext cx="1558859" cy="3353305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1946031" y="1055077"/>
            <a:ext cx="9026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SÁNĚ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9009928" y="1714678"/>
            <a:ext cx="9378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STUHA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286084" y="4246768"/>
            <a:ext cx="17091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SNOWBOARD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584562" y="5502361"/>
            <a:ext cx="1073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ČINKA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3317510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413444" y="3686981"/>
            <a:ext cx="9949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/>
              <a:t>H</a:t>
            </a:r>
            <a:endParaRPr lang="cs-CZ" sz="9600" b="1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418492" y="5190185"/>
            <a:ext cx="7931570" cy="13630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7E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884" b="92006" l="9964" r="9510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18492" y="650383"/>
            <a:ext cx="1989904" cy="248017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2297" b="100000" l="0" r="93750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44155" y="71678"/>
            <a:ext cx="1962456" cy="3381148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9927" b="93947" l="888" r="89931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58493" y="3901964"/>
            <a:ext cx="2795424" cy="1139694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23091" b="46364" l="49255" r="82667">
                        <a14:foregroundMark x1="55686" y1="33030" x2="55686" y2="33030"/>
                        <a14:foregroundMark x1="66353" y1="28000" x2="66353" y2="28000"/>
                        <a14:foregroundMark x1="63451" y1="27394" x2="71216" y2="31152"/>
                        <a14:foregroundMark x1="57098" y1="31576" x2="54431" y2="36788"/>
                        <a14:foregroundMark x1="61020" y1="39273" x2="73176" y2="38848"/>
                        <a14:foregroundMark x1="71451" y1="31333" x2="74353" y2="39273"/>
                        <a14:foregroundMark x1="73176" y1="26848" x2="78039" y2="36242"/>
                        <a14:foregroundMark x1="66118" y1="25939" x2="53255" y2="33212"/>
                        <a14:foregroundMark x1="55686" y1="33455" x2="65882" y2="42788"/>
                        <a14:foregroundMark x1="67373" y1="27212" x2="67059" y2="39273"/>
                        <a14:foregroundMark x1="68314" y1="27394" x2="73882" y2="30788"/>
                      </a14:backgroundRemoval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0000" t="22723" r="17515" b="53427"/>
          <a:stretch/>
        </p:blipFill>
        <p:spPr>
          <a:xfrm>
            <a:off x="2187262" y="3722566"/>
            <a:ext cx="1721476" cy="1635617"/>
          </a:xfrm>
          <a:prstGeom prst="rect">
            <a:avLst/>
          </a:prstGeom>
        </p:spPr>
      </p:pic>
      <p:sp>
        <p:nvSpPr>
          <p:cNvPr id="18" name="TextovéPole 17"/>
          <p:cNvSpPr txBox="1"/>
          <p:nvPr/>
        </p:nvSpPr>
        <p:spPr>
          <a:xfrm>
            <a:off x="3291165" y="1292096"/>
            <a:ext cx="1503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HELMA</a:t>
            </a:r>
            <a:endParaRPr lang="cs-CZ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9398190" y="1707136"/>
            <a:ext cx="1599457" cy="366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HOKEJISTA</a:t>
            </a:r>
            <a:endParaRPr lang="cs-CZ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629508" y="4489451"/>
            <a:ext cx="783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MÍČ</a:t>
            </a:r>
            <a:endParaRPr lang="cs-CZ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9061938" y="4947138"/>
            <a:ext cx="14067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HOKEJKA</a:t>
            </a:r>
            <a:endParaRPr lang="cs-CZ" b="1" dirty="0"/>
          </a:p>
        </p:txBody>
      </p:sp>
      <p:pic>
        <p:nvPicPr>
          <p:cNvPr id="22" name="Obrázek 21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53152" b="95576" l="20314" r="65569">
                        <a14:foregroundMark x1="45647" y1="73818" x2="53882" y2="711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783" t="52958" r="35014" b="5728"/>
          <a:stretch/>
        </p:blipFill>
        <p:spPr>
          <a:xfrm rot="5400000">
            <a:off x="4584669" y="2198609"/>
            <a:ext cx="1970929" cy="2331206"/>
          </a:xfrm>
          <a:prstGeom prst="rect">
            <a:avLst/>
          </a:prstGeom>
        </p:spPr>
      </p:pic>
      <p:sp>
        <p:nvSpPr>
          <p:cNvPr id="23" name="TextovéPole 22"/>
          <p:cNvSpPr txBox="1"/>
          <p:nvPr/>
        </p:nvSpPr>
        <p:spPr>
          <a:xfrm>
            <a:off x="4794738" y="4349677"/>
            <a:ext cx="23680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HÁZENKÁŘ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375178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ovéPole 11"/>
          <p:cNvSpPr txBox="1"/>
          <p:nvPr/>
        </p:nvSpPr>
        <p:spPr>
          <a:xfrm>
            <a:off x="7936523" y="2210433"/>
            <a:ext cx="77938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smtClean="0"/>
              <a:t>R</a:t>
            </a:r>
            <a:endParaRPr lang="cs-CZ" sz="8000" b="1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7E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418492" y="5190185"/>
            <a:ext cx="7931570" cy="13630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846" b="98477" l="0" r="9840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41436" y="738655"/>
            <a:ext cx="3072655" cy="219211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17" b="100000" l="2593" r="100000">
                        <a14:foregroundMark x1="9887" y1="71695" x2="81361" y2="28814"/>
                        <a14:foregroundMark x1="76985" y1="14746" x2="93679" y2="38475"/>
                        <a14:foregroundMark x1="74230" y1="17627" x2="70502" y2="45254"/>
                        <a14:foregroundMark x1="51216" y1="68814" x2="51216" y2="688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3655" y="3076763"/>
            <a:ext cx="2534099" cy="2374467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62606" b="92061" l="14980" r="70667">
                        <a14:foregroundMark x1="40784" y1="73515" x2="51216" y2="75939"/>
                        <a14:foregroundMark x1="43216" y1="78182" x2="44157" y2="78545"/>
                        <a14:foregroundMark x1="40784" y1="73515" x2="40784" y2="73515"/>
                        <a14:foregroundMark x1="32549" y1="85515" x2="35451" y2="84364"/>
                        <a14:foregroundMark x1="63373" y1="74788" x2="63373" y2="74788"/>
                        <a14:foregroundMark x1="55608" y1="78000" x2="57098" y2="71455"/>
                        <a14:backgroundMark x1="67294" y1="83455" x2="62431" y2="776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964" t="63287" r="30300" b="8731"/>
          <a:stretch/>
        </p:blipFill>
        <p:spPr>
          <a:xfrm rot="5400000">
            <a:off x="6791896" y="1500474"/>
            <a:ext cx="2775434" cy="1999113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1170394" y="2315363"/>
            <a:ext cx="20632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RAKETA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158154" y="4817950"/>
            <a:ext cx="24149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RUKAVICE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9190893" y="1946031"/>
            <a:ext cx="11371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TENISTA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717771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ovéPole 11"/>
          <p:cNvSpPr txBox="1"/>
          <p:nvPr/>
        </p:nvSpPr>
        <p:spPr>
          <a:xfrm>
            <a:off x="8135813" y="1720389"/>
            <a:ext cx="11019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/>
              <a:t>O</a:t>
            </a:r>
            <a:endParaRPr lang="cs-CZ" sz="9600" b="1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7E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418492" y="5190185"/>
            <a:ext cx="7931570" cy="13630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93947" l="0" r="94022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47801" y="993005"/>
            <a:ext cx="2243328" cy="251764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5461" b="29915" l="3964" r="35841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850" r="60099" b="67137"/>
          <a:stretch/>
        </p:blipFill>
        <p:spPr>
          <a:xfrm>
            <a:off x="3024911" y="3877469"/>
            <a:ext cx="3420276" cy="262543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4948" b="99715" l="647" r="100000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2096" y="1300766"/>
            <a:ext cx="3066576" cy="3060691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844063" y="3387969"/>
            <a:ext cx="12074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OBUV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0096995" y="3774940"/>
            <a:ext cx="10433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LYŽAŘ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011433" y="5644717"/>
            <a:ext cx="21243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OBRUČ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1744870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</a:t>
            </a:r>
            <a:r>
              <a:rPr lang="cs-CZ" dirty="0" smtClean="0"/>
              <a:t>obrázky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Vzdělávací oblast: 	</a:t>
            </a:r>
            <a:r>
              <a:rPr lang="cs-CZ" b="1" dirty="0" smtClean="0"/>
              <a:t>Dítě a jeho psychika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	</a:t>
            </a:r>
            <a:r>
              <a:rPr lang="cs-CZ" dirty="0" smtClean="0"/>
              <a:t>			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Poznat první písmeno ve slově, pojmenovat, slovně rozložit </a:t>
            </a:r>
            <a:r>
              <a:rPr lang="cs-CZ" smtClean="0"/>
              <a:t>- vytleskat</a:t>
            </a:r>
            <a:endParaRPr lang="cs-CZ" dirty="0" smtClean="0"/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Určit, které slovo na základě prvního písmene do skupin nepatří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Na snímku 2-6 děti pojmenují obrázky, mohou slovo vytleskat (rozklad slova na slabiky) a určují první písmeno ve slově. Obrázky vždy začínají stejným písmenem, pouze jeden obrázek do skupiny nepatří. Kliknutím na obrázek se správný obrázek rozhoupe, </a:t>
            </a:r>
            <a:r>
              <a:rPr lang="cs-CZ" dirty="0" smtClean="0"/>
              <a:t>ten, </a:t>
            </a:r>
            <a:r>
              <a:rPr lang="cs-CZ" dirty="0" smtClean="0"/>
              <a:t>který do skupiny nepatří, po kliknutí na </a:t>
            </a:r>
            <a:r>
              <a:rPr lang="cs-CZ" dirty="0" smtClean="0"/>
              <a:t>něj </a:t>
            </a:r>
            <a:r>
              <a:rPr lang="cs-CZ" dirty="0" smtClean="0"/>
              <a:t>zmizí. Popisky u obrázků jsou nápovědou pro p. učitelku.</a:t>
            </a:r>
          </a:p>
          <a:p>
            <a:r>
              <a:rPr lang="cs-CZ" dirty="0" smtClean="0"/>
              <a:t>Na konci každé stránky – vizuální kontrola prvního </a:t>
            </a:r>
            <a:r>
              <a:rPr lang="cs-CZ" dirty="0" smtClean="0"/>
              <a:t>písmene obrázku, který </a:t>
            </a:r>
            <a:r>
              <a:rPr lang="cs-CZ" dirty="0" smtClean="0"/>
              <a:t>do skupiny nepatří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Hrací karty – lota, pexeso, kvarteto, puzzle se sportovní tématikou</a:t>
            </a:r>
          </a:p>
          <a:p>
            <a:r>
              <a:rPr lang="cs-CZ" dirty="0"/>
              <a:t>Kreslení </a:t>
            </a:r>
            <a:r>
              <a:rPr lang="cs-CZ" dirty="0" smtClean="0"/>
              <a:t>sportovců, sportovního náčiní,  podle </a:t>
            </a:r>
            <a:r>
              <a:rPr lang="cs-CZ" smtClean="0"/>
              <a:t>zadaného písmene</a:t>
            </a:r>
            <a:endParaRPr lang="cs-CZ" dirty="0"/>
          </a:p>
          <a:p>
            <a:pPr lvl="0"/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862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Znát většinu slov a výrazů používaných v prostředí dítěte</a:t>
            </a:r>
          </a:p>
          <a:p>
            <a:r>
              <a:rPr lang="cs-CZ" dirty="0" smtClean="0"/>
              <a:t>Záměrně se soustředit a udržet pozornost</a:t>
            </a:r>
          </a:p>
          <a:p>
            <a:r>
              <a:rPr lang="cs-CZ" dirty="0" smtClean="0"/>
              <a:t>Sledovat očima zleva doprava</a:t>
            </a:r>
          </a:p>
          <a:p>
            <a:r>
              <a:rPr lang="cs-CZ" dirty="0" smtClean="0"/>
              <a:t>Prožívat radost ze zvládnutého a poznaného</a:t>
            </a:r>
          </a:p>
          <a:p>
            <a:r>
              <a:rPr lang="cs-CZ" dirty="0" smtClean="0"/>
              <a:t>Projevovat zájem o poznávání písmen a číslic</a:t>
            </a:r>
          </a:p>
          <a:p>
            <a:r>
              <a:rPr lang="cs-CZ" dirty="0"/>
              <a:t>Ovládat koordinaci ruky a oka, zvládnout jemnou motoriku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13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429</Words>
  <Application>Microsoft Office PowerPoint</Application>
  <PresentationFormat>Vlastní</PresentationFormat>
  <Paragraphs>86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Sheer Green 16x9</vt:lpstr>
      <vt:lpstr>SPORT - PRVNÍ PÍSMENO</vt:lpstr>
      <vt:lpstr>Snímek 2</vt:lpstr>
      <vt:lpstr>Snímek 3</vt:lpstr>
      <vt:lpstr>Snímek 4</vt:lpstr>
      <vt:lpstr>Snímek 5</vt:lpstr>
      <vt:lpstr>Snímek 6</vt:lpstr>
      <vt:lpstr>Použité odkazy</vt:lpstr>
      <vt:lpstr>Metodický pokyn Vzdělávací oblast:  Dítě a jeho psychika     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2015-05-18T09:50:39Z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