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3" r:id="rId5"/>
    <p:sldId id="284" r:id="rId6"/>
    <p:sldId id="286" r:id="rId7"/>
    <p:sldId id="287" r:id="rId8"/>
    <p:sldId id="288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9EF"/>
    <a:srgbClr val="FEF2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image" Target="../media/image4.jpeg"/><Relationship Id="rId7" Type="http://schemas.microsoft.com/office/2007/relationships/hdphoto" Target="../media/hdphoto2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audio" Target="../media/audio31.wav"/><Relationship Id="rId3" Type="http://schemas.openxmlformats.org/officeDocument/2006/relationships/image" Target="../media/image4.jpeg"/><Relationship Id="rId7" Type="http://schemas.openxmlformats.org/officeDocument/2006/relationships/image" Target="../media/image9.png"/><Relationship Id="rId12" Type="http://schemas.microsoft.com/office/2007/relationships/hdphoto" Target="../media/hdphoto1.wdp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microsoft.com/office/2007/relationships/hdphoto" Target="../media/hdphoto3.wdp"/><Relationship Id="rId10" Type="http://schemas.microsoft.com/office/2007/relationships/hdphoto" Target="../media/hdphoto2.wdp"/><Relationship Id="rId4" Type="http://schemas.openxmlformats.org/officeDocument/2006/relationships/image" Target="../media/image7.png"/><Relationship Id="rId9" Type="http://schemas.openxmlformats.org/officeDocument/2006/relationships/image" Target="../media/image6.png"/><Relationship Id="rId1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microsoft.com/office/2007/relationships/hdphoto" Target="../media/hdphoto9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5" Type="http://schemas.openxmlformats.org/officeDocument/2006/relationships/audio" Target="../media/audio41.wav"/><Relationship Id="rId10" Type="http://schemas.microsoft.com/office/2007/relationships/hdphoto" Target="../media/hdphoto8.wdp"/><Relationship Id="rId4" Type="http://schemas.microsoft.com/office/2007/relationships/hdphoto" Target="../media/hdphoto5.wdp"/><Relationship Id="rId9" Type="http://schemas.openxmlformats.org/officeDocument/2006/relationships/image" Target="../media/image13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comments" Target="../comments/comment3.xml"/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12" Type="http://schemas.openxmlformats.org/officeDocument/2006/relationships/audio" Target="../media/audio51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microsoft.com/office/2007/relationships/hdphoto" Target="../media/hdphoto8.wdp"/><Relationship Id="rId5" Type="http://schemas.openxmlformats.org/officeDocument/2006/relationships/image" Target="../media/image4.jpeg"/><Relationship Id="rId10" Type="http://schemas.openxmlformats.org/officeDocument/2006/relationships/image" Target="../media/image13.png"/><Relationship Id="rId4" Type="http://schemas.microsoft.com/office/2007/relationships/hdphoto" Target="../media/hdphoto2.wdp"/><Relationship Id="rId9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microsoft.com/office/2007/relationships/hdphoto" Target="../media/hdphoto17.wdp"/><Relationship Id="rId3" Type="http://schemas.openxmlformats.org/officeDocument/2006/relationships/image" Target="../media/image18.png"/><Relationship Id="rId21" Type="http://schemas.openxmlformats.org/officeDocument/2006/relationships/image" Target="../media/image28.png"/><Relationship Id="rId7" Type="http://schemas.openxmlformats.org/officeDocument/2006/relationships/image" Target="../media/image20.jpeg"/><Relationship Id="rId12" Type="http://schemas.microsoft.com/office/2007/relationships/hdphoto" Target="../media/hdphoto14.wdp"/><Relationship Id="rId17" Type="http://schemas.openxmlformats.org/officeDocument/2006/relationships/image" Target="../media/image26.png"/><Relationship Id="rId2" Type="http://schemas.openxmlformats.org/officeDocument/2006/relationships/audio" Target="../media/audio6.wav"/><Relationship Id="rId16" Type="http://schemas.microsoft.com/office/2007/relationships/hdphoto" Target="../media/hdphoto16.wdp"/><Relationship Id="rId20" Type="http://schemas.microsoft.com/office/2007/relationships/hdphoto" Target="../media/hdphoto18.wdp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23.png"/><Relationship Id="rId5" Type="http://schemas.openxmlformats.org/officeDocument/2006/relationships/image" Target="../media/image19.png"/><Relationship Id="rId15" Type="http://schemas.openxmlformats.org/officeDocument/2006/relationships/image" Target="../media/image25.png"/><Relationship Id="rId23" Type="http://schemas.openxmlformats.org/officeDocument/2006/relationships/audio" Target="../media/audio61.wav"/><Relationship Id="rId10" Type="http://schemas.openxmlformats.org/officeDocument/2006/relationships/image" Target="../media/image22.jpeg"/><Relationship Id="rId19" Type="http://schemas.openxmlformats.org/officeDocument/2006/relationships/image" Target="../media/image27.png"/><Relationship Id="rId4" Type="http://schemas.microsoft.com/office/2007/relationships/hdphoto" Target="../media/hdphoto11.wdp"/><Relationship Id="rId9" Type="http://schemas.microsoft.com/office/2007/relationships/hdphoto" Target="../media/hdphoto13.wdp"/><Relationship Id="rId14" Type="http://schemas.microsoft.com/office/2007/relationships/hdphoto" Target="../media/hdphoto15.wdp"/><Relationship Id="rId22" Type="http://schemas.microsoft.com/office/2007/relationships/hdphoto" Target="../media/hdphoto19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1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i="0" u="sng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MLYNÁŘ</a:t>
            </a:r>
            <a:endParaRPr lang="cs-CZ" b="1" i="0" u="sng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4000" b="1" i="0" u="sng" baseline="0" dirty="0" smtClean="0"/>
              <a:t>Pozornost, soustředěnost,</a:t>
            </a:r>
            <a:r>
              <a:rPr lang="cs-CZ" sz="4000" b="1" i="0" u="sng" dirty="0" smtClean="0"/>
              <a:t> paměť</a:t>
            </a:r>
            <a:endParaRPr lang="cs-CZ" sz="4000" b="1" i="0" u="sng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4" name="MLYNAR - PREDE.wav"/>
          </p:stSnd>
        </p:sndAc>
      </p:transition>
    </mc:Choice>
    <mc:Fallback>
      <p:transition spd="med">
        <p:fade/>
        <p:sndAc>
          <p:stSnd>
            <p:snd r:embed="rId3" name="MLYNAR - PRE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01" r="2911"/>
          <a:stretch/>
        </p:blipFill>
        <p:spPr>
          <a:xfrm rot="5400000">
            <a:off x="3363718" y="-284945"/>
            <a:ext cx="5145112" cy="6535617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9478851" y="0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5576" b="69152" l="9961" r="86196">
                        <a14:foregroundMark x1="13804" y1="46242" x2="12078" y2="44182"/>
                        <a14:foregroundMark x1="12078" y1="41939" x2="14902" y2="38182"/>
                        <a14:foregroundMark x1="47686" y1="43515" x2="66039" y2="44182"/>
                        <a14:foregroundMark x1="50745" y1="37333" x2="66510" y2="37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40" t="25556" r="14052" b="31197"/>
          <a:stretch/>
        </p:blipFill>
        <p:spPr>
          <a:xfrm rot="5400000">
            <a:off x="-95105" y="2892176"/>
            <a:ext cx="4033234" cy="296593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4242" b="66606" l="9176" r="85020">
                        <a14:foregroundMark x1="44392" y1="50485" x2="14510" y2="53273"/>
                        <a14:foregroundMark x1="32157" y1="52242" x2="15608" y2="45394"/>
                        <a14:foregroundMark x1="77098" y1="61455" x2="78667" y2="52242"/>
                        <a14:foregroundMark x1="42118" y1="46424" x2="32863" y2="50182"/>
                        <a14:foregroundMark x1="44392" y1="58061" x2="35922" y2="55818"/>
                        <a14:foregroundMark x1="39294" y1="57515" x2="35922" y2="55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86" t="33590" r="16043" b="33205"/>
          <a:stretch/>
        </p:blipFill>
        <p:spPr>
          <a:xfrm rot="16200000">
            <a:off x="8125559" y="3201124"/>
            <a:ext cx="3962400" cy="227720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38542" y="410307"/>
            <a:ext cx="1655099" cy="58477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CHLAPI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668323" y="410306"/>
            <a:ext cx="1655099" cy="58477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CHLAPI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9969" y="1142369"/>
            <a:ext cx="1852246" cy="92333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MLYNÁŘI BYLI PRACOVITÍ</a:t>
            </a:r>
          </a:p>
          <a:p>
            <a:pPr algn="ctr"/>
            <a:r>
              <a:rPr lang="cs-CZ" b="1" dirty="0" smtClean="0"/>
              <a:t>SILNÍ CHLAPI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9658745" y="1147030"/>
            <a:ext cx="1664677" cy="92333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MLYNÁŘI BYLI HRDÍ NA SVOJI PRÁCI</a:t>
            </a:r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8" name="JSOU MLYNARY 1.wav"/>
          </p:stSnd>
        </p:sndAc>
      </p:transition>
    </mc:Choice>
    <mc:Fallback>
      <p:transition spd="med">
        <p:fade/>
        <p:sndAc>
          <p:stSnd>
            <p:snd r:embed="rId2" name="JSOU MLYNARY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50062" y="-64725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01" r="2911"/>
          <a:stretch/>
        </p:blipFill>
        <p:spPr>
          <a:xfrm rot="5400000">
            <a:off x="2291058" y="560437"/>
            <a:ext cx="5145112" cy="6535617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140677" y="234884"/>
            <a:ext cx="11793652" cy="830997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MLÝNY  - DÁVNÉ STAVBY, KDE SE MLELA MOUKA S POMOCÍ VODY NEBO VĚTRU, </a:t>
            </a:r>
          </a:p>
          <a:p>
            <a:r>
              <a:rPr lang="cs-CZ" sz="2400" b="1" dirty="0" smtClean="0"/>
              <a:t>V SOUČASNOSTI SE MELE MOUKA V ELEKTRICKÝCH MLÝNECH</a:t>
            </a:r>
            <a:endParaRPr lang="cs-CZ" sz="2400" b="1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485" b="62848" l="14039" r="88549">
                        <a14:foregroundMark x1="52549" y1="26242" x2="50118" y2="28303"/>
                        <a14:foregroundMark x1="54980" y1="49818" x2="49647" y2="48121"/>
                        <a14:foregroundMark x1="48314" y1="36303" x2="18275" y2="3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4" t="10513" r="11061" b="37179"/>
          <a:stretch/>
        </p:blipFill>
        <p:spPr>
          <a:xfrm rot="16200000">
            <a:off x="9320384" y="901987"/>
            <a:ext cx="2772509" cy="2455384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314092" y="1300767"/>
            <a:ext cx="1934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VODNÍ MLÝN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352444" y="1670099"/>
            <a:ext cx="1995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VĚTRNÝ MLÝN</a:t>
            </a:r>
            <a:endParaRPr lang="cs-CZ" b="1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485" b="62848" l="14039" r="88549">
                        <a14:backgroundMark x1="76261" y1="38353" x2="65940" y2="37378"/>
                        <a14:backgroundMark x1="58830" y1="48096" x2="58486" y2="48096"/>
                        <a14:backgroundMark x1="59518" y1="26572" x2="53670" y2="30647"/>
                        <a14:backgroundMark x1="55963" y1="32329" x2="55963" y2="32329"/>
                        <a14:backgroundMark x1="55275" y1="42338" x2="55275" y2="42338"/>
                        <a14:backgroundMark x1="71789" y1="42073" x2="71789" y2="42073"/>
                        <a14:backgroundMark x1="79243" y1="37378" x2="70757" y2="33127"/>
                        <a14:backgroundMark x1="76032" y1="39858" x2="76032" y2="39858"/>
                        <a14:backgroundMark x1="54702" y1="24358" x2="47592" y2="24624"/>
                        <a14:backgroundMark x1="44610" y1="24358" x2="52982" y2="24624"/>
                        <a14:backgroundMark x1="60436" y1="49867" x2="56881" y2="44376"/>
                        <a14:backgroundMark x1="29128" y1="52347" x2="16170" y2="52347"/>
                        <a14:backgroundMark x1="27523" y1="25598" x2="16858" y2="25332"/>
                        <a14:backgroundMark x1="15596" y1="25332" x2="16514" y2="53322"/>
                        <a14:backgroundMark x1="26835" y1="24624" x2="15826" y2="25066"/>
                        <a14:backgroundMark x1="68234" y1="33392" x2="61468" y2="373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4" t="10513" r="11061" b="37179"/>
          <a:stretch/>
        </p:blipFill>
        <p:spPr>
          <a:xfrm rot="16200000">
            <a:off x="9311796" y="901987"/>
            <a:ext cx="2772509" cy="245538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4182" b="52333" l="31216" r="87373">
                        <a14:foregroundMark x1="34078" y1="37455" x2="35412" y2="41545"/>
                        <a14:foregroundMark x1="35843" y1="42061" x2="40039" y2="45818"/>
                        <a14:foregroundMark x1="39176" y1="45485" x2="44902" y2="48212"/>
                        <a14:foregroundMark x1="48471" y1="48909" x2="54667" y2="49939"/>
                        <a14:foregroundMark x1="33412" y1="36606" x2="33647" y2="29242"/>
                        <a14:foregroundMark x1="34314" y1="27182" x2="36745" y2="22758"/>
                        <a14:foregroundMark x1="38039" y1="21727" x2="42471" y2="18485"/>
                        <a14:foregroundMark x1="45373" y1="17788" x2="50431" y2="17273"/>
                        <a14:foregroundMark x1="55765" y1="49758" x2="61725" y2="48545"/>
                        <a14:foregroundMark x1="63294" y1="48030" x2="69922" y2="45303"/>
                        <a14:foregroundMark x1="72118" y1="43939" x2="76118" y2="38121"/>
                        <a14:foregroundMark x1="76314" y1="38121" x2="75451" y2="27182"/>
                        <a14:foregroundMark x1="54667" y1="16606" x2="63922" y2="19333"/>
                        <a14:foregroundMark x1="65255" y1="19485" x2="70353" y2="23606"/>
                        <a14:foregroundMark x1="49333" y1="17455" x2="54667" y2="16939"/>
                        <a14:backgroundMark x1="42706" y1="58636" x2="49333" y2="63606"/>
                        <a14:backgroundMark x1="34980" y1="59152" x2="52863" y2="69576"/>
                        <a14:backgroundMark x1="80549" y1="61364" x2="80549" y2="61364"/>
                        <a14:backgroundMark x1="80549" y1="61364" x2="80549" y2="61364"/>
                        <a14:backgroundMark x1="24353" y1="75394" x2="25882" y2="24455"/>
                        <a14:backgroundMark x1="36275" y1="21364" x2="32745" y2="27879"/>
                        <a14:backgroundMark x1="32510" y1="28030" x2="32314" y2="35394"/>
                        <a14:backgroundMark x1="33647" y1="46212" x2="38745" y2="460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052" t="15299" r="22270" b="49659"/>
          <a:stretch/>
        </p:blipFill>
        <p:spPr>
          <a:xfrm rot="5400000">
            <a:off x="5014629" y="2968956"/>
            <a:ext cx="2420648" cy="2403231"/>
          </a:xfrm>
          <a:prstGeom prst="rect">
            <a:avLst/>
          </a:prstGeom>
          <a:ln w="76200"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34242" b="66606" l="9176" r="85020">
                        <a14:foregroundMark x1="44392" y1="50485" x2="14510" y2="53273"/>
                        <a14:foregroundMark x1="32157" y1="52242" x2="15608" y2="45394"/>
                        <a14:foregroundMark x1="77098" y1="61455" x2="78667" y2="52242"/>
                        <a14:foregroundMark x1="42118" y1="46424" x2="32863" y2="50182"/>
                        <a14:foregroundMark x1="44392" y1="58061" x2="35922" y2="55818"/>
                        <a14:foregroundMark x1="39294" y1="57515" x2="35922" y2="55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86" t="33590" r="16043" b="33205"/>
          <a:stretch/>
        </p:blipFill>
        <p:spPr>
          <a:xfrm rot="16200000">
            <a:off x="-888020" y="2143363"/>
            <a:ext cx="3962400" cy="227720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25576" b="69152" l="9961" r="86196">
                        <a14:foregroundMark x1="13804" y1="46242" x2="12078" y2="44182"/>
                        <a14:foregroundMark x1="12078" y1="41939" x2="14902" y2="38182"/>
                        <a14:foregroundMark x1="47686" y1="43515" x2="66039" y2="44182"/>
                        <a14:foregroundMark x1="50745" y1="37333" x2="66510" y2="37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40" t="25556" r="14052" b="31197"/>
          <a:stretch/>
        </p:blipFill>
        <p:spPr>
          <a:xfrm rot="5400000">
            <a:off x="6568390" y="2860846"/>
            <a:ext cx="4033234" cy="296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13" name="KDYZ JIM MLYNY JDOU.wav"/>
          </p:stSnd>
        </p:sndAc>
      </p:transition>
    </mc:Choice>
    <mc:Fallback>
      <p:transition spd="med">
        <p:fade/>
        <p:sndAc>
          <p:stSnd>
            <p:snd r:embed="rId2" name="KDYZ JIM MLYNY J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8851" y="-2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41938" y="5190185"/>
            <a:ext cx="7908124" cy="1351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3152" b="66364" l="12471" r="88392">
                        <a14:foregroundMark x1="17176" y1="48121" x2="16941" y2="52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82" t="42991" r="11840" b="33590"/>
          <a:stretch/>
        </p:blipFill>
        <p:spPr>
          <a:xfrm rot="4997350">
            <a:off x="5154405" y="3808136"/>
            <a:ext cx="3293303" cy="131540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3152" b="66364" l="12471" r="88392">
                        <a14:foregroundMark x1="17176" y1="48121" x2="16941" y2="52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82" t="42991" r="11840" b="33590"/>
          <a:stretch/>
        </p:blipFill>
        <p:spPr>
          <a:xfrm rot="16602650" flipH="1">
            <a:off x="9366418" y="4088905"/>
            <a:ext cx="3243289" cy="129542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72848" b="87758" l="49176" r="86824">
                        <a14:foregroundMark x1="39294" y1="61636" x2="48784" y2="60606"/>
                        <a14:foregroundMark x1="52784" y1="58182" x2="52078" y2="52242"/>
                        <a14:foregroundMark x1="41020" y1="76848" x2="83922" y2="74424"/>
                        <a14:foregroundMark x1="72235" y1="37697" x2="85098" y2="37697"/>
                        <a14:backgroundMark x1="83294" y1="74848" x2="83294" y2="74848"/>
                        <a14:backgroundMark x1="85098" y1="74727" x2="85098" y2="74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295" t="72251" r="14872" b="12393"/>
          <a:stretch/>
        </p:blipFill>
        <p:spPr>
          <a:xfrm rot="5400000">
            <a:off x="-391594" y="3894250"/>
            <a:ext cx="2731480" cy="147372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8027036" y="4437187"/>
            <a:ext cx="1652954" cy="18288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4242" b="40303" l="30353" r="436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97" t="22564" r="56636" b="60000"/>
          <a:stretch/>
        </p:blipFill>
        <p:spPr>
          <a:xfrm rot="5400000">
            <a:off x="7361207" y="1041864"/>
            <a:ext cx="1155811" cy="2143502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152400" y="148922"/>
            <a:ext cx="11576871" cy="923330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Z OBILÍ SE DOSTALO ZRNÍ, KTERÉ MLYNÁŘI NASYPALI DO NÁSYPKY K MLÝNSKÝM KAMENŮM – NÁHONEM SE VEDLA VODA, KTERÁ ROZTOČILA MLÝNSKÉ KOLO, TÍM SE ROZTOČILY I MLÝNSKÉ KAMENY, KTERÉ ZRNÍ ROZEMLELY NA MOUKU.</a:t>
            </a:r>
            <a:endParaRPr lang="cs-CZ" b="1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46223" b="97117" l="19059" r="100000">
                        <a14:foregroundMark x1="22353" y1="73956" x2="24471" y2="86183"/>
                        <a14:foregroundMark x1="33765" y1="70974" x2="33765" y2="70974"/>
                        <a14:foregroundMark x1="91647" y1="50696" x2="91647" y2="50696"/>
                        <a14:foregroundMark x1="45529" y1="70974" x2="45529" y2="70974"/>
                        <a14:foregroundMark x1="52235" y1="69980" x2="52235" y2="69980"/>
                        <a14:foregroundMark x1="37765" y1="70974" x2="37765" y2="70974"/>
                        <a14:foregroundMark x1="82118" y1="50298" x2="82118" y2="50298"/>
                        <a14:foregroundMark x1="86471" y1="50099" x2="86471" y2="50895"/>
                        <a14:foregroundMark x1="92706" y1="49901" x2="92706" y2="49901"/>
                        <a14:backgroundMark x1="76706" y1="50497" x2="73529" y2="53579"/>
                        <a14:backgroundMark x1="69176" y1="51093" x2="60824" y2="68091"/>
                        <a14:backgroundMark x1="36235" y1="69980" x2="36235" y2="69980"/>
                        <a14:backgroundMark x1="42118" y1="70577" x2="42118" y2="70577"/>
                        <a14:backgroundMark x1="48824" y1="69583" x2="36471" y2="68489"/>
                        <a14:backgroundMark x1="56588" y1="66501" x2="48588" y2="68787"/>
                        <a14:backgroundMark x1="95059" y1="48608" x2="79412" y2="500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03" t="47133" r="3257" b="4490"/>
          <a:stretch/>
        </p:blipFill>
        <p:spPr>
          <a:xfrm>
            <a:off x="8902995" y="610587"/>
            <a:ext cx="2826276" cy="211970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28303" b="87758" l="12863" r="86824">
                        <a14:foregroundMark x1="39294" y1="61636" x2="48784" y2="60606"/>
                        <a14:foregroundMark x1="52784" y1="58182" x2="52078" y2="52242"/>
                        <a14:foregroundMark x1="72235" y1="37697" x2="85098" y2="37697"/>
                        <a14:foregroundMark x1="74824" y1="73697" x2="74824" y2="73697"/>
                        <a14:foregroundMark x1="40314" y1="77333" x2="65333" y2="72848"/>
                        <a14:foregroundMark x1="76235" y1="72485" x2="83608" y2="75152"/>
                        <a14:foregroundMark x1="77333" y1="74303" x2="81098" y2="75152"/>
                        <a14:backgroundMark x1="50118" y1="78667" x2="84471" y2="80424"/>
                        <a14:backgroundMark x1="68157" y1="74424" x2="68157" y2="74424"/>
                        <a14:backgroundMark x1="70980" y1="74667" x2="70980" y2="74667"/>
                        <a14:backgroundMark x1="76078" y1="74667" x2="76078" y2="7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31" t="28462" r="12504" b="20211"/>
          <a:stretch/>
        </p:blipFill>
        <p:spPr>
          <a:xfrm rot="5400000">
            <a:off x="705641" y="983613"/>
            <a:ext cx="5462957" cy="4925944"/>
          </a:xfrm>
          <a:prstGeom prst="rect">
            <a:avLst/>
          </a:prstGeom>
        </p:spPr>
      </p:pic>
      <p:sp>
        <p:nvSpPr>
          <p:cNvPr id="15" name="Ohnutá šipka 14"/>
          <p:cNvSpPr/>
          <p:nvPr/>
        </p:nvSpPr>
        <p:spPr>
          <a:xfrm rot="16200000" flipH="1">
            <a:off x="4692899" y="39176"/>
            <a:ext cx="566412" cy="371622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125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15" name="KDYZ JIM MLYNY NEKLAPAJI.wav"/>
          </p:stSnd>
        </p:sndAc>
      </p:transition>
    </mc:Choice>
    <mc:Fallback>
      <p:transition spd="med">
        <p:fade/>
        <p:sndAc>
          <p:stSnd>
            <p:snd r:embed="rId2" name="KDYZ JIM MLYNY NEKLAPAJ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18815 -4.07407E-6 C -0.27227 -4.07407E-6 -0.37591 0.02315 -0.37591 0.04375 L -0.37591 0.0875 " pathEditMode="relative" rAng="0" ptsTypes="FfFF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2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78849" y="-106498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4242" b="66606" l="9176" r="85020">
                        <a14:foregroundMark x1="44392" y1="50485" x2="14510" y2="53273"/>
                        <a14:foregroundMark x1="32157" y1="52242" x2="15608" y2="45394"/>
                        <a14:foregroundMark x1="77098" y1="61455" x2="78667" y2="52242"/>
                        <a14:foregroundMark x1="42118" y1="46424" x2="32863" y2="50182"/>
                        <a14:foregroundMark x1="44392" y1="58061" x2="35922" y2="55818"/>
                        <a14:foregroundMark x1="39294" y1="57515" x2="35922" y2="55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86" t="33590" r="16043" b="33205"/>
          <a:stretch/>
        </p:blipFill>
        <p:spPr>
          <a:xfrm rot="16200000">
            <a:off x="-748699" y="1528964"/>
            <a:ext cx="4131623" cy="237446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01" r="2911"/>
          <a:stretch/>
        </p:blipFill>
        <p:spPr>
          <a:xfrm rot="5400000">
            <a:off x="3342523" y="-297657"/>
            <a:ext cx="5145112" cy="6535617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25576" b="69152" l="9961" r="86196">
                        <a14:foregroundMark x1="13804" y1="46242" x2="12078" y2="44182"/>
                        <a14:foregroundMark x1="12078" y1="41939" x2="14902" y2="38182"/>
                        <a14:foregroundMark x1="47686" y1="43515" x2="66039" y2="44182"/>
                        <a14:foregroundMark x1="50745" y1="37333" x2="66510" y2="37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40" t="25556" r="14052" b="31197"/>
          <a:stretch/>
        </p:blipFill>
        <p:spPr>
          <a:xfrm rot="5400000">
            <a:off x="8191499" y="1120696"/>
            <a:ext cx="4219621" cy="310300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43152" b="66364" l="12471" r="88392">
                        <a14:foregroundMark x1="17176" y1="48121" x2="16941" y2="52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82" t="42991" r="11840" b="33590"/>
          <a:stretch/>
        </p:blipFill>
        <p:spPr>
          <a:xfrm rot="4997350">
            <a:off x="3457673" y="3852787"/>
            <a:ext cx="4157187" cy="166045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1677867" y="4839322"/>
            <a:ext cx="1652954" cy="182880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3128595" y="4839322"/>
            <a:ext cx="1652954" cy="18288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7483784" y="4771708"/>
            <a:ext cx="1652954" cy="1828800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6188317" y="4853770"/>
            <a:ext cx="1652954" cy="1828800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10228385" y="4771708"/>
            <a:ext cx="1652954" cy="182880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217804" y="4881093"/>
            <a:ext cx="1652954" cy="182880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8837732" y="4771708"/>
            <a:ext cx="1652954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03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12" name="JSOU MLYNARY - KONEC.wav"/>
          </p:stSnd>
        </p:sndAc>
      </p:transition>
    </mc:Choice>
    <mc:Fallback>
      <p:transition spd="med">
        <p:fade/>
        <p:sndAc>
          <p:stSnd>
            <p:snd r:embed="rId2" name="JSOU MLYNARY - KONE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8849" y="-12714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41938" y="5190185"/>
            <a:ext cx="7908124" cy="1351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Skupina 7"/>
          <p:cNvGrpSpPr/>
          <p:nvPr/>
        </p:nvGrpSpPr>
        <p:grpSpPr>
          <a:xfrm>
            <a:off x="832069" y="319076"/>
            <a:ext cx="3056651" cy="2342429"/>
            <a:chOff x="457932" y="963480"/>
            <a:chExt cx="3056651" cy="2342429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25576" b="69152" l="9961" r="86196">
                          <a14:foregroundMark x1="13804" y1="46242" x2="12078" y2="44182"/>
                          <a14:foregroundMark x1="12078" y1="41939" x2="14902" y2="38182"/>
                          <a14:foregroundMark x1="47686" y1="43515" x2="66039" y2="44182"/>
                          <a14:foregroundMark x1="50745" y1="37333" x2="66510" y2="37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840" t="25556" r="14052" b="31197"/>
            <a:stretch/>
          </p:blipFill>
          <p:spPr>
            <a:xfrm rot="5400000">
              <a:off x="148000" y="1273415"/>
              <a:ext cx="2342426" cy="1722561"/>
            </a:xfrm>
            <a:prstGeom prst="rect">
              <a:avLst/>
            </a:prstGeom>
            <a:ln w="76200">
              <a:noFill/>
            </a:ln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34242" b="66606" l="9176" r="85020">
                          <a14:foregroundMark x1="44392" y1="50485" x2="14510" y2="53273"/>
                          <a14:foregroundMark x1="32157" y1="52242" x2="15608" y2="45394"/>
                          <a14:foregroundMark x1="77098" y1="61455" x2="78667" y2="52242"/>
                          <a14:foregroundMark x1="42118" y1="46424" x2="32863" y2="50182"/>
                          <a14:foregroundMark x1="44392" y1="58061" x2="35922" y2="55818"/>
                          <a14:foregroundMark x1="39294" y1="57515" x2="35922" y2="55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186" t="33590" r="16043" b="33205"/>
            <a:stretch/>
          </p:blipFill>
          <p:spPr>
            <a:xfrm rot="16200000">
              <a:off x="1686865" y="1457109"/>
              <a:ext cx="2321347" cy="1334089"/>
            </a:xfrm>
            <a:prstGeom prst="rect">
              <a:avLst/>
            </a:prstGeom>
            <a:ln w="76200">
              <a:noFill/>
            </a:ln>
          </p:spPr>
        </p:pic>
      </p:grp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01" r="2911"/>
          <a:stretch/>
        </p:blipFill>
        <p:spPr>
          <a:xfrm rot="5400000">
            <a:off x="4659313" y="-52107"/>
            <a:ext cx="2572557" cy="3267810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8303" b="87758" l="12863" r="86824">
                        <a14:foregroundMark x1="39294" y1="61636" x2="48784" y2="60606"/>
                        <a14:foregroundMark x1="52784" y1="58182" x2="52078" y2="52242"/>
                        <a14:foregroundMark x1="72235" y1="37697" x2="85098" y2="37697"/>
                        <a14:foregroundMark x1="74824" y1="73697" x2="74824" y2="73697"/>
                        <a14:foregroundMark x1="40314" y1="77333" x2="65333" y2="72848"/>
                        <a14:foregroundMark x1="76235" y1="72485" x2="83608" y2="75152"/>
                        <a14:foregroundMark x1="77333" y1="74303" x2="81098" y2="75152"/>
                        <a14:backgroundMark x1="50118" y1="78667" x2="84471" y2="80424"/>
                        <a14:backgroundMark x1="68157" y1="74424" x2="68157" y2="74424"/>
                        <a14:backgroundMark x1="70980" y1="74667" x2="70980" y2="74667"/>
                        <a14:backgroundMark x1="76078" y1="74667" x2="76078" y2="7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31" t="28462" r="12504" b="20211"/>
          <a:stretch/>
        </p:blipFill>
        <p:spPr>
          <a:xfrm rot="5400000">
            <a:off x="440979" y="3508546"/>
            <a:ext cx="2525969" cy="2277664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grpSp>
        <p:nvGrpSpPr>
          <p:cNvPr id="11" name="Skupina 10"/>
          <p:cNvGrpSpPr/>
          <p:nvPr/>
        </p:nvGrpSpPr>
        <p:grpSpPr>
          <a:xfrm>
            <a:off x="7444514" y="3598615"/>
            <a:ext cx="4290646" cy="2247879"/>
            <a:chOff x="87242" y="213458"/>
            <a:chExt cx="11892089" cy="5964606"/>
          </a:xfrm>
        </p:grpSpPr>
        <p:pic>
          <p:nvPicPr>
            <p:cNvPr id="12" name="Obrázek 11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701" r="2911"/>
            <a:stretch/>
          </p:blipFill>
          <p:spPr>
            <a:xfrm rot="5400000">
              <a:off x="3337343" y="-44871"/>
              <a:ext cx="5145112" cy="6535617"/>
            </a:xfrm>
            <a:prstGeom prst="rect">
              <a:avLst/>
            </a:prstGeom>
            <a:ln w="76200">
              <a:noFill/>
            </a:ln>
          </p:spPr>
        </p:pic>
        <p:pic>
          <p:nvPicPr>
            <p:cNvPr id="13" name="Obrázek 12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25576" b="69152" l="9961" r="86196">
                          <a14:foregroundMark x1="13804" y1="46242" x2="12078" y2="44182"/>
                          <a14:foregroundMark x1="12078" y1="41939" x2="14902" y2="38182"/>
                          <a14:foregroundMark x1="47686" y1="43515" x2="66039" y2="44182"/>
                          <a14:foregroundMark x1="50745" y1="37333" x2="66510" y2="37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840" t="25556" r="14052" b="31197"/>
            <a:stretch/>
          </p:blipFill>
          <p:spPr>
            <a:xfrm rot="5400000">
              <a:off x="8298229" y="747106"/>
              <a:ext cx="4033234" cy="2965938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34242" b="66606" l="9176" r="85020">
                          <a14:foregroundMark x1="44392" y1="50485" x2="14510" y2="53273"/>
                          <a14:foregroundMark x1="32157" y1="52242" x2="15608" y2="45394"/>
                          <a14:foregroundMark x1="77098" y1="61455" x2="78667" y2="52242"/>
                          <a14:foregroundMark x1="42118" y1="46424" x2="32863" y2="50182"/>
                          <a14:foregroundMark x1="44392" y1="58061" x2="35922" y2="55818"/>
                          <a14:foregroundMark x1="39294" y1="57515" x2="35922" y2="55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186" t="33590" r="16043" b="33205"/>
            <a:stretch/>
          </p:blipFill>
          <p:spPr>
            <a:xfrm rot="16200000">
              <a:off x="-612429" y="1243905"/>
              <a:ext cx="3962400" cy="2277209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1640549" y="4303525"/>
              <a:ext cx="1652954" cy="1828800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8919800" y="4260843"/>
              <a:ext cx="1652954" cy="1828800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10238454" y="4275786"/>
              <a:ext cx="1652954" cy="1828800"/>
            </a:xfrm>
            <a:prstGeom prst="rect">
              <a:avLst/>
            </a:prstGeom>
          </p:spPr>
        </p:pic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175165" y="4303525"/>
              <a:ext cx="1652954" cy="1828800"/>
            </a:xfrm>
            <a:prstGeom prst="rect">
              <a:avLst/>
            </a:prstGeom>
          </p:spPr>
        </p:pic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7436831" y="4303525"/>
              <a:ext cx="1652954" cy="1828800"/>
            </a:xfrm>
            <a:prstGeom prst="rect">
              <a:avLst/>
            </a:prstGeom>
          </p:spPr>
        </p:pic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6081006" y="4437187"/>
              <a:ext cx="1652954" cy="1828800"/>
            </a:xfrm>
            <a:prstGeom prst="rect">
              <a:avLst/>
            </a:prstGeom>
          </p:spPr>
        </p:pic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788" b="80364" l="10353" r="4329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570" t="51624" r="57238" b="21710"/>
            <a:stretch/>
          </p:blipFill>
          <p:spPr>
            <a:xfrm rot="5400000">
              <a:off x="3168946" y="4303525"/>
              <a:ext cx="1652954" cy="1828800"/>
            </a:xfrm>
            <a:prstGeom prst="rect">
              <a:avLst/>
            </a:prstGeom>
          </p:spPr>
        </p:pic>
      </p:grpSp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43152" b="66364" l="12471" r="88392">
                        <a14:foregroundMark x1="17176" y1="48121" x2="16941" y2="52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82" t="42991" r="11840" b="33590"/>
          <a:stretch/>
        </p:blipFill>
        <p:spPr>
          <a:xfrm rot="4997350">
            <a:off x="2830685" y="4316213"/>
            <a:ext cx="2246026" cy="89710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43152" b="66364" l="12471" r="88392">
                        <a14:foregroundMark x1="17176" y1="48121" x2="16941" y2="52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82" t="42991" r="11840" b="33590"/>
          <a:stretch/>
        </p:blipFill>
        <p:spPr>
          <a:xfrm rot="16602650" flipH="1">
            <a:off x="5234736" y="4335673"/>
            <a:ext cx="2148585" cy="85818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50788" b="80364" l="10353" r="432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0" t="51624" r="57238" b="21710"/>
          <a:stretch/>
        </p:blipFill>
        <p:spPr>
          <a:xfrm rot="5400000">
            <a:off x="4533349" y="4637391"/>
            <a:ext cx="1092092" cy="1208272"/>
          </a:xfrm>
          <a:prstGeom prst="rect">
            <a:avLst/>
          </a:prstGeom>
        </p:spPr>
      </p:pic>
      <p:sp>
        <p:nvSpPr>
          <p:cNvPr id="28" name="Obdélník 27"/>
          <p:cNvSpPr/>
          <p:nvPr/>
        </p:nvSpPr>
        <p:spPr>
          <a:xfrm>
            <a:off x="3376985" y="3597027"/>
            <a:ext cx="3483736" cy="2335473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339006" y="3512610"/>
            <a:ext cx="4501661" cy="2419890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05520" y="315035"/>
            <a:ext cx="3248031" cy="245279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965822" y="295519"/>
            <a:ext cx="3248031" cy="245279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2" name="Skupina 31"/>
          <p:cNvGrpSpPr/>
          <p:nvPr/>
        </p:nvGrpSpPr>
        <p:grpSpPr>
          <a:xfrm>
            <a:off x="8061511" y="380758"/>
            <a:ext cx="3056651" cy="2342429"/>
            <a:chOff x="457932" y="963480"/>
            <a:chExt cx="3056651" cy="2342429"/>
          </a:xfrm>
        </p:grpSpPr>
        <p:pic>
          <p:nvPicPr>
            <p:cNvPr id="33" name="Obrázek 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25576" b="69152" l="9961" r="86196">
                          <a14:foregroundMark x1="13804" y1="46242" x2="12078" y2="44182"/>
                          <a14:foregroundMark x1="12078" y1="41939" x2="14902" y2="38182"/>
                          <a14:foregroundMark x1="47686" y1="43515" x2="66039" y2="44182"/>
                          <a14:foregroundMark x1="50745" y1="37333" x2="66510" y2="375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840" t="25556" r="14052" b="31197"/>
            <a:stretch/>
          </p:blipFill>
          <p:spPr>
            <a:xfrm rot="5400000">
              <a:off x="148000" y="1273415"/>
              <a:ext cx="2342426" cy="1722561"/>
            </a:xfrm>
            <a:prstGeom prst="rect">
              <a:avLst/>
            </a:prstGeom>
            <a:ln w="76200">
              <a:noFill/>
            </a:ln>
          </p:spPr>
        </p:pic>
        <p:pic>
          <p:nvPicPr>
            <p:cNvPr id="34" name="Obrázek 3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34242" b="66606" l="9176" r="85020">
                          <a14:foregroundMark x1="44392" y1="50485" x2="14510" y2="53273"/>
                          <a14:foregroundMark x1="32157" y1="52242" x2="15608" y2="45394"/>
                          <a14:foregroundMark x1="77098" y1="61455" x2="78667" y2="52242"/>
                          <a14:foregroundMark x1="42118" y1="46424" x2="32863" y2="50182"/>
                          <a14:foregroundMark x1="44392" y1="58061" x2="35922" y2="55818"/>
                          <a14:foregroundMark x1="39294" y1="57515" x2="35922" y2="558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186" t="33590" r="16043" b="33205"/>
            <a:stretch/>
          </p:blipFill>
          <p:spPr>
            <a:xfrm rot="16200000">
              <a:off x="1686865" y="1457109"/>
              <a:ext cx="2321347" cy="1334089"/>
            </a:xfrm>
            <a:prstGeom prst="rect">
              <a:avLst/>
            </a:prstGeom>
            <a:ln w="76200">
              <a:noFill/>
            </a:ln>
          </p:spPr>
        </p:pic>
      </p:grpSp>
      <p:cxnSp>
        <p:nvCxnSpPr>
          <p:cNvPr id="37" name="Přímá spojnice 36"/>
          <p:cNvCxnSpPr/>
          <p:nvPr/>
        </p:nvCxnSpPr>
        <p:spPr>
          <a:xfrm>
            <a:off x="4530410" y="4695481"/>
            <a:ext cx="1226927" cy="100241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4530410" y="4695481"/>
            <a:ext cx="1153122" cy="101287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543788" y="5223546"/>
            <a:ext cx="476120" cy="64228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 flipV="1">
            <a:off x="543788" y="5241527"/>
            <a:ext cx="476120" cy="66883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798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23" name="MLYNÁŘ DĚTI - CELÝ.wav"/>
          </p:stSnd>
        </p:sndAc>
      </p:transition>
    </mc:Choice>
    <mc:Fallback>
      <p:transition spd="med">
        <p:fade/>
        <p:sndAc>
          <p:stSnd>
            <p:snd r:embed="rId2" name="MLYNÁŘ DĚTI - CELÝ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8849" y="-12714"/>
            <a:ext cx="2713149" cy="1430215"/>
          </a:xfrm>
          <a:prstGeom prst="rect">
            <a:avLst/>
          </a:prstGeom>
          <a:solidFill>
            <a:srgbClr val="FFF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41938" y="5190185"/>
            <a:ext cx="7908124" cy="1351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74429" y="2799022"/>
            <a:ext cx="3423139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CO UMÍME NOVÉHO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55476" y="728016"/>
            <a:ext cx="7104185" cy="526297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MLYNÁŘSKÁ PRÁCE JE VELMI STARÉ ŘEMESLO</a:t>
            </a:r>
          </a:p>
          <a:p>
            <a:r>
              <a:rPr lang="cs-CZ" sz="2400" b="1" dirty="0" smtClean="0"/>
              <a:t>V DŘÍVĚJŠÍCH DOBÁCH POMÁHALY LIDEM MLÍT MOUKU ŽIVLY – VODA A VÍTR VE VODNÍCH  A VĚTRNÝCH MLÝNECH</a:t>
            </a:r>
          </a:p>
          <a:p>
            <a:r>
              <a:rPr lang="cs-CZ" sz="2400" b="1" dirty="0" smtClean="0"/>
              <a:t>MLYNÁŘI MUSELI BÝT PRACOVITÍ A SILNÍ CHLAPI  KDYBY </a:t>
            </a:r>
            <a:r>
              <a:rPr lang="cs-CZ" sz="2400" b="1" dirty="0" smtClean="0"/>
              <a:t>NE, </a:t>
            </a:r>
            <a:r>
              <a:rPr lang="cs-CZ" sz="2400" b="1" dirty="0" smtClean="0"/>
              <a:t>PLATILO </a:t>
            </a:r>
            <a:r>
              <a:rPr lang="cs-CZ" sz="2400" b="1" dirty="0"/>
              <a:t>BY </a:t>
            </a:r>
            <a:r>
              <a:rPr lang="cs-CZ" sz="2400" b="1" dirty="0" smtClean="0"/>
              <a:t>RČENÍ BEZ PRÁCE NEJSOU KOLÁČE</a:t>
            </a:r>
          </a:p>
          <a:p>
            <a:r>
              <a:rPr lang="cs-CZ" sz="2400" b="1" dirty="0" smtClean="0"/>
              <a:t>POZNALI  </a:t>
            </a:r>
            <a:r>
              <a:rPr lang="cs-CZ" sz="2400" b="1" dirty="0" smtClean="0"/>
              <a:t>JSME, </a:t>
            </a:r>
            <a:r>
              <a:rPr lang="cs-CZ" sz="2400" b="1" dirty="0" smtClean="0"/>
              <a:t>JAKÝ JE POSTUP ZÍSKÁNÍ MOUKY OD OBILÍ K MOUCE</a:t>
            </a:r>
          </a:p>
          <a:p>
            <a:r>
              <a:rPr lang="cs-CZ" sz="2400" b="1" dirty="0" smtClean="0"/>
              <a:t>POZNALI JSME, JAKÝM ZPŮSOBEM PRACUJE STARÝ MLÝN PŘI VÝROBĚ MOUKY </a:t>
            </a:r>
          </a:p>
          <a:p>
            <a:r>
              <a:rPr lang="cs-CZ" sz="2400" b="1" dirty="0"/>
              <a:t>POZNALI JSME </a:t>
            </a:r>
            <a:r>
              <a:rPr lang="cs-CZ" sz="2400" b="1" dirty="0" smtClean="0"/>
              <a:t>NOVÉ POJMY Z MLYNÁŘSKÉHO PROSTŘEDÍ</a:t>
            </a:r>
          </a:p>
          <a:p>
            <a:r>
              <a:rPr lang="cs-CZ" sz="2400" b="1" dirty="0"/>
              <a:t>POZNALI </a:t>
            </a:r>
            <a:r>
              <a:rPr lang="cs-CZ" sz="2400" b="1" dirty="0" smtClean="0"/>
              <a:t>JSME NOVOU PÍSEŇ MLYNÁŘ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1432730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  <p:sndAc>
          <p:stSnd>
            <p:snd r:embed="rId3" name="MLYNAR 2.wav"/>
          </p:stSnd>
        </p:sndAc>
      </p:transition>
    </mc:Choice>
    <mc:Fallback>
      <p:transition spd="med">
        <p:fade/>
        <p:sndAc>
          <p:stSnd>
            <p:snd r:embed="rId2" name="MLYNAR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DÍTĚ A JEHO PSYCHIKA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  DÍTĚ A JEHO SVĚT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Popis</a:t>
            </a:r>
          </a:p>
          <a:p>
            <a:r>
              <a:rPr lang="cs-CZ" dirty="0"/>
              <a:t>Z</a:t>
            </a:r>
            <a:r>
              <a:rPr lang="cs-CZ" dirty="0" smtClean="0"/>
              <a:t>nát většinu slov a výrazů používaných v prostředí dítěte</a:t>
            </a:r>
          </a:p>
          <a:p>
            <a:r>
              <a:rPr lang="cs-CZ" dirty="0" smtClean="0"/>
              <a:t>Soustředěně poslouchat</a:t>
            </a:r>
          </a:p>
          <a:p>
            <a:r>
              <a:rPr lang="cs-CZ" dirty="0" smtClean="0"/>
              <a:t>Rozumět běžným okolnostem a dějům, jevům a situacím, s nimiž se dítě setkává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Porozumět </a:t>
            </a:r>
            <a:r>
              <a:rPr lang="cs-CZ" dirty="0"/>
              <a:t>slyšenému </a:t>
            </a:r>
            <a:r>
              <a:rPr lang="cs-CZ" dirty="0" smtClean="0"/>
              <a:t>– slova a výrazy z oblasti mlynářské práce</a:t>
            </a:r>
            <a:endParaRPr lang="cs-CZ" dirty="0"/>
          </a:p>
          <a:p>
            <a:r>
              <a:rPr lang="cs-CZ" dirty="0" smtClean="0"/>
              <a:t>Záměrně se soustředit a udržet pozornost</a:t>
            </a:r>
          </a:p>
          <a:p>
            <a:r>
              <a:rPr lang="cs-CZ" dirty="0" smtClean="0"/>
              <a:t>Mít povědomí o širším společenském, věcném, přírodním, kulturním i technickém prostředí i jeho dění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1" y="1183000"/>
            <a:ext cx="11535508" cy="3524813"/>
          </a:xfrm>
        </p:spPr>
        <p:txBody>
          <a:bodyPr>
            <a:normAutofit fontScale="85000" lnSpcReduction="20000"/>
          </a:bodyPr>
          <a:lstStyle/>
          <a:p>
            <a:r>
              <a:rPr lang="cs-CZ" sz="1800" u="sng" dirty="0" smtClean="0"/>
              <a:t>Strana č. 1 </a:t>
            </a:r>
            <a:r>
              <a:rPr lang="cs-CZ" sz="1800" dirty="0" smtClean="0"/>
              <a:t>- zní </a:t>
            </a:r>
            <a:r>
              <a:rPr lang="cs-CZ" sz="1800" b="1" dirty="0" smtClean="0"/>
              <a:t>předehra</a:t>
            </a:r>
            <a:r>
              <a:rPr lang="cs-CZ" sz="1800" dirty="0" smtClean="0"/>
              <a:t> k písni Mlynář</a:t>
            </a:r>
          </a:p>
          <a:p>
            <a:r>
              <a:rPr lang="cs-CZ" sz="1800" u="sng" dirty="0" smtClean="0"/>
              <a:t>Strana č. 2 </a:t>
            </a:r>
            <a:r>
              <a:rPr lang="cs-CZ" sz="1800" dirty="0" smtClean="0"/>
              <a:t>– zní </a:t>
            </a:r>
            <a:r>
              <a:rPr lang="cs-CZ" sz="1800" b="1" dirty="0" smtClean="0"/>
              <a:t>1.část písně </a:t>
            </a:r>
            <a:r>
              <a:rPr lang="cs-CZ" sz="1800" dirty="0" smtClean="0"/>
              <a:t>– vysvětlujeme slovo chlapi, mlynář – co dělá</a:t>
            </a:r>
          </a:p>
          <a:p>
            <a:r>
              <a:rPr lang="cs-CZ" sz="1800" u="sng" dirty="0" smtClean="0"/>
              <a:t>Strana č. 3 </a:t>
            </a:r>
            <a:r>
              <a:rPr lang="cs-CZ" sz="1800" dirty="0" smtClean="0"/>
              <a:t>– zní </a:t>
            </a:r>
            <a:r>
              <a:rPr lang="cs-CZ" sz="1800" b="1" dirty="0" smtClean="0"/>
              <a:t>2. část písně </a:t>
            </a:r>
            <a:r>
              <a:rPr lang="cs-CZ" sz="1800" dirty="0" smtClean="0"/>
              <a:t>– vysvětlujeme slovo mlýn, mlýnská kola, druhy dávných mlýnů – </a:t>
            </a:r>
            <a:r>
              <a:rPr lang="cs-CZ" sz="1800" dirty="0" smtClean="0"/>
              <a:t>princip, </a:t>
            </a:r>
            <a:r>
              <a:rPr lang="cs-CZ" sz="1800" dirty="0" smtClean="0"/>
              <a:t>jak fungovaly, vysvětlení současného mletí mouky pomocí mlýnů elektrických, které mlynářům ulehčují práci – </a:t>
            </a:r>
            <a:r>
              <a:rPr lang="cs-CZ" sz="1800" b="1" dirty="0" smtClean="0"/>
              <a:t>animace</a:t>
            </a:r>
            <a:r>
              <a:rPr lang="cs-CZ" sz="1800" dirty="0" smtClean="0"/>
              <a:t> – kliknutí na oba mlynáře – roztočí se mlýnská kola</a:t>
            </a:r>
          </a:p>
          <a:p>
            <a:r>
              <a:rPr lang="cs-CZ" sz="1800" u="sng" dirty="0" smtClean="0"/>
              <a:t>Strana č. 4 </a:t>
            </a:r>
            <a:r>
              <a:rPr lang="cs-CZ" sz="1800" dirty="0" smtClean="0"/>
              <a:t>– zní </a:t>
            </a:r>
            <a:r>
              <a:rPr lang="cs-CZ" sz="1800" b="1" dirty="0" smtClean="0"/>
              <a:t>3. část písně </a:t>
            </a:r>
            <a:r>
              <a:rPr lang="cs-CZ" sz="1800" dirty="0" smtClean="0"/>
              <a:t>– vysvětlení výroby mouky od obilí až k mouce – pojmy –náhon, mlýnice, násypka, mlýnské soukolí, mlýnské kameny = běhoun a ležák, pytel s moukou – </a:t>
            </a:r>
            <a:r>
              <a:rPr lang="cs-CZ" sz="1800" b="1" dirty="0" smtClean="0"/>
              <a:t>animace</a:t>
            </a:r>
            <a:r>
              <a:rPr lang="cs-CZ" sz="1800" dirty="0" smtClean="0"/>
              <a:t> – 1. kliknout na zrní – dojede k násypce 2. kliknout na oba mlynáře – neklape  mlýnské kolo – není mouka - vysvětlí pojem nic nemají</a:t>
            </a:r>
          </a:p>
          <a:p>
            <a:r>
              <a:rPr lang="cs-CZ" sz="1800" u="sng" dirty="0" smtClean="0"/>
              <a:t>Strana č. 5 </a:t>
            </a:r>
            <a:r>
              <a:rPr lang="cs-CZ" sz="1800" dirty="0" smtClean="0"/>
              <a:t>– zní </a:t>
            </a:r>
            <a:r>
              <a:rPr lang="cs-CZ" sz="1800" b="1" dirty="0" smtClean="0"/>
              <a:t>závěr písně </a:t>
            </a:r>
            <a:r>
              <a:rPr lang="cs-CZ" sz="1800" dirty="0" smtClean="0"/>
              <a:t>– obrázek vyjadřuje hrdost a radost mlynářů ze své práce , když vše funguje – </a:t>
            </a:r>
            <a:r>
              <a:rPr lang="cs-CZ" sz="1800" b="1" dirty="0" smtClean="0"/>
              <a:t>animace</a:t>
            </a:r>
            <a:r>
              <a:rPr lang="cs-CZ" sz="1800" dirty="0" smtClean="0"/>
              <a:t> – kliknutím na levého mlynáře se objevují pytle s moukou</a:t>
            </a:r>
            <a:r>
              <a:rPr lang="cs-CZ" sz="1800" u="sng" dirty="0" smtClean="0"/>
              <a:t> </a:t>
            </a:r>
          </a:p>
          <a:p>
            <a:r>
              <a:rPr lang="cs-CZ" sz="1800" u="sng" dirty="0" smtClean="0"/>
              <a:t>Strana č. 6 </a:t>
            </a:r>
            <a:r>
              <a:rPr lang="cs-CZ" sz="1800" dirty="0" smtClean="0"/>
              <a:t>– </a:t>
            </a:r>
            <a:r>
              <a:rPr lang="cs-CZ" sz="1800" b="1" dirty="0" smtClean="0"/>
              <a:t>opakován</a:t>
            </a:r>
            <a:r>
              <a:rPr lang="cs-CZ" sz="1800" dirty="0" smtClean="0"/>
              <a:t>í celé písně </a:t>
            </a:r>
            <a:r>
              <a:rPr lang="cs-CZ" sz="1800" dirty="0"/>
              <a:t>se zpěvem </a:t>
            </a:r>
            <a:r>
              <a:rPr lang="cs-CZ" sz="1800" dirty="0" smtClean="0"/>
              <a:t>dětí – k lepšímu zapamatování děj na obrázcích</a:t>
            </a:r>
            <a:endParaRPr lang="cs-CZ" sz="1800" u="sng" dirty="0" smtClean="0"/>
          </a:p>
          <a:p>
            <a:r>
              <a:rPr lang="cs-CZ" sz="1800" u="sng" dirty="0" smtClean="0"/>
              <a:t>Strana </a:t>
            </a:r>
            <a:r>
              <a:rPr lang="cs-CZ" sz="1800" u="sng" dirty="0"/>
              <a:t>č. </a:t>
            </a:r>
            <a:r>
              <a:rPr lang="cs-CZ" sz="1800" u="sng" dirty="0" smtClean="0"/>
              <a:t>7 - </a:t>
            </a:r>
            <a:r>
              <a:rPr lang="cs-CZ" sz="1800" b="1" dirty="0"/>
              <a:t>opakování</a:t>
            </a:r>
            <a:r>
              <a:rPr lang="cs-CZ" sz="1800" dirty="0"/>
              <a:t> celé </a:t>
            </a:r>
            <a:r>
              <a:rPr lang="cs-CZ" sz="1800" dirty="0" smtClean="0"/>
              <a:t>písně pouze s hudebním doprovodem – na závěr – shrnutí poznatků</a:t>
            </a:r>
            <a:endParaRPr lang="cs-CZ" sz="1800" u="sng" dirty="0"/>
          </a:p>
          <a:p>
            <a:endParaRPr lang="cs-CZ" sz="1800" dirty="0" smtClean="0"/>
          </a:p>
          <a:p>
            <a:endParaRPr lang="cs-CZ" sz="1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postupně vybarvovaly obrázky – různě řadily, povídali jsme si u nich</a:t>
            </a:r>
          </a:p>
          <a:p>
            <a:r>
              <a:rPr lang="cs-CZ" dirty="0" smtClean="0"/>
              <a:t>Zpěv písně – znázornění klapání mlýnů s dřívky</a:t>
            </a:r>
          </a:p>
          <a:p>
            <a:r>
              <a:rPr lang="cs-CZ" dirty="0" err="1" smtClean="0"/>
              <a:t>Grafomotorický</a:t>
            </a:r>
            <a:r>
              <a:rPr lang="cs-CZ" dirty="0" smtClean="0"/>
              <a:t> cvik – náznak točení mlýnských kol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</a:t>
            </a:r>
            <a:r>
              <a:rPr lang="cs-CZ" dirty="0"/>
              <a:t>písni </a:t>
            </a:r>
            <a:r>
              <a:rPr lang="cs-CZ" dirty="0" smtClean="0"/>
              <a:t> se seznámit </a:t>
            </a:r>
            <a:r>
              <a:rPr lang="cs-CZ" dirty="0"/>
              <a:t>s </a:t>
            </a:r>
            <a:r>
              <a:rPr lang="cs-CZ" dirty="0" smtClean="0"/>
              <a:t>postupem výroby mouky v dřívější době – porozumět pojmům, které v dnešní době nejsou obvyklé</a:t>
            </a:r>
          </a:p>
          <a:p>
            <a:r>
              <a:rPr lang="cs-CZ" dirty="0" smtClean="0"/>
              <a:t>Chápat princip, jak pracují vodní mlýny</a:t>
            </a:r>
          </a:p>
          <a:p>
            <a:r>
              <a:rPr lang="cs-CZ" dirty="0" smtClean="0"/>
              <a:t>Naučit se lidovou  píseň Mlynář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710</Words>
  <Application>Microsoft Office PowerPoint</Application>
  <PresentationFormat>Vlastní</PresentationFormat>
  <Paragraphs>83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MLYNÁŘ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DÍTĚ A JEHO PSYCHIKA                                DÍTĚ A JEHO SVĚT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2015-05-18T10:19:41Z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