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3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i="0" u="sng" dirty="0" smtClean="0">
                <a:solidFill>
                  <a:srgbClr val="624D38">
                    <a:lumMod val="75000"/>
                  </a:srgbClr>
                </a:solidFill>
              </a:rPr>
              <a:t>POHÁDKY</a:t>
            </a:r>
            <a:endParaRPr lang="cs-CZ" b="1" i="0" u="sng" dirty="0">
              <a:solidFill>
                <a:srgbClr val="624D38">
                  <a:lumMod val="75000"/>
                </a:srgb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6" t="543" r="5138" b="1223"/>
          <a:stretch/>
        </p:blipFill>
        <p:spPr>
          <a:xfrm>
            <a:off x="3598985" y="257910"/>
            <a:ext cx="4737679" cy="64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9478851" y="37144"/>
            <a:ext cx="2713149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3587262" y="4577910"/>
            <a:ext cx="2376000" cy="2160000"/>
            <a:chOff x="3587262" y="4577910"/>
            <a:chExt cx="2376000" cy="2160000"/>
          </a:xfrm>
        </p:grpSpPr>
        <p:sp>
          <p:nvSpPr>
            <p:cNvPr id="8" name="Obdélník 7"/>
            <p:cNvSpPr/>
            <p:nvPr/>
          </p:nvSpPr>
          <p:spPr>
            <a:xfrm>
              <a:off x="3587262" y="4577910"/>
              <a:ext cx="2376000" cy="2160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4598116" y="5364835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5392615" y="596704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856892" y="596704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392615" y="479622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886201" y="47947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591824" y="2413574"/>
            <a:ext cx="2376000" cy="2160000"/>
            <a:chOff x="3591824" y="2413574"/>
            <a:chExt cx="2376000" cy="2160000"/>
          </a:xfrm>
        </p:grpSpPr>
        <p:sp>
          <p:nvSpPr>
            <p:cNvPr id="12" name="Obdélník 11"/>
            <p:cNvSpPr/>
            <p:nvPr/>
          </p:nvSpPr>
          <p:spPr>
            <a:xfrm>
              <a:off x="3591824" y="2413574"/>
              <a:ext cx="2376000" cy="2160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392615" y="391551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868616" y="391551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392615" y="3240005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862754" y="3204835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392615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856892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84664" y="246187"/>
            <a:ext cx="2376000" cy="2160000"/>
            <a:chOff x="3584664" y="246187"/>
            <a:chExt cx="2376000" cy="2160000"/>
          </a:xfrm>
        </p:grpSpPr>
        <p:sp>
          <p:nvSpPr>
            <p:cNvPr id="10" name="Obdélník 9"/>
            <p:cNvSpPr/>
            <p:nvPr/>
          </p:nvSpPr>
          <p:spPr>
            <a:xfrm>
              <a:off x="3584664" y="246187"/>
              <a:ext cx="2376000" cy="2160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5392615" y="181708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4524586" y="115422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3681046" y="38859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67824" y="2417910"/>
            <a:ext cx="2376000" cy="2160000"/>
            <a:chOff x="5967824" y="2417910"/>
            <a:chExt cx="2376000" cy="2160000"/>
          </a:xfrm>
        </p:grpSpPr>
        <p:sp>
          <p:nvSpPr>
            <p:cNvPr id="11" name="Obdélník 10"/>
            <p:cNvSpPr/>
            <p:nvPr/>
          </p:nvSpPr>
          <p:spPr>
            <a:xfrm>
              <a:off x="5967824" y="2417910"/>
              <a:ext cx="2376000" cy="2160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7789984" y="406204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285881" y="406204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7784122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244850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967824" y="246187"/>
            <a:ext cx="2376000" cy="2160000"/>
            <a:chOff x="5967824" y="246187"/>
            <a:chExt cx="2376000" cy="2160000"/>
          </a:xfrm>
        </p:grpSpPr>
        <p:sp>
          <p:nvSpPr>
            <p:cNvPr id="9" name="Obdélník 8"/>
            <p:cNvSpPr/>
            <p:nvPr/>
          </p:nvSpPr>
          <p:spPr>
            <a:xfrm>
              <a:off x="5967824" y="246187"/>
              <a:ext cx="2376000" cy="2160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974116" y="115422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72387" y="4577910"/>
            <a:ext cx="2376000" cy="2160000"/>
            <a:chOff x="5972387" y="4577910"/>
            <a:chExt cx="2376000" cy="2160000"/>
          </a:xfrm>
        </p:grpSpPr>
        <p:sp>
          <p:nvSpPr>
            <p:cNvPr id="7" name="Obdélník 6"/>
            <p:cNvSpPr/>
            <p:nvPr/>
          </p:nvSpPr>
          <p:spPr>
            <a:xfrm>
              <a:off x="5972387" y="4577910"/>
              <a:ext cx="2376000" cy="2160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784122" y="596118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6303466" y="477715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96296E-6 L -0.30391 -0.0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95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2.96296E-6 L 0.32891 -0.001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45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98893E-7 1.84089E-6 L -0.30494 0.0023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53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1421E-6 -1.96115E-6 L 0.31939 0.0004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70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36564E-7 3.18224E-6 L 0.30572 0.0053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79" y="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8755E-7 3.18224E-6 L -0.2979 0.003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02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95046" y="5269614"/>
            <a:ext cx="7139354" cy="13656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37144"/>
            <a:ext cx="2713149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5" t="541" r="5978" b="1197"/>
          <a:stretch/>
        </p:blipFill>
        <p:spPr>
          <a:xfrm>
            <a:off x="3540371" y="37144"/>
            <a:ext cx="4700790" cy="64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8" name="Skupina 37"/>
          <p:cNvGrpSpPr/>
          <p:nvPr/>
        </p:nvGrpSpPr>
        <p:grpSpPr>
          <a:xfrm>
            <a:off x="3540371" y="4357144"/>
            <a:ext cx="2376000" cy="2160000"/>
            <a:chOff x="3540371" y="4357144"/>
            <a:chExt cx="2376000" cy="2160000"/>
          </a:xfrm>
        </p:grpSpPr>
        <p:sp>
          <p:nvSpPr>
            <p:cNvPr id="12" name="Obdélník 11"/>
            <p:cNvSpPr/>
            <p:nvPr/>
          </p:nvSpPr>
          <p:spPr>
            <a:xfrm>
              <a:off x="3540371" y="4357144"/>
              <a:ext cx="2376000" cy="21600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4475026" y="531794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5269525" y="592015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733802" y="592015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269525" y="474932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763111" y="474785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540371" y="2197144"/>
            <a:ext cx="2376000" cy="2160000"/>
            <a:chOff x="3540371" y="2197144"/>
            <a:chExt cx="2376000" cy="2160000"/>
          </a:xfrm>
        </p:grpSpPr>
        <p:sp>
          <p:nvSpPr>
            <p:cNvPr id="10" name="Obdélník 9"/>
            <p:cNvSpPr/>
            <p:nvPr/>
          </p:nvSpPr>
          <p:spPr>
            <a:xfrm>
              <a:off x="3540371" y="2197144"/>
              <a:ext cx="2376000" cy="21600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392615" y="391551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868616" y="391551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392615" y="3240005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862754" y="3204835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392615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856892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40371" y="37144"/>
            <a:ext cx="2376000" cy="2160000"/>
            <a:chOff x="3540371" y="37144"/>
            <a:chExt cx="2376000" cy="2160000"/>
          </a:xfrm>
        </p:grpSpPr>
        <p:sp>
          <p:nvSpPr>
            <p:cNvPr id="8" name="Obdélník 7"/>
            <p:cNvSpPr/>
            <p:nvPr/>
          </p:nvSpPr>
          <p:spPr>
            <a:xfrm>
              <a:off x="3540371" y="37144"/>
              <a:ext cx="2376000" cy="21600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5392615" y="181708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4524586" y="115422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3681046" y="38859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890766" y="2197144"/>
            <a:ext cx="2376000" cy="2160000"/>
            <a:chOff x="5890766" y="2197144"/>
            <a:chExt cx="2376000" cy="2160000"/>
          </a:xfrm>
        </p:grpSpPr>
        <p:sp>
          <p:nvSpPr>
            <p:cNvPr id="9" name="Obdélník 8"/>
            <p:cNvSpPr/>
            <p:nvPr/>
          </p:nvSpPr>
          <p:spPr>
            <a:xfrm>
              <a:off x="5890766" y="2197144"/>
              <a:ext cx="2376000" cy="21600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7645757" y="391551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141654" y="391551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7639895" y="238860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100623" y="238860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916371" y="37144"/>
            <a:ext cx="2376000" cy="2160000"/>
            <a:chOff x="5916371" y="37144"/>
            <a:chExt cx="2376000" cy="2160000"/>
          </a:xfrm>
        </p:grpSpPr>
        <p:sp>
          <p:nvSpPr>
            <p:cNvPr id="7" name="Obdélník 6"/>
            <p:cNvSpPr/>
            <p:nvPr/>
          </p:nvSpPr>
          <p:spPr>
            <a:xfrm>
              <a:off x="5916371" y="37144"/>
              <a:ext cx="2376000" cy="21600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974116" y="115422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16371" y="4357144"/>
            <a:ext cx="2376000" cy="2160000"/>
            <a:chOff x="5916371" y="4357144"/>
            <a:chExt cx="2376000" cy="2160000"/>
          </a:xfrm>
        </p:grpSpPr>
        <p:sp>
          <p:nvSpPr>
            <p:cNvPr id="11" name="Obdélník 10"/>
            <p:cNvSpPr/>
            <p:nvPr/>
          </p:nvSpPr>
          <p:spPr>
            <a:xfrm>
              <a:off x="5916371" y="4357144"/>
              <a:ext cx="2376000" cy="21600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784122" y="596118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6303466" y="477715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17754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77E-6 -9.43571E-7 L -0.31249 0.0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31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1815E-9 -9.43571E-7 L 0.31015 -0.0025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01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5657E-6 4.19981E-6 L 0.30233 -0.000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10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77E-6 4.19981E-6 L -0.31575 0.001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87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77E-6 -6.56799E-7 L -0.31353 0.013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83" y="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1815E-9 -6.56799E-7 L 0.30924 -0.0023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62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95046" y="5269614"/>
            <a:ext cx="7139354" cy="13656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37144"/>
            <a:ext cx="2713149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7" t="542" r="5536"/>
          <a:stretch/>
        </p:blipFill>
        <p:spPr>
          <a:xfrm>
            <a:off x="3563819" y="37145"/>
            <a:ext cx="4644000" cy="64796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6" name="Skupina 35"/>
          <p:cNvGrpSpPr/>
          <p:nvPr/>
        </p:nvGrpSpPr>
        <p:grpSpPr>
          <a:xfrm>
            <a:off x="3573235" y="2182438"/>
            <a:ext cx="2340000" cy="2160000"/>
            <a:chOff x="3573235" y="2182438"/>
            <a:chExt cx="2340000" cy="2160000"/>
          </a:xfrm>
        </p:grpSpPr>
        <p:sp>
          <p:nvSpPr>
            <p:cNvPr id="10" name="Obdélník 9"/>
            <p:cNvSpPr/>
            <p:nvPr/>
          </p:nvSpPr>
          <p:spPr>
            <a:xfrm>
              <a:off x="3573235" y="2182438"/>
              <a:ext cx="2340000" cy="21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4580643" y="3103756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5375142" y="370597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839419" y="370597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375142" y="25351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868728" y="2533662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73235" y="22438"/>
            <a:ext cx="2340000" cy="2160000"/>
            <a:chOff x="3573235" y="22438"/>
            <a:chExt cx="2340000" cy="2160000"/>
          </a:xfrm>
        </p:grpSpPr>
        <p:sp>
          <p:nvSpPr>
            <p:cNvPr id="8" name="Obdélník 7"/>
            <p:cNvSpPr/>
            <p:nvPr/>
          </p:nvSpPr>
          <p:spPr>
            <a:xfrm>
              <a:off x="3573235" y="22438"/>
              <a:ext cx="2340000" cy="21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386753" y="157182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862754" y="157182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386753" y="896322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856892" y="861152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386753" y="19145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851030" y="19145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913235" y="37145"/>
            <a:ext cx="2340000" cy="2160000"/>
            <a:chOff x="5913235" y="37145"/>
            <a:chExt cx="2340000" cy="2160000"/>
          </a:xfrm>
        </p:grpSpPr>
        <p:sp>
          <p:nvSpPr>
            <p:cNvPr id="7" name="Obdélník 6"/>
            <p:cNvSpPr/>
            <p:nvPr/>
          </p:nvSpPr>
          <p:spPr>
            <a:xfrm>
              <a:off x="5913235" y="37145"/>
              <a:ext cx="2340000" cy="21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7748606" y="1670542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880577" y="100769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6037037" y="242053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13235" y="2197145"/>
            <a:ext cx="2340000" cy="2160000"/>
            <a:chOff x="5913235" y="2197145"/>
            <a:chExt cx="2340000" cy="2160000"/>
          </a:xfrm>
        </p:grpSpPr>
        <p:sp>
          <p:nvSpPr>
            <p:cNvPr id="9" name="Obdélník 8"/>
            <p:cNvSpPr/>
            <p:nvPr/>
          </p:nvSpPr>
          <p:spPr>
            <a:xfrm>
              <a:off x="5913235" y="2197145"/>
              <a:ext cx="2340000" cy="21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7654821" y="391550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150718" y="391550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7648959" y="2388603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109687" y="2388603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573235" y="4356820"/>
            <a:ext cx="2340000" cy="2160000"/>
            <a:chOff x="3573235" y="4356820"/>
            <a:chExt cx="2340000" cy="2160000"/>
          </a:xfrm>
        </p:grpSpPr>
        <p:sp>
          <p:nvSpPr>
            <p:cNvPr id="12" name="Obdélník 11"/>
            <p:cNvSpPr/>
            <p:nvPr/>
          </p:nvSpPr>
          <p:spPr>
            <a:xfrm>
              <a:off x="3573235" y="4356820"/>
              <a:ext cx="2340000" cy="21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4580643" y="526961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892285" y="4342438"/>
            <a:ext cx="2340000" cy="2160000"/>
            <a:chOff x="5892285" y="4342438"/>
            <a:chExt cx="2340000" cy="2160000"/>
          </a:xfrm>
        </p:grpSpPr>
        <p:sp>
          <p:nvSpPr>
            <p:cNvPr id="11" name="Obdélník 10"/>
            <p:cNvSpPr/>
            <p:nvPr/>
          </p:nvSpPr>
          <p:spPr>
            <a:xfrm>
              <a:off x="5892285" y="4342438"/>
              <a:ext cx="2340000" cy="216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784122" y="596118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6303466" y="477715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603917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3693E-6 4.62535E-7 L -0.31131 -0.002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66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7892E-6 -9.43571E-7 L 0.31027 0.0016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14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7892E-6 4.19981E-6 L 0.30793 -0.004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97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3693E-6 -4.39408E-6 L -0.30011 -0.006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6" y="-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3693E-6 6.10546E-7 L -0.30571 -0.0064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92" y="-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25127E-6 2.01665E-6 L 0.30233 0.00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10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95046" y="5269614"/>
            <a:ext cx="7139354" cy="13656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37144"/>
            <a:ext cx="2713149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59" t="1880" r="3987" b="1197"/>
          <a:stretch/>
        </p:blipFill>
        <p:spPr>
          <a:xfrm>
            <a:off x="3587262" y="128954"/>
            <a:ext cx="4822857" cy="64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8" name="Skupina 37"/>
          <p:cNvGrpSpPr/>
          <p:nvPr/>
        </p:nvGrpSpPr>
        <p:grpSpPr>
          <a:xfrm>
            <a:off x="3586119" y="4448954"/>
            <a:ext cx="2412000" cy="2160000"/>
            <a:chOff x="3586119" y="4448954"/>
            <a:chExt cx="2412000" cy="2160000"/>
          </a:xfrm>
        </p:grpSpPr>
        <p:sp>
          <p:nvSpPr>
            <p:cNvPr id="8" name="Obdélník 7"/>
            <p:cNvSpPr/>
            <p:nvPr/>
          </p:nvSpPr>
          <p:spPr>
            <a:xfrm>
              <a:off x="3586119" y="4448954"/>
              <a:ext cx="2412000" cy="2160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4598116" y="5364835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5392615" y="596704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856892" y="5967049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392615" y="479622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886201" y="47947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99262" y="2288954"/>
            <a:ext cx="2412000" cy="2160000"/>
            <a:chOff x="5999262" y="2288954"/>
            <a:chExt cx="2412000" cy="2160000"/>
          </a:xfrm>
        </p:grpSpPr>
        <p:sp>
          <p:nvSpPr>
            <p:cNvPr id="9" name="Obdélník 8"/>
            <p:cNvSpPr/>
            <p:nvPr/>
          </p:nvSpPr>
          <p:spPr>
            <a:xfrm>
              <a:off x="5999262" y="2288954"/>
              <a:ext cx="2412000" cy="2160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7833327" y="393309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6309328" y="393309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7833327" y="3257586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6303466" y="3222416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7833327" y="2552722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6297604" y="2552722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87262" y="121662"/>
            <a:ext cx="2412000" cy="2160000"/>
            <a:chOff x="3587262" y="121662"/>
            <a:chExt cx="2412000" cy="2160000"/>
          </a:xfrm>
        </p:grpSpPr>
        <p:sp>
          <p:nvSpPr>
            <p:cNvPr id="12" name="Obdélník 11"/>
            <p:cNvSpPr/>
            <p:nvPr/>
          </p:nvSpPr>
          <p:spPr>
            <a:xfrm>
              <a:off x="3587262" y="121662"/>
              <a:ext cx="2412000" cy="2160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5392615" y="181708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4524586" y="115422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3681046" y="38859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587262" y="2293385"/>
            <a:ext cx="2412000" cy="2160000"/>
            <a:chOff x="3587262" y="2293385"/>
            <a:chExt cx="2412000" cy="2160000"/>
          </a:xfrm>
        </p:grpSpPr>
        <p:sp>
          <p:nvSpPr>
            <p:cNvPr id="10" name="Obdélník 9"/>
            <p:cNvSpPr/>
            <p:nvPr/>
          </p:nvSpPr>
          <p:spPr>
            <a:xfrm>
              <a:off x="3587262" y="2293385"/>
              <a:ext cx="2412000" cy="2160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5375031" y="402983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3870928" y="402983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5369169" y="250292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3829897" y="250292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998119" y="128954"/>
            <a:ext cx="2412000" cy="2160000"/>
            <a:chOff x="5998119" y="128954"/>
            <a:chExt cx="2412000" cy="2160000"/>
          </a:xfrm>
        </p:grpSpPr>
        <p:sp>
          <p:nvSpPr>
            <p:cNvPr id="11" name="Obdélník 10"/>
            <p:cNvSpPr/>
            <p:nvPr/>
          </p:nvSpPr>
          <p:spPr>
            <a:xfrm>
              <a:off x="5998119" y="128954"/>
              <a:ext cx="2412000" cy="2160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974116" y="115422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99262" y="4448954"/>
            <a:ext cx="2412000" cy="2160000"/>
            <a:chOff x="5999262" y="4448954"/>
            <a:chExt cx="2412000" cy="2160000"/>
          </a:xfrm>
        </p:grpSpPr>
        <p:sp>
          <p:nvSpPr>
            <p:cNvPr id="7" name="Obdélník 6"/>
            <p:cNvSpPr/>
            <p:nvPr/>
          </p:nvSpPr>
          <p:spPr>
            <a:xfrm>
              <a:off x="5999262" y="4448954"/>
              <a:ext cx="2412000" cy="2160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784122" y="5961188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6303466" y="477715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396922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7262E-6 6.19796E-7 L -0.31249 -0.002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31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7852E-6 -4.44958E-6 L 0.30129 0.003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58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7852E-6 6.93802E-7 L 0.2867 0.0115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29" y="5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7262E-6 -3.10823E-6 L -0.30011 -0.0025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6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134E-6 -2.89547E-6 L -0.3091 0.0034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62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7852E-6 -2.89547E-6 L 0.29568 0.0055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84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95046" y="5269614"/>
            <a:ext cx="7139354" cy="13656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37144"/>
            <a:ext cx="2713149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06" t="673" r="4983"/>
          <a:stretch/>
        </p:blipFill>
        <p:spPr>
          <a:xfrm rot="16200000" flipH="1" flipV="1">
            <a:off x="1161854" y="232728"/>
            <a:ext cx="4683831" cy="64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5380892" y="1863969"/>
            <a:ext cx="18757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3503770" y="1132728"/>
            <a:ext cx="3240000" cy="2340000"/>
            <a:chOff x="3503770" y="1132728"/>
            <a:chExt cx="3240000" cy="2340000"/>
          </a:xfrm>
        </p:grpSpPr>
        <p:sp>
          <p:nvSpPr>
            <p:cNvPr id="11" name="Obdélník 10"/>
            <p:cNvSpPr/>
            <p:nvPr/>
          </p:nvSpPr>
          <p:spPr>
            <a:xfrm>
              <a:off x="3503770" y="1132728"/>
              <a:ext cx="3240000" cy="23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5515707" y="299524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4011604" y="299524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509845" y="14683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3970573" y="1468341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503769" y="3470812"/>
            <a:ext cx="3240000" cy="2340000"/>
            <a:chOff x="3503769" y="3470812"/>
            <a:chExt cx="3240000" cy="2340000"/>
          </a:xfrm>
        </p:grpSpPr>
        <p:sp>
          <p:nvSpPr>
            <p:cNvPr id="9" name="Obdélník 8"/>
            <p:cNvSpPr/>
            <p:nvPr/>
          </p:nvSpPr>
          <p:spPr>
            <a:xfrm>
              <a:off x="3503769" y="3470812"/>
              <a:ext cx="3240000" cy="23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5651044" y="5157126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783015" y="4494274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939475" y="372863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65986" y="3470812"/>
            <a:ext cx="3240000" cy="2340000"/>
            <a:chOff x="265986" y="3470812"/>
            <a:chExt cx="3240000" cy="2340000"/>
          </a:xfrm>
        </p:grpSpPr>
        <p:sp>
          <p:nvSpPr>
            <p:cNvPr id="10" name="Obdélník 9"/>
            <p:cNvSpPr/>
            <p:nvPr/>
          </p:nvSpPr>
          <p:spPr>
            <a:xfrm>
              <a:off x="265986" y="3470812"/>
              <a:ext cx="3240000" cy="23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356337" y="5059207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875681" y="3875176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63769" y="1130812"/>
            <a:ext cx="3240000" cy="2340000"/>
            <a:chOff x="263769" y="1130812"/>
            <a:chExt cx="3240000" cy="2340000"/>
          </a:xfrm>
        </p:grpSpPr>
        <p:sp>
          <p:nvSpPr>
            <p:cNvPr id="12" name="Obdélník 11"/>
            <p:cNvSpPr/>
            <p:nvPr/>
          </p:nvSpPr>
          <p:spPr>
            <a:xfrm>
              <a:off x="263769" y="1130812"/>
              <a:ext cx="3240000" cy="23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704278" y="2156190"/>
              <a:ext cx="363416" cy="29307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982505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Tm="0"/>
    </mc:Choice>
    <mc:Fallback>
      <p:transition advTm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7001E-6 3.61702E-6 L 0.66302 -0.00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51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1049E-6 1.08233E-6 L 0.53302 -0.0083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51" y="-4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1049E-6 -4.44958E-6 L 0.54083 -0.0043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42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5158E-6 -4.44958E-6 L 0.65507 -0.008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47" y="-4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postupně odkrývají  obrázek a </a:t>
            </a:r>
            <a:r>
              <a:rPr lang="cs-CZ" dirty="0" smtClean="0"/>
              <a:t>hádají, </a:t>
            </a:r>
            <a:r>
              <a:rPr lang="cs-CZ" dirty="0" smtClean="0"/>
              <a:t>o jakou pohádku se jedná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dovedností, rozvoj myšlení a představivosti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děti klikají od 1 – 6. Při kliknutí na obdélník se tento posune do strany a odkryje kus obrázku. Děti mají po každém odkrytí možnost </a:t>
            </a:r>
            <a:r>
              <a:rPr lang="cs-CZ" dirty="0" smtClean="0"/>
              <a:t>hádat, </a:t>
            </a:r>
            <a:r>
              <a:rPr lang="cs-CZ" dirty="0" smtClean="0"/>
              <a:t>o jakou pohádku se </a:t>
            </a:r>
            <a:r>
              <a:rPr lang="cs-CZ" dirty="0" smtClean="0"/>
              <a:t>jedná.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obrázky, které patří k jednotlivým pohádkám – u každé uhodnuté následně dohledávají obrázky, které s touto pohádkou souvisí . Poté vše skládají na 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Vyjadřovat svou představivost a </a:t>
            </a:r>
            <a:r>
              <a:rPr lang="cs-CZ" dirty="0" smtClean="0"/>
              <a:t>fantazii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Posoudit početnost dvou souborů a určit počet do </a:t>
            </a:r>
            <a:r>
              <a:rPr lang="cs-CZ" dirty="0" smtClean="0"/>
              <a:t>6</a:t>
            </a:r>
          </a:p>
          <a:p>
            <a:r>
              <a:rPr lang="cs-CZ" dirty="0"/>
              <a:t>Používat jednoduchá souvětí, vyjádřit myšlenku, nápad, mínění, popsat situaci, událost, vyjádřit svoje pocity, prožitky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383</Words>
  <Application>Microsoft Office PowerPoint</Application>
  <PresentationFormat>Vlastní</PresentationFormat>
  <Paragraphs>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POHÁDKY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2015-05-18T10:22:18Z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