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7" r:id="rId4"/>
    <p:sldId id="288" r:id="rId5"/>
    <p:sldId id="283" r:id="rId6"/>
    <p:sldId id="289" r:id="rId7"/>
    <p:sldId id="275" r:id="rId8"/>
    <p:sldId id="276" r:id="rId9"/>
    <p:sldId id="277" r:id="rId10"/>
    <p:sldId id="278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7EB"/>
    <a:srgbClr val="FFFCF7"/>
    <a:srgbClr val="FEF3E6"/>
    <a:srgbClr val="00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18.5.2015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18.5.2015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10" Type="http://schemas.openxmlformats.org/officeDocument/2006/relationships/image" Target="../media/image10.jpeg"/><Relationship Id="rId4" Type="http://schemas.openxmlformats.org/officeDocument/2006/relationships/image" Target="../media/image5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microsoft.com/office/2007/relationships/hdphoto" Target="../media/hdphoto4.wdp"/><Relationship Id="rId12" Type="http://schemas.microsoft.com/office/2007/relationships/hdphoto" Target="../media/hdphoto6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17.jpeg"/><Relationship Id="rId5" Type="http://schemas.microsoft.com/office/2007/relationships/hdphoto" Target="../media/hdphoto3.wdp"/><Relationship Id="rId10" Type="http://schemas.openxmlformats.org/officeDocument/2006/relationships/image" Target="../media/image16.jpeg"/><Relationship Id="rId4" Type="http://schemas.openxmlformats.org/officeDocument/2006/relationships/image" Target="../media/image13.jpeg"/><Relationship Id="rId9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microsoft.com/office/2007/relationships/hdphoto" Target="../media/hdphoto7.wdp"/><Relationship Id="rId7" Type="http://schemas.microsoft.com/office/2007/relationships/hdphoto" Target="../media/hdphoto9.wdp"/><Relationship Id="rId12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11" Type="http://schemas.microsoft.com/office/2007/relationships/hdphoto" Target="../media/hdphoto11.wdp"/><Relationship Id="rId5" Type="http://schemas.microsoft.com/office/2007/relationships/hdphoto" Target="../media/hdphoto8.wdp"/><Relationship Id="rId10" Type="http://schemas.openxmlformats.org/officeDocument/2006/relationships/image" Target="../media/image22.jpeg"/><Relationship Id="rId4" Type="http://schemas.openxmlformats.org/officeDocument/2006/relationships/image" Target="../media/image19.jpeg"/><Relationship Id="rId9" Type="http://schemas.microsoft.com/office/2007/relationships/hdphoto" Target="../media/hdphoto10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2.jpeg"/><Relationship Id="rId18" Type="http://schemas.openxmlformats.org/officeDocument/2006/relationships/image" Target="../media/image35.png"/><Relationship Id="rId3" Type="http://schemas.microsoft.com/office/2007/relationships/hdphoto" Target="../media/hdphoto12.wdp"/><Relationship Id="rId21" Type="http://schemas.microsoft.com/office/2007/relationships/hdphoto" Target="../media/hdphoto18.wdp"/><Relationship Id="rId7" Type="http://schemas.openxmlformats.org/officeDocument/2006/relationships/image" Target="../media/image28.jpeg"/><Relationship Id="rId12" Type="http://schemas.microsoft.com/office/2007/relationships/hdphoto" Target="../media/hdphoto14.wdp"/><Relationship Id="rId17" Type="http://schemas.microsoft.com/office/2007/relationships/hdphoto" Target="../media/hdphoto16.wdp"/><Relationship Id="rId25" Type="http://schemas.microsoft.com/office/2007/relationships/hdphoto" Target="../media/hdphoto19.wdp"/><Relationship Id="rId2" Type="http://schemas.openxmlformats.org/officeDocument/2006/relationships/image" Target="../media/image24.jpeg"/><Relationship Id="rId16" Type="http://schemas.openxmlformats.org/officeDocument/2006/relationships/image" Target="../media/image34.png"/><Relationship Id="rId20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1.png"/><Relationship Id="rId24" Type="http://schemas.openxmlformats.org/officeDocument/2006/relationships/image" Target="../media/image39.png"/><Relationship Id="rId5" Type="http://schemas.openxmlformats.org/officeDocument/2006/relationships/image" Target="../media/image26.jpeg"/><Relationship Id="rId15" Type="http://schemas.microsoft.com/office/2007/relationships/hdphoto" Target="../media/hdphoto15.wdp"/><Relationship Id="rId23" Type="http://schemas.openxmlformats.org/officeDocument/2006/relationships/image" Target="../media/image38.jpeg"/><Relationship Id="rId10" Type="http://schemas.microsoft.com/office/2007/relationships/hdphoto" Target="../media/hdphoto13.wdp"/><Relationship Id="rId19" Type="http://schemas.microsoft.com/office/2007/relationships/hdphoto" Target="../media/hdphoto17.wdp"/><Relationship Id="rId4" Type="http://schemas.openxmlformats.org/officeDocument/2006/relationships/image" Target="../media/image25.jpeg"/><Relationship Id="rId9" Type="http://schemas.openxmlformats.org/officeDocument/2006/relationships/image" Target="../media/image30.png"/><Relationship Id="rId14" Type="http://schemas.openxmlformats.org/officeDocument/2006/relationships/image" Target="../media/image33.png"/><Relationship Id="rId22" Type="http://schemas.openxmlformats.org/officeDocument/2006/relationships/image" Target="../media/image3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59523" y="2063468"/>
            <a:ext cx="9601200" cy="914400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4000" b="1" i="0" u="sng" baseline="0" dirty="0" smtClean="0"/>
              <a:t>VYPRÁVĚNÍ PODLE OBRÁZKŮ</a:t>
            </a:r>
            <a:endParaRPr lang="cs-CZ" sz="4000" b="1" i="0" u="sng" baseline="0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295400" y="937846"/>
            <a:ext cx="9601200" cy="1021282"/>
          </a:xfrm>
        </p:spPr>
        <p:txBody>
          <a:bodyPr/>
          <a:lstStyle/>
          <a:p>
            <a:r>
              <a:rPr lang="cs-CZ" b="1" dirty="0" smtClean="0"/>
              <a:t>JAK SE VYRÁBÍ SKLO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636369" y="82062"/>
            <a:ext cx="2403231" cy="996461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575538" y="5240215"/>
            <a:ext cx="4818185" cy="101990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451968" y="163231"/>
            <a:ext cx="2954216" cy="400110"/>
          </a:xfrm>
          <a:prstGeom prst="rect">
            <a:avLst/>
          </a:prstGeom>
          <a:solidFill>
            <a:srgbClr val="00FFFF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u="sng" dirty="0" smtClean="0"/>
              <a:t>JAK SE VYRÁBÍ SKLO </a:t>
            </a:r>
            <a:endParaRPr lang="cs-CZ" sz="2000" b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355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3974" y="764958"/>
            <a:ext cx="2554005" cy="155991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40007" y="869004"/>
            <a:ext cx="2209800" cy="147637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39" t="3250" r="1895" b="11429"/>
          <a:stretch/>
        </p:blipFill>
        <p:spPr>
          <a:xfrm>
            <a:off x="597028" y="3788648"/>
            <a:ext cx="1642811" cy="142220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5028" b="90503" l="9626" r="983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16" b="10721"/>
          <a:stretch/>
        </p:blipFill>
        <p:spPr>
          <a:xfrm>
            <a:off x="10011708" y="3580688"/>
            <a:ext cx="1963414" cy="1838125"/>
          </a:xfrm>
          <a:prstGeom prst="rect">
            <a:avLst/>
          </a:prstGeom>
        </p:spPr>
      </p:pic>
      <p:sp>
        <p:nvSpPr>
          <p:cNvPr id="15" name="Obdélník 14"/>
          <p:cNvSpPr/>
          <p:nvPr/>
        </p:nvSpPr>
        <p:spPr>
          <a:xfrm>
            <a:off x="427835" y="556550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SODA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700846" y="395626"/>
            <a:ext cx="227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SKLENĚNÉ STŘEPY</a:t>
            </a:r>
            <a:endParaRPr lang="cs-CZ" b="1" dirty="0"/>
          </a:p>
        </p:txBody>
      </p:sp>
      <p:sp>
        <p:nvSpPr>
          <p:cNvPr id="18" name="Obdélník 17"/>
          <p:cNvSpPr/>
          <p:nvPr/>
        </p:nvSpPr>
        <p:spPr>
          <a:xfrm>
            <a:off x="10544907" y="5454650"/>
            <a:ext cx="12394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VÁPENEC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27835" y="499672"/>
            <a:ext cx="990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PÍSEK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843953" y="155193"/>
            <a:ext cx="3329880" cy="92333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VŠE SE ROZEMELE A </a:t>
            </a:r>
          </a:p>
          <a:p>
            <a:pPr algn="ctr"/>
            <a:r>
              <a:rPr lang="cs-CZ" b="1" dirty="0" smtClean="0"/>
              <a:t>SMÍCHÁ </a:t>
            </a:r>
            <a:r>
              <a:rPr lang="cs-CZ" b="1" dirty="0"/>
              <a:t>-</a:t>
            </a:r>
            <a:r>
              <a:rPr lang="cs-CZ" b="1" dirty="0" smtClean="0"/>
              <a:t> TAVÍ SE V </a:t>
            </a:r>
            <a:r>
              <a:rPr lang="cs-CZ" b="1" dirty="0" smtClean="0"/>
              <a:t>PECI, </a:t>
            </a:r>
            <a:endParaRPr lang="cs-CZ" b="1" dirty="0" smtClean="0"/>
          </a:p>
          <a:p>
            <a:pPr algn="ctr"/>
            <a:r>
              <a:rPr lang="cs-CZ" b="1" dirty="0" smtClean="0"/>
              <a:t>AŽ NA TAVNOU SKLOVINU</a:t>
            </a:r>
            <a:endParaRPr lang="cs-CZ" b="1" dirty="0"/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747" y="1410813"/>
            <a:ext cx="3356319" cy="2952610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850" t="15548" r="28919" b="6032"/>
          <a:stretch/>
        </p:blipFill>
        <p:spPr>
          <a:xfrm>
            <a:off x="3028160" y="4686956"/>
            <a:ext cx="2450123" cy="188753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9718" y="4660703"/>
            <a:ext cx="2001128" cy="191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398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33164 0.23287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76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1.48148E-6 L 0.38854 -0.20996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-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96296E-6 L -0.37982 0.23287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7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48148E-6 L -0.39127 -0.19792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70" y="-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636369" y="82062"/>
            <a:ext cx="2403231" cy="996461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575538" y="5240215"/>
            <a:ext cx="4818185" cy="101990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789431" y="380237"/>
            <a:ext cx="6647645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NÁVŠTĚVA SKLÁRNY MOSER V KARLOVÝCH VARECH</a:t>
            </a:r>
            <a:endParaRPr lang="cs-CZ" sz="2000" b="1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854" y="961041"/>
            <a:ext cx="3035946" cy="227696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3855" y="931568"/>
            <a:ext cx="3075244" cy="230643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4297" y="961041"/>
            <a:ext cx="3035946" cy="227696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89431" y="4337057"/>
            <a:ext cx="2405037" cy="1803778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2270" y="4337262"/>
            <a:ext cx="2451110" cy="183833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09873" y="4319780"/>
            <a:ext cx="2454492" cy="1840869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sp>
        <p:nvSpPr>
          <p:cNvPr id="16" name="TextovéPole 15"/>
          <p:cNvSpPr txBox="1"/>
          <p:nvPr/>
        </p:nvSpPr>
        <p:spPr>
          <a:xfrm>
            <a:off x="316855" y="3411415"/>
            <a:ext cx="11572244" cy="707886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Z PECE SE NABÍRÁ SLOVINA TZV. PÍŠŤALOU, FOUKÁNÍM A OTÁČENÍM VE FORMĚ DOSTÁVÁ VÝROBEK TVAR. POSTUPNĚ SE CHLADÍ A  UPRAVUJE RŮZNÝMI ZPŮSOBY.</a:t>
            </a:r>
            <a:endParaRPr lang="cs-CZ" sz="2000" b="1" dirty="0"/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8737" y="4337262"/>
            <a:ext cx="1607053" cy="1823387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275502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délník 17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FF7E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860" t="44696" r="52441" b="11361"/>
          <a:stretch/>
        </p:blipFill>
        <p:spPr>
          <a:xfrm>
            <a:off x="6451275" y="3829596"/>
            <a:ext cx="2225270" cy="2242894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44038" r="15540" b="11549"/>
          <a:stretch/>
        </p:blipFill>
        <p:spPr>
          <a:xfrm>
            <a:off x="8708415" y="3837581"/>
            <a:ext cx="2320343" cy="2242894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sp>
        <p:nvSpPr>
          <p:cNvPr id="19" name="TextovéPole 18"/>
          <p:cNvSpPr txBox="1"/>
          <p:nvPr/>
        </p:nvSpPr>
        <p:spPr>
          <a:xfrm>
            <a:off x="1280370" y="2868715"/>
            <a:ext cx="2028119" cy="369332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MALOVÁNÍ SKLA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13289" y="2888724"/>
            <a:ext cx="2060621" cy="369332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BROUŠENÍ SKLA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806135" y="2883342"/>
            <a:ext cx="1674006" cy="369332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LEPTÁNÍ SKLA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20289" y="6209429"/>
            <a:ext cx="3618891" cy="369332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ZLACENÍ SKLA A LEŠTĚNÍ ZLATA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00"/>
          <a:stretch/>
        </p:blipFill>
        <p:spPr>
          <a:xfrm>
            <a:off x="4627742" y="546113"/>
            <a:ext cx="2631716" cy="2102477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350" r="14946"/>
          <a:stretch/>
        </p:blipFill>
        <p:spPr>
          <a:xfrm>
            <a:off x="1210094" y="521001"/>
            <a:ext cx="2310648" cy="2102477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2350" y="521001"/>
            <a:ext cx="2841577" cy="2127589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9823" y="3837581"/>
            <a:ext cx="2988724" cy="2242894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1499996" y="6207314"/>
            <a:ext cx="2228377" cy="369332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TVAROVÁNÍ SKLA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31285" y="4058584"/>
            <a:ext cx="1835053" cy="138499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ÚPRAVY VÝROBKŮ </a:t>
            </a:r>
          </a:p>
          <a:p>
            <a:pPr algn="ctr"/>
            <a:r>
              <a:rPr lang="cs-CZ" sz="2800" b="1" dirty="0" smtClean="0"/>
              <a:t>ZE SKLA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30875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FF7E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10334734" y="6469497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113692" y="5238233"/>
            <a:ext cx="7392309" cy="1350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59494" y="4886932"/>
            <a:ext cx="2100305" cy="1575229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3190" y="4825046"/>
            <a:ext cx="2192212" cy="164416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752" y="411070"/>
            <a:ext cx="2015079" cy="1511309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483" t="10244" r="12307" b="17948"/>
          <a:stretch/>
        </p:blipFill>
        <p:spPr>
          <a:xfrm>
            <a:off x="4726811" y="780552"/>
            <a:ext cx="1732354" cy="1310185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68" t="44862" r="59674" b="22126"/>
          <a:stretch/>
        </p:blipFill>
        <p:spPr>
          <a:xfrm>
            <a:off x="6587766" y="797117"/>
            <a:ext cx="1746399" cy="127705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17" t="4659" r="4169" b="4680"/>
          <a:stretch/>
        </p:blipFill>
        <p:spPr>
          <a:xfrm>
            <a:off x="2614778" y="431057"/>
            <a:ext cx="1854732" cy="147133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32526" b="87826" l="19664" r="87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279" t="30856" r="15908" b="11081"/>
          <a:stretch/>
        </p:blipFill>
        <p:spPr>
          <a:xfrm>
            <a:off x="2774259" y="2833949"/>
            <a:ext cx="2219650" cy="1491390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5694" b="100000" l="11308" r="98728">
                        <a14:foregroundMark x1="14623" y1="13204" x2="15895" y2="29073"/>
                        <a14:foregroundMark x1="14078" y1="13204" x2="27793" y2="10539"/>
                        <a14:foregroundMark x1="27975" y1="10781" x2="78429" y2="10055"/>
                        <a14:foregroundMark x1="78792" y1="10297" x2="96730" y2="12720"/>
                        <a14:foregroundMark x1="96912" y1="12962" x2="95595" y2="32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883" t="5180"/>
          <a:stretch/>
        </p:blipFill>
        <p:spPr>
          <a:xfrm>
            <a:off x="641912" y="2956328"/>
            <a:ext cx="1434768" cy="1157937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879" t="6876"/>
          <a:stretch/>
        </p:blipFill>
        <p:spPr>
          <a:xfrm>
            <a:off x="5667826" y="4888386"/>
            <a:ext cx="1839880" cy="1503042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>
                        <a14:foregroundMark x1="3417" y1="20701" x2="6533" y2="47412"/>
                        <a14:foregroundMark x1="8543" y1="48247" x2="41809" y2="94992"/>
                        <a14:foregroundMark x1="50653" y1="94992" x2="88643" y2="54424"/>
                        <a14:foregroundMark x1="7035" y1="50918" x2="31457" y2="87145"/>
                        <a14:foregroundMark x1="93769" y1="50083" x2="77688" y2="82805"/>
                        <a14:foregroundMark x1="2312" y1="31052" x2="7538" y2="56093"/>
                        <a14:foregroundMark x1="8040" y1="52588" x2="16884" y2="74124"/>
                        <a14:foregroundMark x1="16884" y1="73289" x2="34070" y2="92321"/>
                        <a14:foregroundMark x1="64724" y1="93990" x2="78191" y2="82805"/>
                        <a14:foregroundMark x1="81307" y1="77629" x2="81307" y2="77629"/>
                        <a14:backgroundMark x1="36683" y1="96661" x2="36683" y2="96661"/>
                        <a14:backgroundMark x1="68844" y1="93990" x2="68844" y2="93990"/>
                        <a14:backgroundMark x1="60000" y1="96661" x2="60000" y2="966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92988" y="3152091"/>
            <a:ext cx="1543328" cy="929099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100000">
                        <a14:foregroundMark x1="41754" y1="15359" x2="41754" y2="15359"/>
                        <a14:foregroundMark x1="39144" y1="13725" x2="39144" y2="13725"/>
                        <a14:foregroundMark x1="49896" y1="43301" x2="49896" y2="43301"/>
                        <a14:foregroundMark x1="89770" y1="78595" x2="89770" y2="78595"/>
                        <a14:foregroundMark x1="92797" y1="39379" x2="92797" y2="39379"/>
                        <a14:foregroundMark x1="93319" y1="81046" x2="93319" y2="81046"/>
                        <a14:backgroundMark x1="19729" y1="96242" x2="59081" y2="64216"/>
                        <a14:backgroundMark x1="25365" y1="53758" x2="65240" y2="24183"/>
                        <a14:backgroundMark x1="86221" y1="72222" x2="75470" y2="352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54644" y="3181737"/>
            <a:ext cx="1361562" cy="869808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11053" y="2893045"/>
            <a:ext cx="1608182" cy="1461358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15" t="20419" r="2954" b="20732"/>
          <a:stretch/>
        </p:blipFill>
        <p:spPr>
          <a:xfrm>
            <a:off x="9794154" y="4860216"/>
            <a:ext cx="1981749" cy="143547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06001" y="391430"/>
            <a:ext cx="1325653" cy="169623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sp>
        <p:nvSpPr>
          <p:cNvPr id="36" name="TextovéPole 35"/>
          <p:cNvSpPr txBox="1"/>
          <p:nvPr/>
        </p:nvSpPr>
        <p:spPr>
          <a:xfrm>
            <a:off x="4882566" y="211015"/>
            <a:ext cx="3153198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MOŽNOSTI POUŽITÍ SKLA</a:t>
            </a:r>
            <a:endParaRPr lang="cs-CZ" sz="20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51111" y="4384709"/>
            <a:ext cx="1008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OKNA</a:t>
            </a:r>
            <a:endParaRPr lang="cs-CZ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129518" y="4392863"/>
            <a:ext cx="1313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ZRCADLA</a:t>
            </a:r>
            <a:endParaRPr lang="cs-CZ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787504" y="4347320"/>
            <a:ext cx="1533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AUTOSKLO</a:t>
            </a:r>
            <a:endParaRPr lang="cs-CZ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04092" y="2356338"/>
            <a:ext cx="11172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UMĚLECKÉ PŘEDMĚTY, SKLENIČKY, VÁZY, MÍSY, VITRÁŽE, LUSTRY, KORÁLKY</a:t>
            </a:r>
            <a:endParaRPr lang="cs-CZ" b="1" dirty="0"/>
          </a:p>
        </p:txBody>
      </p:sp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982" t="8014" r="18269"/>
          <a:stretch/>
        </p:blipFill>
        <p:spPr>
          <a:xfrm>
            <a:off x="8040281" y="4864940"/>
            <a:ext cx="1297894" cy="145007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sp>
        <p:nvSpPr>
          <p:cNvPr id="44" name="TextovéPole 43"/>
          <p:cNvSpPr txBox="1"/>
          <p:nvPr/>
        </p:nvSpPr>
        <p:spPr>
          <a:xfrm>
            <a:off x="8276492" y="4392863"/>
            <a:ext cx="902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LAHVE</a:t>
            </a:r>
            <a:endParaRPr lang="cs-CZ" b="1" dirty="0"/>
          </a:p>
        </p:txBody>
      </p:sp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0" b="100000" l="23070" r="83697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733" r="15168"/>
          <a:stretch/>
        </p:blipFill>
        <p:spPr>
          <a:xfrm>
            <a:off x="10027478" y="296976"/>
            <a:ext cx="1615894" cy="1951617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sp>
        <p:nvSpPr>
          <p:cNvPr id="46" name="TextovéPole 45"/>
          <p:cNvSpPr txBox="1"/>
          <p:nvPr/>
        </p:nvSpPr>
        <p:spPr>
          <a:xfrm>
            <a:off x="9794155" y="4392863"/>
            <a:ext cx="2010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UŽITKOVÉ SKLO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485366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fotografie ze </a:t>
            </a:r>
            <a:r>
              <a:rPr lang="cs-CZ" dirty="0" smtClean="0"/>
              <a:t>Dne </a:t>
            </a:r>
            <a:r>
              <a:rPr lang="cs-CZ" dirty="0" smtClean="0"/>
              <a:t>otevřených dveří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pozornost, poznatky, 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 místním řemeslem - sklářstvím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Základní povědomí, odkud se bere sklo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č. 2 děti vybírají vhodný materiál pro výrobu skla</a:t>
            </a:r>
          </a:p>
          <a:p>
            <a:r>
              <a:rPr lang="cs-CZ" dirty="0" smtClean="0"/>
              <a:t>Děti se na jednotlivých snímcích seznamují nejen jak vzniká sklo, ale díky návštěvě sklárny i s výrobou.</a:t>
            </a:r>
          </a:p>
          <a:p>
            <a:r>
              <a:rPr lang="cs-CZ" dirty="0" smtClean="0"/>
              <a:t>Na základě obrázků poté sami zkouší převyprávět </a:t>
            </a:r>
            <a:r>
              <a:rPr lang="cs-CZ" dirty="0" smtClean="0"/>
              <a:t>vše, </a:t>
            </a:r>
            <a:r>
              <a:rPr lang="cs-CZ" dirty="0" smtClean="0"/>
              <a:t>co si zapamatovaly.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Vyjadřovat samostatně a smysluplně myšlenky, nápady, pocity, ve vhodně zformulovaných větách</a:t>
            </a:r>
          </a:p>
          <a:p>
            <a:r>
              <a:rPr lang="cs-CZ" dirty="0"/>
              <a:t>Sledovat a zachytit hlavní myšlenku příběhu, vyslechnutý příběh převyprávět samostatně, věcně správně, popř. pokračovat</a:t>
            </a:r>
          </a:p>
          <a:p>
            <a:r>
              <a:rPr lang="cs-CZ" dirty="0"/>
              <a:t>Záměrně se soustředit a udržet pozornost</a:t>
            </a:r>
          </a:p>
          <a:p>
            <a:r>
              <a:rPr lang="cs-CZ" dirty="0"/>
              <a:t>Vnímat, že je zajímavé dozvídat se nové věci, </a:t>
            </a:r>
            <a:r>
              <a:rPr lang="cs-CZ" dirty="0" smtClean="0"/>
              <a:t>využívat zkušeností </a:t>
            </a:r>
            <a:r>
              <a:rPr lang="cs-CZ" dirty="0"/>
              <a:t>k učení </a:t>
            </a:r>
          </a:p>
          <a:p>
            <a:r>
              <a:rPr lang="cs-CZ" dirty="0"/>
              <a:t>Postupovat a učit se podle pokynů a instrukcí</a:t>
            </a:r>
          </a:p>
          <a:p>
            <a:r>
              <a:rPr lang="cs-CZ" dirty="0"/>
              <a:t>Prožívat radost ze zvládnutého a </a:t>
            </a:r>
            <a:r>
              <a:rPr lang="cs-CZ" dirty="0" smtClean="0"/>
              <a:t>poznaného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401</Words>
  <Application>Microsoft Office PowerPoint</Application>
  <PresentationFormat>Vlastní</PresentationFormat>
  <Paragraphs>78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JAK SE VYRÁBÍ SKLO</vt:lpstr>
      <vt:lpstr>Snímek 2</vt:lpstr>
      <vt:lpstr>Snímek 3</vt:lpstr>
      <vt:lpstr>Snímek 4</vt:lpstr>
      <vt:lpstr>Snímek 5</vt:lpstr>
      <vt:lpstr>Použité odkazy</vt:lpstr>
      <vt:lpstr>Metodický pokyn Integrovaný blok: pozornost, poznatky, vnímání</vt:lpstr>
      <vt:lpstr>Studijní materiály </vt:lpstr>
      <vt:lpstr>   Práce s interaktivním výukovým materiálem 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2015-05-18T10:24:08Z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