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skupiny geometrických tvarů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POZNÁVACÍ SCHOPNOSTI  -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9282" y="4294147"/>
            <a:ext cx="1802513" cy="1487277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864645" y="4475184"/>
            <a:ext cx="892367" cy="8923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390208" y="2559855"/>
            <a:ext cx="892367" cy="8923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953968" y="135566"/>
            <a:ext cx="892367" cy="8923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9887419" y="3222133"/>
            <a:ext cx="2045465" cy="1667219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854663" y="4337594"/>
            <a:ext cx="892367" cy="8923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7979826" y="273790"/>
            <a:ext cx="881350" cy="990743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1211848" y="2657034"/>
            <a:ext cx="1507164" cy="1308785"/>
          </a:xfrm>
          <a:prstGeom prst="triangle">
            <a:avLst>
              <a:gd name="adj" fmla="val 51462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10627720" y="5173694"/>
            <a:ext cx="881350" cy="990743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7683347" y="3267800"/>
            <a:ext cx="1957330" cy="990743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4437345" y="3703901"/>
            <a:ext cx="881350" cy="2487111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642183" y="828229"/>
            <a:ext cx="1737619" cy="1868941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834102" y="1762700"/>
            <a:ext cx="1366091" cy="12338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05393" y="360596"/>
            <a:ext cx="1366091" cy="12338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613820" y="5052122"/>
            <a:ext cx="1366091" cy="12338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939413" y="1509515"/>
            <a:ext cx="1896012" cy="1689253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751926" y="3236939"/>
            <a:ext cx="598136" cy="611161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905582" y="1558636"/>
            <a:ext cx="736682" cy="630382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833263" y="5190186"/>
            <a:ext cx="1196272" cy="1153391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6558" y="4301836"/>
            <a:ext cx="1196272" cy="1153391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3346" y="3009900"/>
            <a:ext cx="1593272" cy="1676400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62745" y="4036795"/>
            <a:ext cx="2259609" cy="2073060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933709" y="1388918"/>
            <a:ext cx="1196272" cy="1153391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idelný pětiúhelník 10"/>
          <p:cNvSpPr/>
          <p:nvPr/>
        </p:nvSpPr>
        <p:spPr>
          <a:xfrm>
            <a:off x="727364" y="322118"/>
            <a:ext cx="2119745" cy="2441864"/>
          </a:xfrm>
          <a:prstGeom prst="pentagon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idelný pětiúhelník 11"/>
          <p:cNvSpPr/>
          <p:nvPr/>
        </p:nvSpPr>
        <p:spPr>
          <a:xfrm>
            <a:off x="4520045" y="2439229"/>
            <a:ext cx="2119745" cy="1347354"/>
          </a:xfrm>
          <a:prstGeom prst="pentagon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/>
          <p:cNvSpPr/>
          <p:nvPr/>
        </p:nvSpPr>
        <p:spPr>
          <a:xfrm>
            <a:off x="10180798" y="3274966"/>
            <a:ext cx="1309254" cy="1347354"/>
          </a:xfrm>
          <a:prstGeom prst="pentagon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idelný pětiúhelník 13"/>
          <p:cNvSpPr/>
          <p:nvPr/>
        </p:nvSpPr>
        <p:spPr>
          <a:xfrm>
            <a:off x="7470626" y="5121816"/>
            <a:ext cx="2119745" cy="1347354"/>
          </a:xfrm>
          <a:prstGeom prst="pentagon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idelný pětiúhelník 14"/>
          <p:cNvSpPr/>
          <p:nvPr/>
        </p:nvSpPr>
        <p:spPr>
          <a:xfrm>
            <a:off x="6707332" y="758707"/>
            <a:ext cx="2119745" cy="1347354"/>
          </a:xfrm>
          <a:prstGeom prst="pentagon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8891563" y="4328679"/>
            <a:ext cx="916998" cy="71524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921894" y="219368"/>
            <a:ext cx="916998" cy="71524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5730585" y="945573"/>
            <a:ext cx="650859" cy="39398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7164330" y="2439230"/>
            <a:ext cx="1587595" cy="124736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2729180" y="2549165"/>
            <a:ext cx="1419574" cy="12504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719094" y="5190186"/>
            <a:ext cx="916998" cy="71524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3640918" y="288195"/>
            <a:ext cx="1426611" cy="115183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6426558" y="4582318"/>
            <a:ext cx="1381991" cy="1215736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958716" y="611332"/>
            <a:ext cx="845127" cy="910936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63237" y="306532"/>
            <a:ext cx="1381991" cy="1215736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46809" y="3751118"/>
            <a:ext cx="2057400" cy="1866899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4381280" y="3574472"/>
            <a:ext cx="866129" cy="827809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9478851" y="3851564"/>
            <a:ext cx="2247901" cy="2549236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8006171" y="155864"/>
            <a:ext cx="1381991" cy="1215736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10733809" y="2234045"/>
            <a:ext cx="658725" cy="716974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3386691" y="4696692"/>
            <a:ext cx="2120490" cy="1785430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3463952" y="1803652"/>
            <a:ext cx="1427653" cy="1059873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5507181" y="2050473"/>
            <a:ext cx="1427653" cy="1059873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5347854" y="536863"/>
            <a:ext cx="1427653" cy="1059873"/>
          </a:xfrm>
          <a:prstGeom prst="flowChartMagneticDisk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916418" y="1802408"/>
            <a:ext cx="1257300" cy="1668570"/>
          </a:xfrm>
          <a:prstGeom prst="triangle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2864733" y="2913748"/>
            <a:ext cx="1257300" cy="1668570"/>
          </a:xfrm>
          <a:prstGeom prst="triangle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7049399" y="2009287"/>
            <a:ext cx="1257300" cy="2392994"/>
          </a:xfrm>
          <a:prstGeom prst="triangle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2355431" y="113923"/>
            <a:ext cx="1257300" cy="650639"/>
          </a:xfrm>
          <a:prstGeom prst="triangle">
            <a:avLst>
              <a:gd name="adj" fmla="val 49174"/>
            </a:avLst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7824135" y="4582319"/>
            <a:ext cx="1257300" cy="1668570"/>
          </a:xfrm>
          <a:prstGeom prst="triangle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8865152" y="1331939"/>
            <a:ext cx="1257300" cy="1668570"/>
          </a:xfrm>
          <a:prstGeom prst="triangle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8086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Obrazce </a:t>
            </a:r>
            <a:r>
              <a:rPr lang="cs-CZ" smtClean="0"/>
              <a:t>z PowerPointu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seznání se základními geometrickými tvary.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Děti se seznámí se základními geometrickými tvary a naučí se  je rozlišovat mezi sebou.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</a:t>
            </a:r>
            <a:r>
              <a:rPr lang="cs-CZ" dirty="0" smtClean="0"/>
              <a:t>se na snímcích 1, 2, </a:t>
            </a:r>
            <a:r>
              <a:rPr lang="cs-CZ" dirty="0" smtClean="0"/>
              <a:t>3 </a:t>
            </a:r>
            <a:r>
              <a:rPr lang="cs-CZ" dirty="0" smtClean="0"/>
              <a:t>seznamují se základními geometrickými tvary.</a:t>
            </a:r>
          </a:p>
          <a:p>
            <a:r>
              <a:rPr lang="cs-CZ" dirty="0" smtClean="0"/>
              <a:t>V </a:t>
            </a:r>
            <a:r>
              <a:rPr lang="cs-CZ" dirty="0" smtClean="0"/>
              <a:t>PowerPointu </a:t>
            </a:r>
            <a:r>
              <a:rPr lang="cs-CZ" dirty="0" smtClean="0"/>
              <a:t>děti využijí tužku a zakroužkují předem daný geometrický tvar a vytvoří skupinu daného tvaru </a:t>
            </a:r>
            <a:r>
              <a:rPr lang="cs-CZ" dirty="0" smtClean="0"/>
              <a:t>(např</a:t>
            </a:r>
            <a:r>
              <a:rPr lang="cs-CZ" dirty="0" smtClean="0"/>
              <a:t>. zakroužkuj všechny čtverce, které vidíš na obrázku atd.)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děti kreslí stejný počet geometrických tvarů, které mají děti na dotykové obrazovce označit.</a:t>
            </a:r>
          </a:p>
          <a:p>
            <a:pPr lvl="0"/>
            <a:r>
              <a:rPr lang="cs-CZ" dirty="0" smtClean="0"/>
              <a:t>Na magnetickou tabulku č. 2 děti připevňují stejně rozložené geometrické tvary, které jsou na </a:t>
            </a:r>
            <a:r>
              <a:rPr lang="cs-CZ" dirty="0" smtClean="0"/>
              <a:t>snímcích (nápodoba </a:t>
            </a:r>
            <a:r>
              <a:rPr lang="cs-CZ" dirty="0" smtClean="0"/>
              <a:t>obrázku)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Rozpoznat odlišnosti v detailech.</a:t>
            </a:r>
          </a:p>
          <a:p>
            <a:r>
              <a:rPr lang="cs-CZ" smtClean="0"/>
              <a:t>Koordinace ruky a oka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314</Words>
  <Application>Microsoft Office PowerPoint</Application>
  <PresentationFormat>Vlastní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Poznej skupiny geometrických tvarů 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2015-05-18T11:45:47Z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