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6" r:id="rId5"/>
    <p:sldId id="283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Poznej, který geometrický tvar chybí na obrázku</a:t>
            </a:r>
            <a:b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PoZNÁVACÍ</a:t>
            </a:r>
            <a:r>
              <a:rPr lang="cs-CZ" sz="2400" b="0" i="0" dirty="0" smtClean="0"/>
              <a:t> SCHOPNOSTI -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467682" y="1300766"/>
            <a:ext cx="4338443" cy="365682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Srdce 6"/>
          <p:cNvSpPr/>
          <p:nvPr/>
        </p:nvSpPr>
        <p:spPr>
          <a:xfrm>
            <a:off x="1876342" y="2479185"/>
            <a:ext cx="793214" cy="694450"/>
          </a:xfrm>
          <a:prstGeom prst="hear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3071362" y="2235358"/>
            <a:ext cx="1266939" cy="936821"/>
          </a:xfrm>
          <a:prstGeom prst="triangle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4178314" y="3437651"/>
            <a:ext cx="958467" cy="936434"/>
          </a:xfrm>
          <a:prstGeom prst="cub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138157" y="3489230"/>
            <a:ext cx="1293050" cy="811243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estiúhelník 10"/>
          <p:cNvSpPr/>
          <p:nvPr/>
        </p:nvSpPr>
        <p:spPr>
          <a:xfrm>
            <a:off x="4338301" y="1908149"/>
            <a:ext cx="957364" cy="876035"/>
          </a:xfrm>
          <a:prstGeom prst="hex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045310" y="1343767"/>
            <a:ext cx="4338443" cy="365682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Srdce 14"/>
          <p:cNvSpPr/>
          <p:nvPr/>
        </p:nvSpPr>
        <p:spPr>
          <a:xfrm>
            <a:off x="7407387" y="2477729"/>
            <a:ext cx="793214" cy="69445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8581063" y="2322095"/>
            <a:ext cx="1266939" cy="936821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Krychle 16"/>
          <p:cNvSpPr/>
          <p:nvPr/>
        </p:nvSpPr>
        <p:spPr>
          <a:xfrm>
            <a:off x="9618677" y="3436195"/>
            <a:ext cx="958467" cy="936434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7781409" y="3447212"/>
            <a:ext cx="1068636" cy="892367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Šestiúhelník 18"/>
          <p:cNvSpPr/>
          <p:nvPr/>
        </p:nvSpPr>
        <p:spPr>
          <a:xfrm>
            <a:off x="9912863" y="1906693"/>
            <a:ext cx="870331" cy="876035"/>
          </a:xfrm>
          <a:prstGeom prst="hexagon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Šestiúhelník 19"/>
          <p:cNvSpPr/>
          <p:nvPr/>
        </p:nvSpPr>
        <p:spPr>
          <a:xfrm>
            <a:off x="2317719" y="5564139"/>
            <a:ext cx="1099091" cy="828206"/>
          </a:xfrm>
          <a:prstGeom prst="hexagon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Krychle 20"/>
          <p:cNvSpPr/>
          <p:nvPr/>
        </p:nvSpPr>
        <p:spPr>
          <a:xfrm>
            <a:off x="8533515" y="5612939"/>
            <a:ext cx="980501" cy="870332"/>
          </a:xfrm>
          <a:prstGeom prst="cub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Srdce 21"/>
          <p:cNvSpPr/>
          <p:nvPr/>
        </p:nvSpPr>
        <p:spPr>
          <a:xfrm>
            <a:off x="3991378" y="5575816"/>
            <a:ext cx="1067846" cy="891746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Rovnoramenný trojúhelník 22"/>
          <p:cNvSpPr/>
          <p:nvPr/>
        </p:nvSpPr>
        <p:spPr>
          <a:xfrm>
            <a:off x="5589528" y="5564139"/>
            <a:ext cx="876152" cy="836661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6805640" y="5612939"/>
            <a:ext cx="1123169" cy="87297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287818" y="1331683"/>
            <a:ext cx="4457700" cy="4000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87845" y="1300766"/>
            <a:ext cx="4457700" cy="4000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974272" y="1995055"/>
            <a:ext cx="1018309" cy="1018309"/>
          </a:xfrm>
          <a:prstGeom prst="ellipse">
            <a:avLst/>
          </a:prstGeom>
          <a:solidFill>
            <a:srgbClr val="00B05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3590058" y="2166505"/>
            <a:ext cx="1517073" cy="1693718"/>
          </a:xfrm>
          <a:prstGeom prst="triangle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álec 12"/>
          <p:cNvSpPr/>
          <p:nvPr/>
        </p:nvSpPr>
        <p:spPr>
          <a:xfrm>
            <a:off x="1974272" y="3418609"/>
            <a:ext cx="758536" cy="1657277"/>
          </a:xfrm>
          <a:prstGeom prst="can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Vývojový diagram: postup 24"/>
          <p:cNvSpPr/>
          <p:nvPr/>
        </p:nvSpPr>
        <p:spPr>
          <a:xfrm>
            <a:off x="3751118" y="4343400"/>
            <a:ext cx="1652154" cy="732486"/>
          </a:xfrm>
          <a:prstGeom prst="flowChartProcess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7031181" y="1995055"/>
            <a:ext cx="1018309" cy="1018309"/>
          </a:xfrm>
          <a:prstGeom prst="ellipse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Rovnoramenný trojúhelník 29"/>
          <p:cNvSpPr/>
          <p:nvPr/>
        </p:nvSpPr>
        <p:spPr>
          <a:xfrm>
            <a:off x="6729843" y="3254916"/>
            <a:ext cx="1517073" cy="1693718"/>
          </a:xfrm>
          <a:prstGeom prst="triangle">
            <a:avLst/>
          </a:prstGeom>
          <a:solidFill>
            <a:srgbClr val="92D05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Válec 30"/>
          <p:cNvSpPr/>
          <p:nvPr/>
        </p:nvSpPr>
        <p:spPr>
          <a:xfrm>
            <a:off x="8863227" y="3498297"/>
            <a:ext cx="758536" cy="1657277"/>
          </a:xfrm>
          <a:prstGeom prst="can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ývojový diagram: postup 31"/>
          <p:cNvSpPr/>
          <p:nvPr/>
        </p:nvSpPr>
        <p:spPr>
          <a:xfrm>
            <a:off x="8751290" y="1995055"/>
            <a:ext cx="1652154" cy="732486"/>
          </a:xfrm>
          <a:prstGeom prst="flowChartProcess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4510972" y="5508309"/>
            <a:ext cx="1018309" cy="1018309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Válec 34"/>
          <p:cNvSpPr/>
          <p:nvPr/>
        </p:nvSpPr>
        <p:spPr>
          <a:xfrm>
            <a:off x="6157931" y="5465238"/>
            <a:ext cx="758536" cy="1104449"/>
          </a:xfrm>
          <a:prstGeom prst="can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Rovnoramenný trojúhelník 35"/>
          <p:cNvSpPr/>
          <p:nvPr/>
        </p:nvSpPr>
        <p:spPr>
          <a:xfrm>
            <a:off x="2343367" y="5548598"/>
            <a:ext cx="1517073" cy="994685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Vývojový diagram: postup 37"/>
          <p:cNvSpPr/>
          <p:nvPr/>
        </p:nvSpPr>
        <p:spPr>
          <a:xfrm>
            <a:off x="7919190" y="5808571"/>
            <a:ext cx="1652154" cy="732486"/>
          </a:xfrm>
          <a:prstGeom prst="flowChartProcess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987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25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03606" y="1101437"/>
            <a:ext cx="5174672" cy="3938154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Slza 5"/>
          <p:cNvSpPr/>
          <p:nvPr/>
        </p:nvSpPr>
        <p:spPr>
          <a:xfrm>
            <a:off x="2485696" y="1865167"/>
            <a:ext cx="810491" cy="633846"/>
          </a:xfrm>
          <a:prstGeom prst="teardrop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Pravidelný pětiúhelník 6"/>
          <p:cNvSpPr/>
          <p:nvPr/>
        </p:nvSpPr>
        <p:spPr>
          <a:xfrm>
            <a:off x="3503054" y="3842003"/>
            <a:ext cx="1226127" cy="955963"/>
          </a:xfrm>
          <a:prstGeom prst="pentagon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377455" y="3842003"/>
            <a:ext cx="997527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Lichoběžník 8"/>
          <p:cNvSpPr/>
          <p:nvPr/>
        </p:nvSpPr>
        <p:spPr>
          <a:xfrm>
            <a:off x="2619827" y="2771811"/>
            <a:ext cx="820881" cy="1213103"/>
          </a:xfrm>
          <a:prstGeom prst="trapezoi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1876218" y="2771811"/>
            <a:ext cx="716973" cy="677971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5699122" y="1101437"/>
            <a:ext cx="5174672" cy="3938154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lza 13"/>
          <p:cNvSpPr/>
          <p:nvPr/>
        </p:nvSpPr>
        <p:spPr>
          <a:xfrm>
            <a:off x="7660368" y="2145796"/>
            <a:ext cx="810491" cy="633846"/>
          </a:xfrm>
          <a:prstGeom prst="teardrop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Pravidelný pětiúhelník 14"/>
          <p:cNvSpPr/>
          <p:nvPr/>
        </p:nvSpPr>
        <p:spPr>
          <a:xfrm>
            <a:off x="8898570" y="3842003"/>
            <a:ext cx="1226127" cy="955963"/>
          </a:xfrm>
          <a:prstGeom prst="pentagon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8192939" y="2930237"/>
            <a:ext cx="997527" cy="914400"/>
          </a:xfrm>
          <a:prstGeom prst="ellipse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Lichoběžník 16"/>
          <p:cNvSpPr/>
          <p:nvPr/>
        </p:nvSpPr>
        <p:spPr>
          <a:xfrm>
            <a:off x="7275027" y="3740728"/>
            <a:ext cx="820881" cy="1213103"/>
          </a:xfrm>
          <a:prstGeom prst="trapezoid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7456867" y="5574795"/>
            <a:ext cx="997527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5015710" y="5693009"/>
            <a:ext cx="716973" cy="677971"/>
          </a:xfrm>
          <a:prstGeom prst="triangle">
            <a:avLst>
              <a:gd name="adj" fmla="val 5579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Lichoběžník 20"/>
          <p:cNvSpPr/>
          <p:nvPr/>
        </p:nvSpPr>
        <p:spPr>
          <a:xfrm>
            <a:off x="6350753" y="5190187"/>
            <a:ext cx="820881" cy="1213103"/>
          </a:xfrm>
          <a:prstGeom prst="trapezoi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Slza 21"/>
          <p:cNvSpPr/>
          <p:nvPr/>
        </p:nvSpPr>
        <p:spPr>
          <a:xfrm>
            <a:off x="3805572" y="5693010"/>
            <a:ext cx="810491" cy="633846"/>
          </a:xfrm>
          <a:prstGeom prst="teardrop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Pravidelný pětiúhelník 22"/>
          <p:cNvSpPr/>
          <p:nvPr/>
        </p:nvSpPr>
        <p:spPr>
          <a:xfrm>
            <a:off x="2310368" y="5468876"/>
            <a:ext cx="1226127" cy="955963"/>
          </a:xfrm>
          <a:prstGeom prst="pentag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Rovnoramenný trojúhelník 23"/>
          <p:cNvSpPr/>
          <p:nvPr/>
        </p:nvSpPr>
        <p:spPr>
          <a:xfrm>
            <a:off x="7068964" y="2912162"/>
            <a:ext cx="716973" cy="677971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4" grpId="0" animBg="1"/>
      <p:bldP spid="15" grpId="0" animBg="1"/>
      <p:bldP spid="16" grpId="0" animBg="1"/>
      <p:bldP spid="17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brazce z PowerPointu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seznámí se základními geometrickými tvary a naučí se tyto tvary rozlišovat.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/>
              <a:t>Děti si procvičí rozpoznávat odlišnosti v </a:t>
            </a:r>
            <a:r>
              <a:rPr lang="cs-CZ" dirty="0" smtClean="0"/>
              <a:t>detailech.</a:t>
            </a:r>
          </a:p>
          <a:p>
            <a:r>
              <a:rPr lang="cs-CZ" dirty="0" smtClean="0"/>
              <a:t>Zaregistrují změnu ve svém okolí, všimnout si a rozpoznat, co se změnilo.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tomto materiálu se děti učí zaregistrovat změny ve svém okolí, </a:t>
            </a:r>
            <a:r>
              <a:rPr lang="cs-CZ" dirty="0" smtClean="0"/>
              <a:t>všimnou </a:t>
            </a:r>
            <a:r>
              <a:rPr lang="cs-CZ" dirty="0" smtClean="0"/>
              <a:t>si a </a:t>
            </a:r>
            <a:r>
              <a:rPr lang="cs-CZ" dirty="0" smtClean="0"/>
              <a:t>rozpoznají, </a:t>
            </a:r>
            <a:r>
              <a:rPr lang="cs-CZ" dirty="0" smtClean="0"/>
              <a:t>co se změnilo.</a:t>
            </a:r>
          </a:p>
          <a:p>
            <a:r>
              <a:rPr lang="cs-CZ" dirty="0" smtClean="0"/>
              <a:t>Na snímku č. 1, 2, </a:t>
            </a:r>
            <a:r>
              <a:rPr lang="cs-CZ" dirty="0" smtClean="0"/>
              <a:t>3 </a:t>
            </a:r>
            <a:r>
              <a:rPr lang="cs-CZ" dirty="0" smtClean="0"/>
              <a:t>děti hledají, co na pravém obrázku chybí.</a:t>
            </a:r>
          </a:p>
          <a:p>
            <a:r>
              <a:rPr lang="cs-CZ" dirty="0" smtClean="0"/>
              <a:t>Pokud  děti kliknou na nesprávný  obrázek, geometrický  tvar se „</a:t>
            </a:r>
            <a:r>
              <a:rPr lang="cs-CZ" dirty="0" smtClean="0"/>
              <a:t>zhoupne“ zleva </a:t>
            </a:r>
            <a:r>
              <a:rPr lang="cs-CZ" dirty="0" smtClean="0"/>
              <a:t>doprava a tím upozorní na nesprávný </a:t>
            </a:r>
            <a:r>
              <a:rPr lang="cs-CZ" dirty="0" smtClean="0"/>
              <a:t>výběr (animace </a:t>
            </a:r>
            <a:r>
              <a:rPr lang="cs-CZ" dirty="0" smtClean="0"/>
              <a:t>houpačka)</a:t>
            </a:r>
          </a:p>
          <a:p>
            <a:r>
              <a:rPr lang="cs-CZ" dirty="0" smtClean="0"/>
              <a:t>Pokud dítě klikne na správný geometrický tvar – tvar se objeví (animace přilétnutí)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seznámení s geometrickými tvary</a:t>
            </a:r>
            <a:r>
              <a:rPr lang="cs-CZ" b="1" dirty="0" smtClean="0"/>
              <a:t>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1 dáme dětem k dispozici geometrické tvary, které jsou na snímcích 1, 2, 3.</a:t>
            </a:r>
          </a:p>
          <a:p>
            <a:pPr lvl="0"/>
            <a:r>
              <a:rPr lang="cs-CZ" dirty="0" smtClean="0"/>
              <a:t>Na </a:t>
            </a:r>
            <a:r>
              <a:rPr lang="cs-CZ" dirty="0"/>
              <a:t>magnetickou tabulku č</a:t>
            </a:r>
            <a:r>
              <a:rPr lang="cs-CZ" dirty="0" smtClean="0"/>
              <a:t>. 2 děti mají k dispozici fixy a nápodobou se učí kreslit geometrické tvary.</a:t>
            </a:r>
          </a:p>
          <a:p>
            <a:pPr lvl="0"/>
            <a:r>
              <a:rPr lang="cs-CZ" dirty="0" smtClean="0"/>
              <a:t>Na </a:t>
            </a:r>
            <a:r>
              <a:rPr lang="cs-CZ" dirty="0"/>
              <a:t>magnetickou tabulku č</a:t>
            </a:r>
            <a:r>
              <a:rPr lang="cs-CZ" dirty="0" smtClean="0"/>
              <a:t>. 3 připevňují děti geometrické tvary, které si předem samy vystřihly.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Děti si procvičí rozpoznávat odlišnosti v detailech.</a:t>
            </a:r>
          </a:p>
          <a:p>
            <a:r>
              <a:rPr lang="cs-CZ" dirty="0"/>
              <a:t>Zaregistrují změnu ve svém okolí, </a:t>
            </a:r>
            <a:r>
              <a:rPr lang="cs-CZ" dirty="0" smtClean="0"/>
              <a:t>všimnou </a:t>
            </a:r>
            <a:r>
              <a:rPr lang="cs-CZ" dirty="0"/>
              <a:t>si </a:t>
            </a:r>
            <a:r>
              <a:rPr lang="cs-CZ"/>
              <a:t>a </a:t>
            </a:r>
            <a:r>
              <a:rPr lang="cs-CZ" smtClean="0"/>
              <a:t>rozpoznají, </a:t>
            </a:r>
            <a:r>
              <a:rPr lang="cs-CZ" dirty="0"/>
              <a:t>co se změnilo.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386</Words>
  <Application>Microsoft Office PowerPoint</Application>
  <PresentationFormat>Vlastní</PresentationFormat>
  <Paragraphs>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Poznej, který geometrický tvar chybí na obrázku </vt:lpstr>
      <vt:lpstr>Snímek 2</vt:lpstr>
      <vt:lpstr>Snímek 3</vt:lpstr>
      <vt:lpstr>Snímek 4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2015-05-18T11:47:53Z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