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  <a:srgbClr val="CDF2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3712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Vyber geometrické tvary, které jsou na obrázku 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Poznávací schopnosti: vnímání 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397898" y="5157677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9908510" y="0"/>
            <a:ext cx="2121408" cy="1300766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10054814" y="5175504"/>
            <a:ext cx="1828800" cy="1225296"/>
          </a:xfrm>
          <a:prstGeom prst="flowChartMagneticDisk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s odříznutými rohy na stejné straně 8"/>
          <p:cNvSpPr/>
          <p:nvPr/>
        </p:nvSpPr>
        <p:spPr>
          <a:xfrm>
            <a:off x="10127724" y="3632068"/>
            <a:ext cx="1828800" cy="1173122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0054814" y="1432954"/>
            <a:ext cx="1828800" cy="182880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756838" y="54573"/>
            <a:ext cx="3785500" cy="6346227"/>
            <a:chOff x="2763340" y="44987"/>
            <a:chExt cx="3785500" cy="6346227"/>
          </a:xfrm>
        </p:grpSpPr>
        <p:sp>
          <p:nvSpPr>
            <p:cNvPr id="10" name="Rovnoramenný trojúhelník 9"/>
            <p:cNvSpPr/>
            <p:nvPr/>
          </p:nvSpPr>
          <p:spPr>
            <a:xfrm>
              <a:off x="3503053" y="44987"/>
              <a:ext cx="2306075" cy="899731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Rovnoramenný trojúhelník 12"/>
            <p:cNvSpPr/>
            <p:nvPr/>
          </p:nvSpPr>
          <p:spPr>
            <a:xfrm>
              <a:off x="3179183" y="989704"/>
              <a:ext cx="2994565" cy="1791149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2763340" y="2780853"/>
              <a:ext cx="3785500" cy="1828800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álec 14"/>
            <p:cNvSpPr/>
            <p:nvPr/>
          </p:nvSpPr>
          <p:spPr>
            <a:xfrm>
              <a:off x="3948529" y="4693847"/>
              <a:ext cx="1455872" cy="1697367"/>
            </a:xfrm>
            <a:prstGeom prst="can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Rovnoramenný trojúhelník 16"/>
          <p:cNvSpPr/>
          <p:nvPr/>
        </p:nvSpPr>
        <p:spPr>
          <a:xfrm>
            <a:off x="1496550" y="54573"/>
            <a:ext cx="2306075" cy="899731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Rovnoramenný trojúhelník 17"/>
          <p:cNvSpPr/>
          <p:nvPr/>
        </p:nvSpPr>
        <p:spPr>
          <a:xfrm>
            <a:off x="1172680" y="1041387"/>
            <a:ext cx="2994565" cy="1791149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Rovnoramenný trojúhelník 18"/>
          <p:cNvSpPr/>
          <p:nvPr/>
        </p:nvSpPr>
        <p:spPr>
          <a:xfrm>
            <a:off x="756837" y="2811488"/>
            <a:ext cx="3785500" cy="182880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álec 19"/>
          <p:cNvSpPr/>
          <p:nvPr/>
        </p:nvSpPr>
        <p:spPr>
          <a:xfrm>
            <a:off x="1942026" y="4713021"/>
            <a:ext cx="1455872" cy="1697367"/>
          </a:xfrm>
          <a:prstGeom prst="can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348324" y="5148564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Lichoběžník 3"/>
          <p:cNvSpPr/>
          <p:nvPr/>
        </p:nvSpPr>
        <p:spPr>
          <a:xfrm>
            <a:off x="1528862" y="1579356"/>
            <a:ext cx="2737944" cy="2834745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84808" y="3070208"/>
            <a:ext cx="1391679" cy="92338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álec 8"/>
          <p:cNvSpPr/>
          <p:nvPr/>
        </p:nvSpPr>
        <p:spPr>
          <a:xfrm>
            <a:off x="4262724" y="2537611"/>
            <a:ext cx="580226" cy="706963"/>
          </a:xfrm>
          <a:prstGeom prst="can">
            <a:avLst>
              <a:gd name="adj" fmla="val 44255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1389362" y="3823945"/>
            <a:ext cx="1828800" cy="1828800"/>
            <a:chOff x="1749971" y="2420148"/>
            <a:chExt cx="1828800" cy="1828800"/>
          </a:xfrm>
        </p:grpSpPr>
        <p:sp>
          <p:nvSpPr>
            <p:cNvPr id="5" name="Ovál 4"/>
            <p:cNvSpPr/>
            <p:nvPr/>
          </p:nvSpPr>
          <p:spPr>
            <a:xfrm>
              <a:off x="1749971" y="2420148"/>
              <a:ext cx="1828800" cy="1828800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208114" y="2833781"/>
              <a:ext cx="846084" cy="10015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48324" y="3919100"/>
            <a:ext cx="1828800" cy="1828800"/>
            <a:chOff x="3708933" y="2515303"/>
            <a:chExt cx="1828800" cy="1828800"/>
          </a:xfrm>
        </p:grpSpPr>
        <p:sp>
          <p:nvSpPr>
            <p:cNvPr id="7" name="Ovál 6"/>
            <p:cNvSpPr/>
            <p:nvPr/>
          </p:nvSpPr>
          <p:spPr>
            <a:xfrm>
              <a:off x="3708933" y="2515303"/>
              <a:ext cx="1828800" cy="1828800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4185743" y="2833782"/>
              <a:ext cx="846084" cy="1001531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3" name="Lichoběžník 12"/>
          <p:cNvSpPr/>
          <p:nvPr/>
        </p:nvSpPr>
        <p:spPr>
          <a:xfrm>
            <a:off x="2422004" y="2137174"/>
            <a:ext cx="914400" cy="1216152"/>
          </a:xfrm>
          <a:prstGeom prst="trapezoid">
            <a:avLst/>
          </a:prstGeom>
          <a:solidFill>
            <a:srgbClr val="CDF2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Lichoběžník 13"/>
          <p:cNvSpPr/>
          <p:nvPr/>
        </p:nvSpPr>
        <p:spPr>
          <a:xfrm>
            <a:off x="10566665" y="1321100"/>
            <a:ext cx="1292773" cy="982576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álec 14"/>
          <p:cNvSpPr/>
          <p:nvPr/>
        </p:nvSpPr>
        <p:spPr>
          <a:xfrm>
            <a:off x="10898484" y="2613282"/>
            <a:ext cx="672663" cy="984924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525367" y="3993212"/>
            <a:ext cx="1418896" cy="830317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683023" y="5039150"/>
            <a:ext cx="1103587" cy="99848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ětiva 17"/>
          <p:cNvSpPr/>
          <p:nvPr/>
        </p:nvSpPr>
        <p:spPr>
          <a:xfrm>
            <a:off x="10510344" y="20334"/>
            <a:ext cx="1681656" cy="1027497"/>
          </a:xfrm>
          <a:prstGeom prst="chor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568970" y="3078812"/>
            <a:ext cx="1391679" cy="92338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Lichoběžník 24"/>
          <p:cNvSpPr/>
          <p:nvPr/>
        </p:nvSpPr>
        <p:spPr>
          <a:xfrm>
            <a:off x="1524780" y="1579356"/>
            <a:ext cx="2737944" cy="2834745"/>
          </a:xfrm>
          <a:prstGeom prst="trapezoi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álec 29"/>
          <p:cNvSpPr/>
          <p:nvPr/>
        </p:nvSpPr>
        <p:spPr>
          <a:xfrm>
            <a:off x="4253866" y="2547482"/>
            <a:ext cx="580226" cy="706963"/>
          </a:xfrm>
          <a:prstGeom prst="can">
            <a:avLst>
              <a:gd name="adj" fmla="val 44255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1368204" y="3859666"/>
            <a:ext cx="1828800" cy="1828800"/>
            <a:chOff x="5965443" y="2683806"/>
            <a:chExt cx="1828800" cy="1828800"/>
          </a:xfrm>
        </p:grpSpPr>
        <p:sp>
          <p:nvSpPr>
            <p:cNvPr id="19" name="Ovál 18"/>
            <p:cNvSpPr/>
            <p:nvPr/>
          </p:nvSpPr>
          <p:spPr>
            <a:xfrm>
              <a:off x="5965443" y="2683806"/>
              <a:ext cx="1828800" cy="182880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6487558" y="3097440"/>
              <a:ext cx="846084" cy="100153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332486" y="3944940"/>
            <a:ext cx="1828800" cy="1828800"/>
            <a:chOff x="7962243" y="2683805"/>
            <a:chExt cx="1828800" cy="1828800"/>
          </a:xfrm>
        </p:grpSpPr>
        <p:sp>
          <p:nvSpPr>
            <p:cNvPr id="20" name="Ovál 19"/>
            <p:cNvSpPr/>
            <p:nvPr/>
          </p:nvSpPr>
          <p:spPr>
            <a:xfrm>
              <a:off x="7962243" y="2683805"/>
              <a:ext cx="1828800" cy="182880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8447412" y="3160504"/>
              <a:ext cx="846084" cy="100153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6" name="Lichoběžník 25"/>
          <p:cNvSpPr/>
          <p:nvPr/>
        </p:nvSpPr>
        <p:spPr>
          <a:xfrm>
            <a:off x="2426253" y="1985564"/>
            <a:ext cx="914400" cy="1216152"/>
          </a:xfrm>
          <a:prstGeom prst="trapezoi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8" grpId="0" animBg="1"/>
      <p:bldP spid="28" grpId="0" animBg="1"/>
      <p:bldP spid="25" grpId="0" animBg="1"/>
      <p:bldP spid="30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8000" b="-9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grpSp>
        <p:nvGrpSpPr>
          <p:cNvPr id="47" name="Skupina 46"/>
          <p:cNvGrpSpPr/>
          <p:nvPr/>
        </p:nvGrpSpPr>
        <p:grpSpPr>
          <a:xfrm>
            <a:off x="1582614" y="2708030"/>
            <a:ext cx="2051540" cy="1465385"/>
            <a:chOff x="1582614" y="2708030"/>
            <a:chExt cx="2051540" cy="1465385"/>
          </a:xfrm>
        </p:grpSpPr>
        <p:sp>
          <p:nvSpPr>
            <p:cNvPr id="8" name="Ovál 7"/>
            <p:cNvSpPr/>
            <p:nvPr/>
          </p:nvSpPr>
          <p:spPr>
            <a:xfrm>
              <a:off x="1582614" y="2708030"/>
              <a:ext cx="2051540" cy="146538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2555630" y="3156644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555630" y="3399692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560253" y="3681047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043354" y="4173415"/>
            <a:ext cx="3130061" cy="2455985"/>
            <a:chOff x="1043354" y="4173415"/>
            <a:chExt cx="3130061" cy="2455985"/>
          </a:xfrm>
        </p:grpSpPr>
        <p:sp>
          <p:nvSpPr>
            <p:cNvPr id="7" name="Ovál 6"/>
            <p:cNvSpPr/>
            <p:nvPr/>
          </p:nvSpPr>
          <p:spPr>
            <a:xfrm>
              <a:off x="1043354" y="4173415"/>
              <a:ext cx="3130061" cy="2455985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552080" y="4824046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552080" y="5474677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560253" y="6063411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1930002" y="1781907"/>
            <a:ext cx="1692812" cy="926123"/>
            <a:chOff x="1941342" y="1781907"/>
            <a:chExt cx="1692812" cy="926123"/>
          </a:xfrm>
        </p:grpSpPr>
        <p:sp>
          <p:nvSpPr>
            <p:cNvPr id="9" name="Ovál 8"/>
            <p:cNvSpPr/>
            <p:nvPr/>
          </p:nvSpPr>
          <p:spPr>
            <a:xfrm>
              <a:off x="1941342" y="1781907"/>
              <a:ext cx="1308295" cy="926123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2227384" y="2365336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2419642" y="2442693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2650619" y="2426676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2881596" y="2385645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2403229" y="2042951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2679892" y="2053252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Rovnoramenný trojúhelník 21"/>
            <p:cNvSpPr/>
            <p:nvPr/>
          </p:nvSpPr>
          <p:spPr>
            <a:xfrm>
              <a:off x="2419642" y="2136881"/>
              <a:ext cx="1214512" cy="228043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Obdélník 22"/>
          <p:cNvSpPr/>
          <p:nvPr/>
        </p:nvSpPr>
        <p:spPr>
          <a:xfrm>
            <a:off x="2305896" y="1383323"/>
            <a:ext cx="654212" cy="39858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ukončení 26"/>
          <p:cNvSpPr/>
          <p:nvPr/>
        </p:nvSpPr>
        <p:spPr>
          <a:xfrm>
            <a:off x="691660" y="3190245"/>
            <a:ext cx="890954" cy="418894"/>
          </a:xfrm>
          <a:prstGeom prst="flowChartTermina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ukončení 27"/>
          <p:cNvSpPr/>
          <p:nvPr/>
        </p:nvSpPr>
        <p:spPr>
          <a:xfrm>
            <a:off x="3598984" y="3190245"/>
            <a:ext cx="890954" cy="418894"/>
          </a:xfrm>
          <a:prstGeom prst="flowChartTerminator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6" name="Skupina 65"/>
          <p:cNvGrpSpPr/>
          <p:nvPr/>
        </p:nvGrpSpPr>
        <p:grpSpPr>
          <a:xfrm>
            <a:off x="2960108" y="1383323"/>
            <a:ext cx="454923" cy="398584"/>
            <a:chOff x="2960108" y="1383323"/>
            <a:chExt cx="454923" cy="398584"/>
          </a:xfrm>
        </p:grpSpPr>
        <p:sp>
          <p:nvSpPr>
            <p:cNvPr id="26" name="Vývojový diagram: zpoždění 25"/>
            <p:cNvSpPr/>
            <p:nvPr/>
          </p:nvSpPr>
          <p:spPr>
            <a:xfrm>
              <a:off x="2960108" y="1383323"/>
              <a:ext cx="454923" cy="398584"/>
            </a:xfrm>
            <a:prstGeom prst="flowChartDelay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zpoždění 28"/>
            <p:cNvSpPr/>
            <p:nvPr/>
          </p:nvSpPr>
          <p:spPr>
            <a:xfrm>
              <a:off x="3062068" y="1433497"/>
              <a:ext cx="187569" cy="291582"/>
            </a:xfrm>
            <a:prstGeom prst="flowChartDelay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0" name="Ovál 29"/>
          <p:cNvSpPr/>
          <p:nvPr/>
        </p:nvSpPr>
        <p:spPr>
          <a:xfrm>
            <a:off x="9962138" y="1126276"/>
            <a:ext cx="1500554" cy="97902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859108" y="2364924"/>
            <a:ext cx="1746738" cy="62446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zpoždění 31"/>
          <p:cNvSpPr/>
          <p:nvPr/>
        </p:nvSpPr>
        <p:spPr>
          <a:xfrm>
            <a:off x="10225825" y="3419853"/>
            <a:ext cx="1172307" cy="973016"/>
          </a:xfrm>
          <a:prstGeom prst="flowChartDelay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ukončení 32"/>
          <p:cNvSpPr/>
          <p:nvPr/>
        </p:nvSpPr>
        <p:spPr>
          <a:xfrm>
            <a:off x="10079369" y="4762147"/>
            <a:ext cx="1383323" cy="773723"/>
          </a:xfrm>
          <a:prstGeom prst="flowChartTerminator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10225825" y="5795493"/>
            <a:ext cx="1172307" cy="833907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za 34"/>
          <p:cNvSpPr/>
          <p:nvPr/>
        </p:nvSpPr>
        <p:spPr>
          <a:xfrm>
            <a:off x="10079369" y="105777"/>
            <a:ext cx="1244297" cy="773723"/>
          </a:xfrm>
          <a:prstGeom prst="teardrop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/>
          <p:cNvGrpSpPr/>
          <p:nvPr/>
        </p:nvGrpSpPr>
        <p:grpSpPr>
          <a:xfrm>
            <a:off x="1062260" y="4150771"/>
            <a:ext cx="3130061" cy="2455985"/>
            <a:chOff x="4783767" y="4173415"/>
            <a:chExt cx="3130061" cy="2455985"/>
          </a:xfrm>
        </p:grpSpPr>
        <p:sp>
          <p:nvSpPr>
            <p:cNvPr id="36" name="Ovál 35"/>
            <p:cNvSpPr/>
            <p:nvPr/>
          </p:nvSpPr>
          <p:spPr>
            <a:xfrm>
              <a:off x="4783767" y="4173415"/>
              <a:ext cx="3130061" cy="2455985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6274908" y="5853962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6274908" y="4732069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6274908" y="5293015"/>
              <a:ext cx="157024" cy="820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Vývojový diagram: ukončení 42"/>
          <p:cNvSpPr/>
          <p:nvPr/>
        </p:nvSpPr>
        <p:spPr>
          <a:xfrm>
            <a:off x="692245" y="3177194"/>
            <a:ext cx="890954" cy="418894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ukončení 43"/>
          <p:cNvSpPr/>
          <p:nvPr/>
        </p:nvSpPr>
        <p:spPr>
          <a:xfrm>
            <a:off x="3605382" y="3183821"/>
            <a:ext cx="890954" cy="418894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8" name="Skupina 67"/>
          <p:cNvGrpSpPr/>
          <p:nvPr/>
        </p:nvGrpSpPr>
        <p:grpSpPr>
          <a:xfrm>
            <a:off x="1939155" y="1764919"/>
            <a:ext cx="1308295" cy="926123"/>
            <a:chOff x="1939155" y="1764919"/>
            <a:chExt cx="1308295" cy="926123"/>
          </a:xfrm>
        </p:grpSpPr>
        <p:sp>
          <p:nvSpPr>
            <p:cNvPr id="46" name="Ovál 45"/>
            <p:cNvSpPr/>
            <p:nvPr/>
          </p:nvSpPr>
          <p:spPr>
            <a:xfrm>
              <a:off x="1939155" y="1764919"/>
              <a:ext cx="1308295" cy="926123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1" name="Skupina 60"/>
            <p:cNvGrpSpPr/>
            <p:nvPr/>
          </p:nvGrpSpPr>
          <p:grpSpPr>
            <a:xfrm>
              <a:off x="2120207" y="2038350"/>
              <a:ext cx="974295" cy="487721"/>
              <a:chOff x="6733659" y="2202842"/>
              <a:chExt cx="974295" cy="487721"/>
            </a:xfrm>
          </p:grpSpPr>
          <p:sp>
            <p:nvSpPr>
              <p:cNvPr id="49" name="Ovál 48"/>
              <p:cNvSpPr/>
              <p:nvPr/>
            </p:nvSpPr>
            <p:spPr>
              <a:xfrm>
                <a:off x="6733659" y="2532182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7002694" y="2599473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7293511" y="2608502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6885293" y="2203937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7316742" y="2202842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vál 53"/>
              <p:cNvSpPr/>
              <p:nvPr/>
            </p:nvSpPr>
            <p:spPr>
              <a:xfrm>
                <a:off x="7550930" y="2551300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67" name="Skupina 66"/>
          <p:cNvGrpSpPr/>
          <p:nvPr/>
        </p:nvGrpSpPr>
        <p:grpSpPr>
          <a:xfrm>
            <a:off x="1582614" y="2725018"/>
            <a:ext cx="2051540" cy="1465385"/>
            <a:chOff x="1511945" y="2735039"/>
            <a:chExt cx="2051540" cy="1465385"/>
          </a:xfrm>
        </p:grpSpPr>
        <p:sp>
          <p:nvSpPr>
            <p:cNvPr id="42" name="Ovál 41"/>
            <p:cNvSpPr/>
            <p:nvPr/>
          </p:nvSpPr>
          <p:spPr>
            <a:xfrm>
              <a:off x="1511945" y="2735039"/>
              <a:ext cx="2051540" cy="1465385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9" name="Skupina 58"/>
            <p:cNvGrpSpPr/>
            <p:nvPr/>
          </p:nvGrpSpPr>
          <p:grpSpPr>
            <a:xfrm>
              <a:off x="2470124" y="2969364"/>
              <a:ext cx="190403" cy="758674"/>
              <a:chOff x="7009216" y="3241238"/>
              <a:chExt cx="190403" cy="758674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7026060" y="3565964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vál 55"/>
              <p:cNvSpPr/>
              <p:nvPr/>
            </p:nvSpPr>
            <p:spPr>
              <a:xfrm>
                <a:off x="7042595" y="3890689"/>
                <a:ext cx="157024" cy="109223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7009216" y="3241238"/>
                <a:ext cx="157024" cy="82061"/>
              </a:xfrm>
              <a:prstGeom prst="ellipse">
                <a:avLst/>
              </a:prstGeom>
              <a:solidFill>
                <a:schemeClr val="tx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2" name="Obdélník 61"/>
          <p:cNvSpPr/>
          <p:nvPr/>
        </p:nvSpPr>
        <p:spPr>
          <a:xfrm>
            <a:off x="2317004" y="1386464"/>
            <a:ext cx="654212" cy="39858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5" name="Skupina 64"/>
          <p:cNvGrpSpPr/>
          <p:nvPr/>
        </p:nvGrpSpPr>
        <p:grpSpPr>
          <a:xfrm>
            <a:off x="2971216" y="1376400"/>
            <a:ext cx="454923" cy="398584"/>
            <a:chOff x="7450535" y="1470897"/>
            <a:chExt cx="454923" cy="398584"/>
          </a:xfrm>
        </p:grpSpPr>
        <p:sp>
          <p:nvSpPr>
            <p:cNvPr id="63" name="Vývojový diagram: zpoždění 62"/>
            <p:cNvSpPr/>
            <p:nvPr/>
          </p:nvSpPr>
          <p:spPr>
            <a:xfrm>
              <a:off x="7450535" y="1470897"/>
              <a:ext cx="454923" cy="398584"/>
            </a:xfrm>
            <a:prstGeom prst="flowChartDelay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Vývojový diagram: zpoždění 63"/>
            <p:cNvSpPr/>
            <p:nvPr/>
          </p:nvSpPr>
          <p:spPr>
            <a:xfrm>
              <a:off x="7584211" y="1532543"/>
              <a:ext cx="187569" cy="291582"/>
            </a:xfrm>
            <a:prstGeom prst="flowChartDelay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8" name="Rovnoramenný trojúhelník 47"/>
          <p:cNvSpPr/>
          <p:nvPr/>
        </p:nvSpPr>
        <p:spPr>
          <a:xfrm>
            <a:off x="2487246" y="2123552"/>
            <a:ext cx="1214512" cy="228043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3429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35" grpId="0" animBg="1"/>
      <p:bldP spid="43" grpId="0" animBg="1"/>
      <p:bldP spid="44" grpId="0" animBg="1"/>
      <p:bldP spid="62" grpId="0" animBg="1"/>
      <p:bldP spid="4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 useBgFill="1"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506776" y="782197"/>
            <a:ext cx="4825388" cy="5453350"/>
            <a:chOff x="506776" y="782197"/>
            <a:chExt cx="4825388" cy="5453350"/>
          </a:xfrm>
          <a:solidFill>
            <a:srgbClr val="FF0000"/>
          </a:solidFill>
        </p:grpSpPr>
        <p:sp>
          <p:nvSpPr>
            <p:cNvPr id="2" name="Obdélník 1"/>
            <p:cNvSpPr/>
            <p:nvPr/>
          </p:nvSpPr>
          <p:spPr>
            <a:xfrm>
              <a:off x="1024569" y="3723701"/>
              <a:ext cx="3789802" cy="251184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Rovnoramenný trojúhelník 6"/>
            <p:cNvSpPr/>
            <p:nvPr/>
          </p:nvSpPr>
          <p:spPr>
            <a:xfrm>
              <a:off x="506776" y="782197"/>
              <a:ext cx="4825388" cy="2941504"/>
            </a:xfrm>
            <a:prstGeom prst="triangle">
              <a:avLst/>
            </a:prstGeom>
            <a:grpFill/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564396" y="4137453"/>
              <a:ext cx="1101686" cy="952339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3330973" y="4137453"/>
              <a:ext cx="1068636" cy="2025603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bdélník 13"/>
          <p:cNvSpPr/>
          <p:nvPr/>
        </p:nvSpPr>
        <p:spPr>
          <a:xfrm>
            <a:off x="1004477" y="3735785"/>
            <a:ext cx="3789802" cy="2511846"/>
          </a:xfrm>
          <a:prstGeom prst="rect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06776" y="770113"/>
            <a:ext cx="4825388" cy="2941504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564396" y="4125369"/>
            <a:ext cx="1101686" cy="952339"/>
          </a:xfrm>
          <a:prstGeom prst="rect">
            <a:avLst/>
          </a:prstGeom>
          <a:solidFill>
            <a:srgbClr val="0070C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330973" y="4137453"/>
            <a:ext cx="1068636" cy="2025603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9953738" y="480517"/>
            <a:ext cx="1355075" cy="1171832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5400000">
            <a:off x="9884820" y="3160463"/>
            <a:ext cx="1316638" cy="114575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9953738" y="4630396"/>
            <a:ext cx="1101687" cy="1076141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9970262" y="1875394"/>
            <a:ext cx="1098014" cy="974993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3405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Obrazce z PowerPoint </a:t>
            </a:r>
          </a:p>
          <a:p>
            <a:r>
              <a:rPr lang="cs-CZ" dirty="0" smtClean="0"/>
              <a:t>Vlastní fotografie pozadí (les, pole, zimní krajina, krajina)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tvary kolem nás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se seznámí se základními geometrickými tvary.</a:t>
            </a:r>
          </a:p>
          <a:p>
            <a:r>
              <a:rPr lang="cs-CZ" dirty="0" smtClean="0"/>
              <a:t>Rozpoznat odlišnosti.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seznámí s geometrickými tvary a poté  se je naučí od sebe rozeznávat.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1, 2, 3, 4. děti rozpoznávají geometrické tvary, které jsou na snímcích.</a:t>
            </a:r>
          </a:p>
          <a:p>
            <a:r>
              <a:rPr lang="cs-CZ" dirty="0" smtClean="0"/>
              <a:t>Pokud děti kliknou na správný geometrický tvar, tak se na daném obrázku zvýrazní daný tvar </a:t>
            </a:r>
            <a:r>
              <a:rPr lang="cs-CZ" dirty="0" smtClean="0"/>
              <a:t>(animace </a:t>
            </a:r>
            <a:r>
              <a:rPr lang="cs-CZ" dirty="0" smtClean="0"/>
              <a:t>Obrazec)</a:t>
            </a:r>
          </a:p>
          <a:p>
            <a:r>
              <a:rPr lang="cs-CZ" dirty="0" smtClean="0"/>
              <a:t>Pokud děti kliknou na nesprávný geometrický tvar, tak se daný tvar zhoupne </a:t>
            </a:r>
            <a:r>
              <a:rPr lang="cs-CZ" dirty="0" smtClean="0"/>
              <a:t>(animace </a:t>
            </a:r>
            <a:r>
              <a:rPr lang="cs-CZ" dirty="0" smtClean="0"/>
              <a:t>Houpačka)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Na </a:t>
            </a:r>
            <a:r>
              <a:rPr lang="cs-CZ" dirty="0"/>
              <a:t>magnetickou tabulku č</a:t>
            </a:r>
            <a:r>
              <a:rPr lang="cs-CZ" dirty="0" smtClean="0"/>
              <a:t>. 1 připevníme geometrické tvary, z kterých se  jednotlivé snímky skládají </a:t>
            </a:r>
            <a:r>
              <a:rPr lang="cs-CZ" dirty="0" smtClean="0"/>
              <a:t>(děti </a:t>
            </a:r>
            <a:r>
              <a:rPr lang="cs-CZ" dirty="0" smtClean="0"/>
              <a:t>si je před tím vystříhaly)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děti skládají magnetky do tvarů, které jsou na snímcích.</a:t>
            </a:r>
          </a:p>
          <a:p>
            <a:pPr lvl="0"/>
            <a:r>
              <a:rPr lang="cs-CZ" dirty="0" smtClean="0"/>
              <a:t>Na magnetickou tabulku č. 3. děti kreslí daný obrázek za pomoci fixů.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Jemná motorika</a:t>
            </a:r>
          </a:p>
          <a:p>
            <a:r>
              <a:rPr lang="cs-CZ" dirty="0" smtClean="0"/>
              <a:t>Koordinace ruky a oka</a:t>
            </a:r>
          </a:p>
          <a:p>
            <a:r>
              <a:rPr lang="cs-CZ" dirty="0" smtClean="0"/>
              <a:t>Rozlišování tvary předmětů – základní geometrické tvary.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374</Words>
  <Application>Microsoft Office PowerPoint</Application>
  <PresentationFormat>Vlastní</PresentationFormat>
  <Paragraphs>58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Vyber geometrické tvary, které jsou na obrázku </vt:lpstr>
      <vt:lpstr>Snímek 2</vt:lpstr>
      <vt:lpstr>Snímek 3</vt:lpstr>
      <vt:lpstr>Snímek 4</vt:lpstr>
      <vt:lpstr>Snímek 5</vt:lpstr>
      <vt:lpstr>Použité odkazy</vt:lpstr>
      <vt:lpstr>Metodický pokyn Integrovaný blok: tvary kolem nás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2015-05-18T13:06:03Z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