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3" r:id="rId3"/>
    <p:sldId id="262" r:id="rId4"/>
    <p:sldId id="261" r:id="rId5"/>
    <p:sldId id="259" r:id="rId6"/>
    <p:sldId id="260" r:id="rId7"/>
    <p:sldId id="264" r:id="rId8"/>
  </p:sldIdLst>
  <p:sldSz cx="6858000" cy="9906000" type="A4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3" d="100"/>
          <a:sy n="93" d="100"/>
        </p:scale>
        <p:origin x="36" y="1908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052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5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78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50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20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5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74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4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441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8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41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976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7.png"/><Relationship Id="rId7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2371688"/>
              </p:ext>
            </p:extLst>
          </p:nvPr>
        </p:nvGraphicFramePr>
        <p:xfrm>
          <a:off x="473075" y="534988"/>
          <a:ext cx="5856288" cy="8763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Dokument" r:id="rId3" imgW="5910177" imgH="8837721" progId="Word.Document.12">
                  <p:embed/>
                </p:oleObj>
              </mc:Choice>
              <mc:Fallback>
                <p:oleObj name="Dokument" r:id="rId3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3075" y="534988"/>
                        <a:ext cx="5856288" cy="8763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4007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782242"/>
              </p:ext>
            </p:extLst>
          </p:nvPr>
        </p:nvGraphicFramePr>
        <p:xfrm>
          <a:off x="473075" y="585788"/>
          <a:ext cx="5856288" cy="8670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3075" y="585788"/>
                        <a:ext cx="5856288" cy="86709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43721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00"/>
          <a:stretch/>
        </p:blipFill>
        <p:spPr bwMode="auto">
          <a:xfrm>
            <a:off x="103644" y="1077560"/>
            <a:ext cx="2180629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00"/>
          <a:stretch/>
        </p:blipFill>
        <p:spPr bwMode="auto">
          <a:xfrm>
            <a:off x="2371955" y="1077560"/>
            <a:ext cx="2180630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010"/>
          <a:stretch/>
        </p:blipFill>
        <p:spPr bwMode="auto">
          <a:xfrm>
            <a:off x="4635841" y="1077560"/>
            <a:ext cx="2191407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34997" y="-28431"/>
            <a:ext cx="2650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Thaletova kružnice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344488"/>
            <a:ext cx="5904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Určete velikost úhlu označeného písmenem řecké abecedy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3514581"/>
            <a:ext cx="43364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Sestrojte pravoúhlý ∆ ABC s přeponou AB,</a:t>
            </a:r>
          </a:p>
          <a:p>
            <a:r>
              <a:rPr lang="cs-CZ" dirty="0" smtClean="0"/>
              <a:t>     je-li dáno </a:t>
            </a:r>
            <a:r>
              <a:rPr lang="en-US" dirty="0" smtClean="0"/>
              <a:t>|AB|=</a:t>
            </a:r>
            <a:r>
              <a:rPr lang="cs-CZ" dirty="0" smtClean="0"/>
              <a:t> </a:t>
            </a:r>
            <a:r>
              <a:rPr lang="en-US" dirty="0" smtClean="0"/>
              <a:t>7</a:t>
            </a:r>
            <a:r>
              <a:rPr lang="cs-CZ" dirty="0" smtClean="0"/>
              <a:t> </a:t>
            </a:r>
            <a:r>
              <a:rPr lang="en-US" dirty="0" smtClean="0"/>
              <a:t>cm, </a:t>
            </a:r>
            <a:r>
              <a:rPr lang="en-US" dirty="0" smtClean="0">
                <a:latin typeface="Symbol" pitchFamily="18" charset="2"/>
              </a:rPr>
              <a:t>a</a:t>
            </a:r>
            <a:r>
              <a:rPr lang="cs-CZ" dirty="0" smtClean="0">
                <a:latin typeface="Symbol" pitchFamily="18" charset="2"/>
              </a:rPr>
              <a:t> </a:t>
            </a:r>
            <a:r>
              <a:rPr lang="en-US" dirty="0" smtClean="0"/>
              <a:t>=</a:t>
            </a:r>
            <a:r>
              <a:rPr lang="cs-CZ" dirty="0" smtClean="0"/>
              <a:t> 3</a:t>
            </a:r>
            <a:r>
              <a:rPr lang="en-US" dirty="0" smtClean="0"/>
              <a:t>0</a:t>
            </a:r>
            <a:r>
              <a:rPr lang="cs-CZ" dirty="0" smtClean="0"/>
              <a:t>°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2" y="6466909"/>
            <a:ext cx="6294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a) Sestrojte tečny z bodu M ke kružnici k (S, 3 cm), </a:t>
            </a:r>
            <a:r>
              <a:rPr lang="en-US" dirty="0" smtClean="0"/>
              <a:t>|</a:t>
            </a:r>
            <a:r>
              <a:rPr lang="cs-CZ" dirty="0" smtClean="0"/>
              <a:t>SM</a:t>
            </a:r>
            <a:r>
              <a:rPr lang="en-US" dirty="0" smtClean="0"/>
              <a:t>|=</a:t>
            </a:r>
            <a:r>
              <a:rPr lang="cs-CZ" dirty="0" smtClean="0"/>
              <a:t> 5 </a:t>
            </a:r>
            <a:r>
              <a:rPr lang="en-US" dirty="0" smtClean="0"/>
              <a:t>cm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  b) Vypočítejte a zapište délku úsečky MT.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957" y="113657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56071" y="113657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3185" y="1136576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70005" y="9675331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VY_32_INOVACE_143</a:t>
            </a:r>
          </a:p>
        </p:txBody>
      </p:sp>
    </p:spTree>
    <p:extLst>
      <p:ext uri="{BB962C8B-B14F-4D97-AF65-F5344CB8AC3E}">
        <p14:creationId xmlns:p14="http://schemas.microsoft.com/office/powerpoint/2010/main" val="2458101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116632" y="2866509"/>
            <a:ext cx="63277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Vyšetřete množinu středů kosočtverců s danou pevnou stranou</a:t>
            </a:r>
          </a:p>
          <a:p>
            <a:r>
              <a:rPr lang="cs-CZ" dirty="0" smtClean="0"/>
              <a:t>    │AB│ = 6 cm.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675331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VY_32_INOVACE_143</a:t>
            </a:r>
          </a:p>
        </p:txBody>
      </p:sp>
    </p:spTree>
    <p:extLst>
      <p:ext uri="{BB962C8B-B14F-4D97-AF65-F5344CB8AC3E}">
        <p14:creationId xmlns:p14="http://schemas.microsoft.com/office/powerpoint/2010/main" val="641320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034"/>
          <a:stretch/>
        </p:blipFill>
        <p:spPr bwMode="auto">
          <a:xfrm>
            <a:off x="54808" y="8488051"/>
            <a:ext cx="1711979" cy="1402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719"/>
          <a:stretch/>
        </p:blipFill>
        <p:spPr bwMode="auto">
          <a:xfrm>
            <a:off x="3448375" y="7037024"/>
            <a:ext cx="3437009" cy="2884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582" b="39980"/>
          <a:stretch/>
        </p:blipFill>
        <p:spPr bwMode="auto">
          <a:xfrm>
            <a:off x="23873" y="5156574"/>
            <a:ext cx="2108983" cy="116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697" b="42169"/>
          <a:stretch/>
        </p:blipFill>
        <p:spPr bwMode="auto">
          <a:xfrm>
            <a:off x="2924944" y="4150728"/>
            <a:ext cx="3923720" cy="2084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00"/>
          <a:stretch/>
        </p:blipFill>
        <p:spPr bwMode="auto">
          <a:xfrm>
            <a:off x="103644" y="632520"/>
            <a:ext cx="2180629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300"/>
          <a:stretch/>
        </p:blipFill>
        <p:spPr bwMode="auto">
          <a:xfrm>
            <a:off x="2371955" y="632520"/>
            <a:ext cx="2180630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010"/>
          <a:stretch/>
        </p:blipFill>
        <p:spPr bwMode="auto">
          <a:xfrm>
            <a:off x="4635841" y="632520"/>
            <a:ext cx="2191407" cy="21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147957" y="691536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56071" y="69153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43185" y="691536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34997" y="-28431"/>
            <a:ext cx="35792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Thaletova kružnice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344488"/>
            <a:ext cx="5904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Určete velikost úhlu označeného písmenem řecké abecedy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3255720"/>
            <a:ext cx="43364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Sestrojte pravoúhlý ∆ ABC s přeponou AB,</a:t>
            </a:r>
          </a:p>
          <a:p>
            <a:r>
              <a:rPr lang="cs-CZ" dirty="0" smtClean="0"/>
              <a:t>     je-li dáno </a:t>
            </a:r>
            <a:r>
              <a:rPr lang="en-US" dirty="0" smtClean="0"/>
              <a:t>|AB|=</a:t>
            </a:r>
            <a:r>
              <a:rPr lang="cs-CZ" dirty="0" smtClean="0"/>
              <a:t> </a:t>
            </a:r>
            <a:r>
              <a:rPr lang="en-US" dirty="0" smtClean="0"/>
              <a:t>7</a:t>
            </a:r>
            <a:r>
              <a:rPr lang="cs-CZ" dirty="0" smtClean="0"/>
              <a:t> </a:t>
            </a:r>
            <a:r>
              <a:rPr lang="en-US" dirty="0" smtClean="0"/>
              <a:t>cm, </a:t>
            </a:r>
            <a:r>
              <a:rPr lang="en-US" dirty="0" smtClean="0">
                <a:latin typeface="Symbol" pitchFamily="18" charset="2"/>
              </a:rPr>
              <a:t>a</a:t>
            </a:r>
            <a:r>
              <a:rPr lang="cs-CZ" dirty="0" smtClean="0">
                <a:latin typeface="Symbol" pitchFamily="18" charset="2"/>
              </a:rPr>
              <a:t> </a:t>
            </a:r>
            <a:r>
              <a:rPr lang="en-US" dirty="0" smtClean="0"/>
              <a:t>=</a:t>
            </a:r>
            <a:r>
              <a:rPr lang="cs-CZ" dirty="0" smtClean="0"/>
              <a:t> 3</a:t>
            </a:r>
            <a:r>
              <a:rPr lang="en-US" dirty="0" smtClean="0"/>
              <a:t>0</a:t>
            </a:r>
            <a:r>
              <a:rPr lang="cs-CZ" dirty="0" smtClean="0"/>
              <a:t>°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2" y="6300694"/>
            <a:ext cx="6294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a) Sestrojte tečny z bodu M ke kružnici k (S, 3 cm), </a:t>
            </a:r>
            <a:r>
              <a:rPr lang="en-US" dirty="0" smtClean="0"/>
              <a:t>|</a:t>
            </a:r>
            <a:r>
              <a:rPr lang="cs-CZ" dirty="0" smtClean="0"/>
              <a:t>SM</a:t>
            </a:r>
            <a:r>
              <a:rPr lang="en-US" dirty="0" smtClean="0"/>
              <a:t>|=</a:t>
            </a:r>
            <a:r>
              <a:rPr lang="cs-CZ" dirty="0" smtClean="0"/>
              <a:t> 5 </a:t>
            </a:r>
            <a:r>
              <a:rPr lang="en-US" dirty="0" smtClean="0"/>
              <a:t>cm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6830" y="2720752"/>
            <a:ext cx="13404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ymbol" pitchFamily="18" charset="2"/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 = 90° - 35°</a:t>
            </a:r>
          </a:p>
          <a:p>
            <a:r>
              <a:rPr lang="cs-CZ" u="sng" dirty="0" smtClean="0">
                <a:solidFill>
                  <a:srgbClr val="FF0000"/>
                </a:solidFill>
                <a:latin typeface="Symbol" pitchFamily="18" charset="2"/>
              </a:rPr>
              <a:t>b</a:t>
            </a:r>
            <a:r>
              <a:rPr lang="cs-CZ" u="sng" dirty="0" smtClean="0">
                <a:solidFill>
                  <a:srgbClr val="FF0000"/>
                </a:solidFill>
              </a:rPr>
              <a:t> = 55°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53273" y="2720752"/>
            <a:ext cx="13532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ymbol" pitchFamily="18" charset="2"/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 = 90° - 52°</a:t>
            </a:r>
          </a:p>
          <a:p>
            <a:r>
              <a:rPr lang="cs-CZ" u="sng" dirty="0" smtClean="0">
                <a:solidFill>
                  <a:srgbClr val="FF0000"/>
                </a:solidFill>
                <a:latin typeface="Symbol" pitchFamily="18" charset="2"/>
              </a:rPr>
              <a:t>a</a:t>
            </a:r>
            <a:r>
              <a:rPr lang="cs-CZ" u="sng" dirty="0" smtClean="0">
                <a:solidFill>
                  <a:srgbClr val="FF0000"/>
                </a:solidFill>
              </a:rPr>
              <a:t> = 38°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8005" y="2720752"/>
            <a:ext cx="15872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Symbol" pitchFamily="18" charset="2"/>
              </a:rPr>
              <a:t>g</a:t>
            </a:r>
            <a:r>
              <a:rPr lang="cs-CZ" dirty="0" smtClean="0">
                <a:solidFill>
                  <a:srgbClr val="FF0000"/>
                </a:solidFill>
              </a:rPr>
              <a:t> = 90° - 70°30</a:t>
            </a:r>
            <a:r>
              <a:rPr lang="en-US" dirty="0" smtClean="0">
                <a:solidFill>
                  <a:srgbClr val="FF0000"/>
                </a:solidFill>
              </a:rPr>
              <a:t>’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u="sng" dirty="0" smtClean="0">
                <a:solidFill>
                  <a:srgbClr val="FF0000"/>
                </a:solidFill>
                <a:latin typeface="Symbol" pitchFamily="18" charset="2"/>
              </a:rPr>
              <a:t>g</a:t>
            </a:r>
            <a:r>
              <a:rPr lang="cs-CZ" u="sng" dirty="0" smtClean="0">
                <a:solidFill>
                  <a:srgbClr val="FF0000"/>
                </a:solidFill>
              </a:rPr>
              <a:t> = </a:t>
            </a:r>
            <a:r>
              <a:rPr lang="en-US" u="sng" dirty="0" smtClean="0">
                <a:solidFill>
                  <a:srgbClr val="FF0000"/>
                </a:solidFill>
              </a:rPr>
              <a:t>19</a:t>
            </a:r>
            <a:r>
              <a:rPr lang="cs-CZ" u="sng" dirty="0" smtClean="0">
                <a:solidFill>
                  <a:srgbClr val="FF0000"/>
                </a:solidFill>
              </a:rPr>
              <a:t>°</a:t>
            </a:r>
            <a:r>
              <a:rPr lang="en-US" u="sng" dirty="0" smtClean="0">
                <a:solidFill>
                  <a:srgbClr val="FF0000"/>
                </a:solidFill>
              </a:rPr>
              <a:t>30’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873" y="3780414"/>
            <a:ext cx="838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Rozbor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17601" y="3780414"/>
            <a:ext cx="1899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Postup konstrukce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75547" y="3780414"/>
            <a:ext cx="1222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Konstrukce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17601" y="4057280"/>
            <a:ext cx="182800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1) AB; </a:t>
            </a:r>
            <a:r>
              <a:rPr lang="en-US" sz="1400" dirty="0" smtClean="0"/>
              <a:t>|</a:t>
            </a:r>
            <a:r>
              <a:rPr lang="cs-CZ" sz="1400" dirty="0" smtClean="0"/>
              <a:t>AB</a:t>
            </a:r>
            <a:r>
              <a:rPr lang="en-US" sz="1400" dirty="0" smtClean="0"/>
              <a:t>|=</a:t>
            </a:r>
            <a:r>
              <a:rPr lang="cs-CZ" sz="1400" dirty="0" smtClean="0"/>
              <a:t> 7 </a:t>
            </a:r>
            <a:r>
              <a:rPr lang="en-US" sz="1400" dirty="0" smtClean="0"/>
              <a:t>cm</a:t>
            </a:r>
            <a:endParaRPr lang="cs-CZ" sz="1400" dirty="0" smtClean="0"/>
          </a:p>
          <a:p>
            <a:r>
              <a:rPr lang="cs-CZ" sz="1400" dirty="0" smtClean="0"/>
              <a:t>2) S; S</a:t>
            </a:r>
            <a:r>
              <a:rPr lang="cs-CZ" sz="1400" dirty="0" smtClean="0">
                <a:sym typeface="Symbol"/>
              </a:rPr>
              <a:t>AB; </a:t>
            </a:r>
            <a:r>
              <a:rPr lang="en-US" sz="1400" dirty="0" smtClean="0"/>
              <a:t>|</a:t>
            </a:r>
            <a:r>
              <a:rPr lang="cs-CZ" sz="1400" dirty="0" smtClean="0"/>
              <a:t>SA</a:t>
            </a:r>
            <a:r>
              <a:rPr lang="en-US" sz="1400" dirty="0" smtClean="0"/>
              <a:t>|=|</a:t>
            </a:r>
            <a:r>
              <a:rPr lang="cs-CZ" sz="1400" dirty="0" smtClean="0"/>
              <a:t>SB</a:t>
            </a:r>
            <a:r>
              <a:rPr lang="en-US" sz="1400" dirty="0" smtClean="0"/>
              <a:t>|</a:t>
            </a:r>
            <a:endParaRPr lang="cs-CZ" sz="1400" dirty="0" smtClean="0"/>
          </a:p>
          <a:p>
            <a:r>
              <a:rPr lang="cs-CZ" sz="1400" dirty="0" smtClean="0"/>
              <a:t>3) k; k(S; 0,5</a:t>
            </a:r>
            <a:r>
              <a:rPr lang="en-US" sz="1400" dirty="0" smtClean="0"/>
              <a:t>|</a:t>
            </a:r>
            <a:r>
              <a:rPr lang="cs-CZ" sz="1400" dirty="0" smtClean="0"/>
              <a:t>AB</a:t>
            </a:r>
            <a:r>
              <a:rPr lang="en-US" sz="1400" dirty="0" smtClean="0"/>
              <a:t>|</a:t>
            </a:r>
            <a:r>
              <a:rPr lang="cs-CZ" sz="1400" dirty="0" smtClean="0"/>
              <a:t>)</a:t>
            </a:r>
          </a:p>
          <a:p>
            <a:r>
              <a:rPr lang="cs-CZ" sz="1400" dirty="0" smtClean="0">
                <a:sym typeface="Symbol"/>
              </a:rPr>
              <a:t>4) </a:t>
            </a:r>
            <a:r>
              <a:rPr lang="en-US" sz="1400" dirty="0" smtClean="0">
                <a:sym typeface="Symbol"/>
              </a:rPr>
              <a:t>↦</a:t>
            </a:r>
            <a:r>
              <a:rPr lang="en-US" sz="1400" dirty="0" smtClean="0">
                <a:latin typeface="Calibri"/>
                <a:sym typeface="Symbol"/>
              </a:rPr>
              <a:t>AX</a:t>
            </a:r>
            <a:r>
              <a:rPr lang="cs-CZ" sz="1400" dirty="0" smtClean="0">
                <a:latin typeface="Calibri"/>
                <a:sym typeface="Symbol"/>
              </a:rPr>
              <a:t>; </a:t>
            </a:r>
            <a:r>
              <a:rPr lang="en-US" sz="1400" dirty="0"/>
              <a:t>|∢</a:t>
            </a:r>
            <a:r>
              <a:rPr lang="cs-CZ" sz="1400" dirty="0" smtClean="0"/>
              <a:t>BAX</a:t>
            </a:r>
            <a:r>
              <a:rPr lang="en-US" sz="1400" dirty="0" smtClean="0"/>
              <a:t>|=</a:t>
            </a:r>
            <a:r>
              <a:rPr lang="cs-CZ" sz="1400" dirty="0" smtClean="0"/>
              <a:t> 30°</a:t>
            </a:r>
          </a:p>
          <a:p>
            <a:r>
              <a:rPr lang="cs-CZ" sz="1400" dirty="0" smtClean="0"/>
              <a:t>5) C; </a:t>
            </a:r>
            <a:r>
              <a:rPr lang="cs-CZ" sz="1400" dirty="0" err="1" smtClean="0"/>
              <a:t>C</a:t>
            </a:r>
            <a:r>
              <a:rPr lang="cs-CZ" sz="1400" dirty="0" err="1" smtClean="0">
                <a:sym typeface="Symbol"/>
              </a:rPr>
              <a:t></a:t>
            </a:r>
            <a:r>
              <a:rPr lang="cs-CZ" sz="1400" dirty="0" err="1">
                <a:sym typeface="Symbol"/>
              </a:rPr>
              <a:t>k</a:t>
            </a:r>
            <a:r>
              <a:rPr lang="cs-CZ" sz="1400" dirty="0">
                <a:sym typeface="Symbol"/>
              </a:rPr>
              <a:t>∩</a:t>
            </a:r>
            <a:r>
              <a:rPr lang="en-US" sz="1400" dirty="0" smtClean="0">
                <a:sym typeface="Symbol"/>
              </a:rPr>
              <a:t>↦</a:t>
            </a:r>
            <a:r>
              <a:rPr lang="en-US" sz="1400" dirty="0">
                <a:sym typeface="Symbol"/>
              </a:rPr>
              <a:t>AX</a:t>
            </a:r>
            <a:endParaRPr lang="cs-CZ" sz="1400" dirty="0" smtClean="0"/>
          </a:p>
          <a:p>
            <a:r>
              <a:rPr lang="cs-CZ" sz="1400" dirty="0" smtClean="0"/>
              <a:t>6) ∆ ABC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817601" y="7133076"/>
            <a:ext cx="204414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1) k</a:t>
            </a:r>
            <a:r>
              <a:rPr lang="cs-CZ" sz="1400" dirty="0"/>
              <a:t>; k(S; </a:t>
            </a:r>
            <a:r>
              <a:rPr lang="cs-CZ" sz="1400" dirty="0" smtClean="0"/>
              <a:t>3 </a:t>
            </a:r>
            <a:r>
              <a:rPr lang="en-US" sz="1400" dirty="0" smtClean="0"/>
              <a:t>cm</a:t>
            </a:r>
            <a:r>
              <a:rPr lang="cs-CZ" sz="1400" dirty="0" smtClean="0"/>
              <a:t>)</a:t>
            </a:r>
          </a:p>
          <a:p>
            <a:r>
              <a:rPr lang="cs-CZ" sz="1400" dirty="0" smtClean="0"/>
              <a:t>2) SM; </a:t>
            </a:r>
            <a:r>
              <a:rPr lang="en-US" sz="1400" dirty="0"/>
              <a:t>|</a:t>
            </a:r>
            <a:r>
              <a:rPr lang="cs-CZ" sz="1400" dirty="0" smtClean="0"/>
              <a:t>SM</a:t>
            </a:r>
            <a:r>
              <a:rPr lang="en-US" sz="1400" dirty="0" smtClean="0"/>
              <a:t>|=</a:t>
            </a:r>
            <a:r>
              <a:rPr lang="cs-CZ" sz="1400" dirty="0" smtClean="0"/>
              <a:t> 5 cm</a:t>
            </a:r>
          </a:p>
          <a:p>
            <a:r>
              <a:rPr lang="cs-CZ" sz="1400" dirty="0" smtClean="0"/>
              <a:t>3) O; O</a:t>
            </a:r>
            <a:r>
              <a:rPr lang="cs-CZ" sz="1400" dirty="0" smtClean="0">
                <a:sym typeface="Symbol"/>
              </a:rPr>
              <a:t>SM; </a:t>
            </a:r>
            <a:r>
              <a:rPr lang="en-US" sz="1400" dirty="0" smtClean="0"/>
              <a:t>|</a:t>
            </a:r>
            <a:r>
              <a:rPr lang="cs-CZ" sz="1400" dirty="0" smtClean="0"/>
              <a:t>OS</a:t>
            </a:r>
            <a:r>
              <a:rPr lang="en-US" sz="1400" dirty="0" smtClean="0"/>
              <a:t>|=|</a:t>
            </a:r>
            <a:r>
              <a:rPr lang="cs-CZ" sz="1400" dirty="0" smtClean="0"/>
              <a:t>OM</a:t>
            </a:r>
            <a:r>
              <a:rPr lang="en-US" sz="1400" dirty="0" smtClean="0"/>
              <a:t>|</a:t>
            </a:r>
            <a:endParaRPr lang="cs-CZ" sz="1400" dirty="0" smtClean="0"/>
          </a:p>
          <a:p>
            <a:r>
              <a:rPr lang="cs-CZ" sz="1400" dirty="0" smtClean="0"/>
              <a:t>4) l; l(O; 0,5</a:t>
            </a:r>
            <a:r>
              <a:rPr lang="en-US" sz="1400" dirty="0" smtClean="0"/>
              <a:t>|</a:t>
            </a:r>
            <a:r>
              <a:rPr lang="cs-CZ" sz="1400" dirty="0" smtClean="0"/>
              <a:t>SM</a:t>
            </a:r>
            <a:r>
              <a:rPr lang="en-US" sz="1400" dirty="0" smtClean="0"/>
              <a:t>|</a:t>
            </a:r>
            <a:r>
              <a:rPr lang="cs-CZ" sz="1400" dirty="0" smtClean="0"/>
              <a:t>)</a:t>
            </a:r>
          </a:p>
          <a:p>
            <a:r>
              <a:rPr lang="cs-CZ" sz="1400" dirty="0" smtClean="0">
                <a:sym typeface="Symbol"/>
              </a:rPr>
              <a:t>5) T</a:t>
            </a:r>
            <a:r>
              <a:rPr lang="cs-CZ" sz="1400" baseline="-25000" dirty="0" smtClean="0">
                <a:sym typeface="Symbol"/>
              </a:rPr>
              <a:t>1</a:t>
            </a:r>
            <a:r>
              <a:rPr lang="cs-CZ" sz="1400" dirty="0" smtClean="0">
                <a:sym typeface="Symbol"/>
              </a:rPr>
              <a:t>; T</a:t>
            </a:r>
            <a:r>
              <a:rPr lang="cs-CZ" sz="1400" baseline="-25000" dirty="0" smtClean="0">
                <a:sym typeface="Symbol"/>
              </a:rPr>
              <a:t>1</a:t>
            </a:r>
            <a:r>
              <a:rPr lang="cs-CZ" sz="1400" dirty="0" smtClean="0">
                <a:sym typeface="Symbol"/>
              </a:rPr>
              <a:t>l∩k</a:t>
            </a:r>
            <a:endParaRPr lang="cs-CZ" sz="1400" dirty="0" smtClean="0"/>
          </a:p>
          <a:p>
            <a:r>
              <a:rPr lang="cs-CZ" sz="1400" dirty="0" smtClean="0">
                <a:sym typeface="Symbol"/>
              </a:rPr>
              <a:t>6) T</a:t>
            </a:r>
            <a:r>
              <a:rPr lang="cs-CZ" sz="1400" baseline="-25000" dirty="0" smtClean="0">
                <a:sym typeface="Symbol"/>
              </a:rPr>
              <a:t>2</a:t>
            </a:r>
            <a:r>
              <a:rPr lang="cs-CZ" sz="1400" dirty="0" smtClean="0">
                <a:sym typeface="Symbol"/>
              </a:rPr>
              <a:t>; T</a:t>
            </a:r>
            <a:r>
              <a:rPr lang="cs-CZ" sz="1400" baseline="-25000" dirty="0" smtClean="0">
                <a:sym typeface="Symbol"/>
              </a:rPr>
              <a:t>2</a:t>
            </a:r>
            <a:r>
              <a:rPr lang="cs-CZ" sz="1400" dirty="0" smtClean="0">
                <a:sym typeface="Symbol"/>
              </a:rPr>
              <a:t></a:t>
            </a:r>
            <a:r>
              <a:rPr lang="cs-CZ" sz="1400" dirty="0">
                <a:sym typeface="Symbol"/>
              </a:rPr>
              <a:t>l∩</a:t>
            </a:r>
            <a:r>
              <a:rPr lang="cs-CZ" sz="1400" dirty="0" smtClean="0">
                <a:sym typeface="Symbol"/>
              </a:rPr>
              <a:t>k</a:t>
            </a:r>
          </a:p>
          <a:p>
            <a:r>
              <a:rPr lang="cs-CZ" sz="1400" dirty="0" smtClean="0">
                <a:sym typeface="Symbol"/>
              </a:rPr>
              <a:t>7) t</a:t>
            </a:r>
            <a:r>
              <a:rPr lang="cs-CZ" sz="1400" baseline="-25000" dirty="0" smtClean="0">
                <a:sym typeface="Symbol"/>
              </a:rPr>
              <a:t>1</a:t>
            </a:r>
            <a:r>
              <a:rPr lang="cs-CZ" sz="1400" dirty="0">
                <a:sym typeface="Symbol"/>
              </a:rPr>
              <a:t>; </a:t>
            </a:r>
            <a:r>
              <a:rPr lang="cs-CZ" sz="1400" dirty="0" smtClean="0">
                <a:sym typeface="Symbol"/>
              </a:rPr>
              <a:t>t</a:t>
            </a:r>
            <a:r>
              <a:rPr lang="cs-CZ" sz="1400" baseline="-25000" dirty="0" smtClean="0">
                <a:sym typeface="Symbol"/>
              </a:rPr>
              <a:t>1</a:t>
            </a:r>
            <a:r>
              <a:rPr lang="cs-CZ" sz="1400" dirty="0" smtClean="0">
                <a:sym typeface="Symbol"/>
              </a:rPr>
              <a:t>= MT</a:t>
            </a:r>
            <a:r>
              <a:rPr lang="cs-CZ" sz="1400" baseline="-25000" dirty="0" smtClean="0">
                <a:sym typeface="Symbol"/>
              </a:rPr>
              <a:t>1</a:t>
            </a:r>
          </a:p>
          <a:p>
            <a:r>
              <a:rPr lang="cs-CZ" sz="1400" dirty="0" smtClean="0">
                <a:sym typeface="Symbol"/>
              </a:rPr>
              <a:t>8) t</a:t>
            </a:r>
            <a:r>
              <a:rPr lang="cs-CZ" sz="1400" baseline="-25000" dirty="0" smtClean="0">
                <a:sym typeface="Symbol"/>
              </a:rPr>
              <a:t>2</a:t>
            </a:r>
            <a:r>
              <a:rPr lang="cs-CZ" sz="1400" dirty="0" smtClean="0">
                <a:sym typeface="Symbol"/>
              </a:rPr>
              <a:t>; t</a:t>
            </a:r>
            <a:r>
              <a:rPr lang="cs-CZ" sz="1400" baseline="-25000" dirty="0" smtClean="0">
                <a:sym typeface="Symbol"/>
              </a:rPr>
              <a:t>2</a:t>
            </a:r>
            <a:r>
              <a:rPr lang="cs-CZ" sz="1400" dirty="0" smtClean="0">
                <a:sym typeface="Symbol"/>
              </a:rPr>
              <a:t>= MT</a:t>
            </a:r>
            <a:r>
              <a:rPr lang="cs-CZ" sz="1400" baseline="-25000" dirty="0" smtClean="0">
                <a:sym typeface="Symbol"/>
              </a:rPr>
              <a:t>2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3873" y="6845936"/>
            <a:ext cx="838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Rozbor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817601" y="6845936"/>
            <a:ext cx="18994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Postup konstrukce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275547" y="6845936"/>
            <a:ext cx="1222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Konstrukce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105" y="4171276"/>
            <a:ext cx="17428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Vrchol C pravého </a:t>
            </a:r>
            <a:r>
              <a:rPr lang="en-US" sz="1400" dirty="0"/>
              <a:t>∢ </a:t>
            </a:r>
            <a:r>
              <a:rPr lang="cs-CZ" sz="1400" dirty="0" smtClean="0"/>
              <a:t>leží na Thaletově kružnici s přeponou AB a na rameni </a:t>
            </a:r>
            <a:r>
              <a:rPr lang="en-US" sz="1400" dirty="0" smtClean="0"/>
              <a:t>∢</a:t>
            </a:r>
            <a:r>
              <a:rPr lang="cs-CZ" sz="1400" dirty="0" smtClean="0"/>
              <a:t> </a:t>
            </a:r>
            <a:r>
              <a:rPr lang="cs-CZ" sz="1400" dirty="0" smtClean="0">
                <a:latin typeface="Symbol" pitchFamily="18" charset="2"/>
              </a:rPr>
              <a:t>a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260" y="7133878"/>
            <a:ext cx="160667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Body dotyku T</a:t>
            </a:r>
            <a:r>
              <a:rPr lang="cs-CZ" sz="1400" baseline="-25000" dirty="0" smtClean="0"/>
              <a:t>1</a:t>
            </a:r>
            <a:r>
              <a:rPr lang="cs-CZ" sz="1400" dirty="0" smtClean="0"/>
              <a:t> a T</a:t>
            </a:r>
            <a:r>
              <a:rPr lang="cs-CZ" sz="1400" baseline="-25000" dirty="0" smtClean="0"/>
              <a:t>2</a:t>
            </a:r>
            <a:r>
              <a:rPr lang="cs-CZ" sz="1400" dirty="0" smtClean="0"/>
              <a:t> tečen t</a:t>
            </a:r>
            <a:r>
              <a:rPr lang="cs-CZ" sz="1400" baseline="-25000" dirty="0" smtClean="0"/>
              <a:t>1</a:t>
            </a:r>
            <a:r>
              <a:rPr lang="cs-CZ" sz="1400" dirty="0" smtClean="0"/>
              <a:t> a t</a:t>
            </a:r>
            <a:r>
              <a:rPr lang="cs-CZ" sz="1400" baseline="-25000" dirty="0" smtClean="0"/>
              <a:t>2</a:t>
            </a:r>
            <a:r>
              <a:rPr lang="cs-CZ" sz="1400" dirty="0" smtClean="0"/>
              <a:t> jsou vrcholy pravých </a:t>
            </a:r>
            <a:r>
              <a:rPr lang="en-US" sz="1400" dirty="0" smtClean="0"/>
              <a:t>∢</a:t>
            </a:r>
            <a:r>
              <a:rPr lang="cs-CZ" sz="1400" dirty="0" smtClean="0"/>
              <a:t>, proto leží na Thaletově kružnici </a:t>
            </a:r>
            <a:r>
              <a:rPr lang="cs-CZ" sz="1400" dirty="0"/>
              <a:t>l(O; 0,5</a:t>
            </a:r>
            <a:r>
              <a:rPr lang="en-US" sz="1400" dirty="0"/>
              <a:t>|</a:t>
            </a:r>
            <a:r>
              <a:rPr lang="cs-CZ" sz="1400" dirty="0"/>
              <a:t>SM</a:t>
            </a:r>
            <a:r>
              <a:rPr lang="en-US" sz="1400" dirty="0"/>
              <a:t>|</a:t>
            </a:r>
            <a:r>
              <a:rPr lang="cs-CZ" sz="1400" dirty="0" smtClean="0"/>
              <a:t>).</a:t>
            </a:r>
            <a:endParaRPr lang="cs-CZ" sz="1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70005" y="9675331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VY_32_INOVACE_143</a:t>
            </a:r>
          </a:p>
        </p:txBody>
      </p:sp>
    </p:spTree>
    <p:extLst>
      <p:ext uri="{BB962C8B-B14F-4D97-AF65-F5344CB8AC3E}">
        <p14:creationId xmlns:p14="http://schemas.microsoft.com/office/powerpoint/2010/main" val="1454007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116632" y="58197"/>
            <a:ext cx="4246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b) Vypočítejte a zapište délku úsečky MT.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60648" y="450459"/>
                <a:ext cx="2383986" cy="15162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│MT│</a:t>
                </a:r>
                <a:r>
                  <a:rPr lang="cs-CZ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= │SM│</a:t>
                </a:r>
                <a:r>
                  <a:rPr lang="cs-CZ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– </a:t>
                </a:r>
                <a:r>
                  <a:rPr lang="cs-CZ" dirty="0">
                    <a:solidFill>
                      <a:srgbClr val="FF0000"/>
                    </a:solidFill>
                  </a:rPr>
                  <a:t>│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ST│</a:t>
                </a:r>
                <a:r>
                  <a:rPr lang="cs-CZ" baseline="30000" dirty="0" smtClean="0">
                    <a:solidFill>
                      <a:srgbClr val="FF0000"/>
                    </a:solidFill>
                  </a:rPr>
                  <a:t>2</a:t>
                </a: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│MT│</a:t>
                </a:r>
                <a:r>
                  <a:rPr lang="cs-CZ" baseline="30000" dirty="0">
                    <a:solidFill>
                      <a:srgbClr val="FF0000"/>
                    </a:solidFill>
                  </a:rPr>
                  <a:t>2</a:t>
                </a:r>
                <a:r>
                  <a:rPr lang="cs-CZ" dirty="0">
                    <a:solidFill>
                      <a:srgbClr val="FF0000"/>
                    </a:solidFill>
                  </a:rPr>
                  <a:t> =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5</a:t>
                </a:r>
                <a:r>
                  <a:rPr lang="cs-CZ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dirty="0">
                    <a:solidFill>
                      <a:srgbClr val="FF0000"/>
                    </a:solidFill>
                  </a:rPr>
                  <a:t>–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3</a:t>
                </a:r>
                <a:r>
                  <a:rPr lang="cs-CZ" baseline="30000" dirty="0" smtClean="0">
                    <a:solidFill>
                      <a:srgbClr val="FF0000"/>
                    </a:solidFill>
                  </a:rPr>
                  <a:t>2</a:t>
                </a:r>
                <a:endParaRPr lang="cs-CZ" baseline="30000" dirty="0">
                  <a:solidFill>
                    <a:srgbClr val="FF0000"/>
                  </a:solidFill>
                </a:endParaRPr>
              </a:p>
              <a:p>
                <a:r>
                  <a:rPr lang="cs-CZ" dirty="0" smtClean="0">
                    <a:solidFill>
                      <a:srgbClr val="FF0000"/>
                    </a:solidFill>
                  </a:rPr>
                  <a:t>│MT│</a:t>
                </a:r>
                <a:r>
                  <a:rPr lang="cs-CZ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= 16</a:t>
                </a:r>
                <a:endParaRPr lang="cs-CZ" baseline="30000" dirty="0" smtClean="0">
                  <a:solidFill>
                    <a:srgbClr val="FF0000"/>
                  </a:solidFill>
                </a:endParaRPr>
              </a:p>
              <a:p>
                <a:r>
                  <a:rPr lang="cs-CZ" u="sng" dirty="0" smtClean="0">
                    <a:solidFill>
                      <a:srgbClr val="FF0000"/>
                    </a:solidFill>
                  </a:rPr>
                  <a:t>│MT│ </a:t>
                </a:r>
                <a:r>
                  <a:rPr lang="cs-CZ" u="sng" dirty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u="sng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u="sng" dirty="0">
                            <a:solidFill>
                              <a:srgbClr val="FF0000"/>
                            </a:solidFill>
                          </a:rPr>
                          <m:t>16</m:t>
                        </m:r>
                      </m:e>
                    </m:rad>
                  </m:oMath>
                </a14:m>
                <a:r>
                  <a:rPr lang="cs-CZ" u="sng" dirty="0" smtClean="0">
                    <a:solidFill>
                      <a:srgbClr val="FF0000"/>
                    </a:solidFill>
                    <a:latin typeface="+mj-lt"/>
                  </a:rPr>
                  <a:t> </a:t>
                </a:r>
              </a:p>
              <a:p>
                <a:r>
                  <a:rPr lang="cs-CZ" u="dbl" dirty="0">
                    <a:solidFill>
                      <a:srgbClr val="FF0000"/>
                    </a:solidFill>
                  </a:rPr>
                  <a:t>│MT</a:t>
                </a:r>
                <a:r>
                  <a:rPr lang="cs-CZ" u="dbl" dirty="0" smtClean="0">
                    <a:solidFill>
                      <a:srgbClr val="FF0000"/>
                    </a:solidFill>
                  </a:rPr>
                  <a:t>│ </a:t>
                </a:r>
                <a:r>
                  <a:rPr lang="cs-CZ" u="dbl" dirty="0">
                    <a:solidFill>
                      <a:srgbClr val="FF0000"/>
                    </a:solidFill>
                  </a:rPr>
                  <a:t>= </a:t>
                </a:r>
                <a:r>
                  <a:rPr lang="cs-CZ" u="dbl" dirty="0" smtClean="0">
                    <a:solidFill>
                      <a:srgbClr val="FF0000"/>
                    </a:solidFill>
                  </a:rPr>
                  <a:t>4 cm</a:t>
                </a:r>
                <a:endParaRPr lang="cs-CZ" u="dbl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648" y="450459"/>
                <a:ext cx="2383986" cy="1516249"/>
              </a:xfrm>
              <a:prstGeom prst="rect">
                <a:avLst/>
              </a:prstGeom>
              <a:blipFill rotWithShape="1">
                <a:blip r:embed="rId2"/>
                <a:stretch>
                  <a:fillRect l="-2302" t="-2008" b="-44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2564904" y="159737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Úsečka </a:t>
            </a:r>
            <a:r>
              <a:rPr lang="cs-CZ" dirty="0">
                <a:solidFill>
                  <a:srgbClr val="FF0000"/>
                </a:solidFill>
              </a:rPr>
              <a:t>│MT│ </a:t>
            </a:r>
            <a:r>
              <a:rPr lang="cs-CZ" dirty="0" smtClean="0">
                <a:solidFill>
                  <a:srgbClr val="FF0000"/>
                </a:solidFill>
              </a:rPr>
              <a:t>měří 4 cm.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16632" y="2866509"/>
            <a:ext cx="63277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Vyšetřete množinu středů kosočtverců s danou pevnou stranou</a:t>
            </a:r>
          </a:p>
          <a:p>
            <a:r>
              <a:rPr lang="cs-CZ" dirty="0" smtClean="0"/>
              <a:t>    │AB│ = 6 cm. 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32656" y="3584848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Množinou středů kosočtverců je Thaletova kružnice nad AB, kromě bodů A, B.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0005" y="9675331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VY_32_INOVACE_143</a:t>
            </a:r>
          </a:p>
        </p:txBody>
      </p:sp>
    </p:spTree>
    <p:extLst>
      <p:ext uri="{BB962C8B-B14F-4D97-AF65-F5344CB8AC3E}">
        <p14:creationId xmlns:p14="http://schemas.microsoft.com/office/powerpoint/2010/main" val="499166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4664" y="704528"/>
            <a:ext cx="63367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endParaRPr lang="cs-CZ" dirty="0"/>
          </a:p>
          <a:p>
            <a:r>
              <a:rPr lang="cs-CZ" dirty="0"/>
              <a:t>ODVÁRKO, Oldřich; KADLEČEK, Jiří. Matematika pro 8. ročník </a:t>
            </a:r>
            <a:r>
              <a:rPr lang="cs-CZ" dirty="0" smtClean="0"/>
              <a:t>základní školy, </a:t>
            </a:r>
            <a:r>
              <a:rPr lang="cs-CZ" dirty="0"/>
              <a:t>3. díl. </a:t>
            </a:r>
            <a:r>
              <a:rPr lang="cs-CZ" dirty="0" smtClean="0"/>
              <a:t>Praha 1: </a:t>
            </a:r>
            <a:r>
              <a:rPr lang="cs-CZ" dirty="0"/>
              <a:t>Prometheus</a:t>
            </a:r>
            <a:r>
              <a:rPr lang="cs-CZ"/>
              <a:t>, </a:t>
            </a:r>
            <a:r>
              <a:rPr lang="cs-CZ" smtClean="0"/>
              <a:t>2000,</a:t>
            </a:r>
            <a:endParaRPr lang="cs-CZ" dirty="0" smtClean="0"/>
          </a:p>
          <a:p>
            <a:r>
              <a:rPr lang="cs-CZ" dirty="0" smtClean="0"/>
              <a:t>ISBN </a:t>
            </a:r>
            <a:r>
              <a:rPr lang="cs-CZ" dirty="0"/>
              <a:t>80-7196-183-3.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770005" y="9675331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VY_32_INOVACE_143</a:t>
            </a:r>
          </a:p>
        </p:txBody>
      </p:sp>
    </p:spTree>
    <p:extLst>
      <p:ext uri="{BB962C8B-B14F-4D97-AF65-F5344CB8AC3E}">
        <p14:creationId xmlns:p14="http://schemas.microsoft.com/office/powerpoint/2010/main" val="17715926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484</TotalTime>
  <Words>509</Words>
  <Application>Microsoft Office PowerPoint</Application>
  <PresentationFormat>A4 (210 x 297 mm)</PresentationFormat>
  <Paragraphs>67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Microsoft Word Document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Pepa</cp:lastModifiedBy>
  <cp:revision>58</cp:revision>
  <dcterms:created xsi:type="dcterms:W3CDTF">2013-05-16T12:05:04Z</dcterms:created>
  <dcterms:modified xsi:type="dcterms:W3CDTF">2013-11-25T14:02:31Z</dcterms:modified>
</cp:coreProperties>
</file>