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61" r:id="rId4"/>
    <p:sldId id="260" r:id="rId5"/>
    <p:sldId id="263" r:id="rId6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86" y="2130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1710898"/>
              </p:ext>
            </p:extLst>
          </p:nvPr>
        </p:nvGraphicFramePr>
        <p:xfrm>
          <a:off x="476250" y="533400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6250" y="533400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7368"/>
              </p:ext>
            </p:extLst>
          </p:nvPr>
        </p:nvGraphicFramePr>
        <p:xfrm>
          <a:off x="476250" y="581025"/>
          <a:ext cx="5895975" cy="873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81025"/>
                        <a:ext cx="5895975" cy="8734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04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 cstate="print"/>
          <a:srcRect l="9897" t="12881" r="15324" b="20871"/>
          <a:stretch>
            <a:fillRect/>
          </a:stretch>
        </p:blipFill>
        <p:spPr bwMode="auto">
          <a:xfrm>
            <a:off x="13587" y="8240985"/>
            <a:ext cx="2952328" cy="1562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3" cstate="print"/>
          <a:srcRect l="6110" t="12780" r="15225" b="18206"/>
          <a:stretch>
            <a:fillRect/>
          </a:stretch>
        </p:blipFill>
        <p:spPr bwMode="auto">
          <a:xfrm>
            <a:off x="72008" y="6618928"/>
            <a:ext cx="3068960" cy="1608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" cstate="print"/>
          <a:srcRect l="7184" t="15217" r="14440" b="18383"/>
          <a:stretch>
            <a:fillRect/>
          </a:stretch>
        </p:blipFill>
        <p:spPr bwMode="auto">
          <a:xfrm>
            <a:off x="3429000" y="6526130"/>
            <a:ext cx="3312368" cy="1676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Úhel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5217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Ze zásobníku vyber velikost úhlu a zapiš do tabulky:</a:t>
            </a:r>
          </a:p>
          <a:p>
            <a:r>
              <a:rPr lang="cs-CZ" dirty="0" smtClean="0"/>
              <a:t>    90°; 105°; 198°; 75°; 103°; 66°; 270°; 180°; 90°30</a:t>
            </a:r>
            <a:r>
              <a:rPr lang="en-US" dirty="0" smtClean="0"/>
              <a:t>’</a:t>
            </a:r>
            <a:r>
              <a:rPr lang="cs-CZ" dirty="0" smtClean="0"/>
              <a:t>;</a:t>
            </a:r>
          </a:p>
          <a:p>
            <a:r>
              <a:rPr lang="cs-CZ" dirty="0" smtClean="0"/>
              <a:t>    5°23</a:t>
            </a:r>
            <a:r>
              <a:rPr lang="en-US" dirty="0" smtClean="0"/>
              <a:t>’</a:t>
            </a:r>
            <a:r>
              <a:rPr lang="cs-CZ" dirty="0" smtClean="0"/>
              <a:t>; 8°54</a:t>
            </a:r>
            <a:r>
              <a:rPr lang="en-US" dirty="0" smtClean="0"/>
              <a:t>’</a:t>
            </a:r>
            <a:r>
              <a:rPr lang="cs-CZ" dirty="0" smtClean="0"/>
              <a:t>; 135°15</a:t>
            </a:r>
            <a:r>
              <a:rPr lang="en-US" dirty="0" smtClean="0"/>
              <a:t>’</a:t>
            </a:r>
            <a:r>
              <a:rPr lang="cs-CZ" dirty="0" smtClean="0"/>
              <a:t>; 180°55</a:t>
            </a:r>
            <a:r>
              <a:rPr lang="en-US" dirty="0" smtClean="0"/>
              <a:t>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800872"/>
            <a:ext cx="3829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</a:t>
            </a:r>
            <a:r>
              <a:rPr lang="en-US" dirty="0" smtClean="0"/>
              <a:t>Na</a:t>
            </a:r>
            <a:r>
              <a:rPr lang="cs-CZ" dirty="0" smtClean="0"/>
              <a:t> obrázku najdi a zapiš do tabulky: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6249144"/>
            <a:ext cx="292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Urči bez měření velikosti ∢</a:t>
            </a: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88640" y="1370856"/>
          <a:ext cx="4608512" cy="2286000"/>
        </p:xfrm>
        <a:graphic>
          <a:graphicData uri="http://schemas.openxmlformats.org/drawingml/2006/table">
            <a:tbl>
              <a:tblPr/>
              <a:tblGrid>
                <a:gridCol w="1800200"/>
                <a:gridCol w="2808312"/>
              </a:tblGrid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úhel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velikost ∢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ostrý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pravý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tupý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přímý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větší než přímý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2711152" y="4448944"/>
          <a:ext cx="3886200" cy="1524000"/>
        </p:xfrm>
        <a:graphic>
          <a:graphicData uri="http://schemas.openxmlformats.org/drawingml/2006/table">
            <a:tbl>
              <a:tblPr/>
              <a:tblGrid>
                <a:gridCol w="1399032"/>
                <a:gridCol w="2487168"/>
              </a:tblGrid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úhel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název ∢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ostrý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pravý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tupý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>
            <a:off x="1268760" y="4304928"/>
            <a:ext cx="0" cy="1872208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268760" y="5241032"/>
            <a:ext cx="115212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96494" y="4376936"/>
            <a:ext cx="1944216" cy="172819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217100" y="4947834"/>
            <a:ext cx="2984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a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07056" y="5169578"/>
            <a:ext cx="2824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b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17416" y="5241032"/>
            <a:ext cx="2584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g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048994" y="5144618"/>
            <a:ext cx="272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d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69104" y="4900597"/>
            <a:ext cx="2632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e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484784" y="7617296"/>
            <a:ext cx="1244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ymbol" pitchFamily="18" charset="2"/>
              </a:rPr>
              <a:t>a</a:t>
            </a:r>
            <a:r>
              <a:rPr lang="cs-CZ" dirty="0" smtClean="0"/>
              <a:t> = ............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828333" y="7617296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ymbol" pitchFamily="18" charset="2"/>
              </a:rPr>
              <a:t>g</a:t>
            </a:r>
            <a:r>
              <a:rPr lang="cs-CZ" dirty="0" smtClean="0"/>
              <a:t> = ............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996952" y="8359506"/>
            <a:ext cx="13019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Symbol"/>
              <a:buChar char="a"/>
            </a:pPr>
            <a:r>
              <a:rPr lang="cs-CZ" dirty="0" smtClean="0"/>
              <a:t> = .............</a:t>
            </a:r>
          </a:p>
          <a:p>
            <a:r>
              <a:rPr lang="cs-CZ" dirty="0" smtClean="0">
                <a:latin typeface="Symbol" pitchFamily="18" charset="2"/>
              </a:rPr>
              <a:t>b</a:t>
            </a:r>
            <a:r>
              <a:rPr lang="cs-CZ" dirty="0" smtClean="0"/>
              <a:t> = .............</a:t>
            </a:r>
          </a:p>
          <a:p>
            <a:r>
              <a:rPr lang="cs-CZ" dirty="0" smtClean="0">
                <a:latin typeface="Symbol" pitchFamily="18" charset="2"/>
              </a:rPr>
              <a:t>g</a:t>
            </a:r>
            <a:r>
              <a:rPr lang="cs-CZ" dirty="0" smtClean="0"/>
              <a:t> = ..............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2996952" y="9153335"/>
            <a:ext cx="2951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Zapiš úhly: vrcholové .............</a:t>
            </a:r>
          </a:p>
          <a:p>
            <a:r>
              <a:rPr lang="cs-CZ" dirty="0" smtClean="0"/>
              <a:t>	  vedlejší .................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4624" y="6599892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212976" y="66091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624" y="840938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70005" y="9717403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VY_32_INOVACE_144</a:t>
            </a:r>
          </a:p>
        </p:txBody>
      </p:sp>
    </p:spTree>
    <p:extLst>
      <p:ext uri="{BB962C8B-B14F-4D97-AF65-F5344CB8AC3E}">
        <p14:creationId xmlns:p14="http://schemas.microsoft.com/office/powerpoint/2010/main" val="417231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 cstate="print"/>
          <a:srcRect l="9897" t="12881" r="15324" b="20871"/>
          <a:stretch>
            <a:fillRect/>
          </a:stretch>
        </p:blipFill>
        <p:spPr bwMode="auto">
          <a:xfrm>
            <a:off x="1191" y="8236793"/>
            <a:ext cx="2952328" cy="1562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3" cstate="print"/>
          <a:srcRect l="6110" t="12780" r="15225" b="18206"/>
          <a:stretch>
            <a:fillRect/>
          </a:stretch>
        </p:blipFill>
        <p:spPr bwMode="auto">
          <a:xfrm>
            <a:off x="72008" y="6618928"/>
            <a:ext cx="3068960" cy="1608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" cstate="print"/>
          <a:srcRect l="7184" t="15217" r="14440" b="18383"/>
          <a:stretch>
            <a:fillRect/>
          </a:stretch>
        </p:blipFill>
        <p:spPr bwMode="auto">
          <a:xfrm>
            <a:off x="3429000" y="6526130"/>
            <a:ext cx="3312368" cy="1676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1778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Úhel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5217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Ze zásobníku vyber velikost úhlu a zapiš do tabulky:</a:t>
            </a:r>
          </a:p>
          <a:p>
            <a:r>
              <a:rPr lang="cs-CZ" dirty="0" smtClean="0"/>
              <a:t>    90°; 105°; 198°; 75°; 103°; 66°; 270°; 180°; 90°30</a:t>
            </a:r>
            <a:r>
              <a:rPr lang="en-US" dirty="0" smtClean="0"/>
              <a:t>’</a:t>
            </a:r>
            <a:r>
              <a:rPr lang="cs-CZ" dirty="0" smtClean="0"/>
              <a:t>;</a:t>
            </a:r>
          </a:p>
          <a:p>
            <a:r>
              <a:rPr lang="cs-CZ" dirty="0" smtClean="0"/>
              <a:t>    5°23</a:t>
            </a:r>
            <a:r>
              <a:rPr lang="en-US" dirty="0" smtClean="0"/>
              <a:t>’</a:t>
            </a:r>
            <a:r>
              <a:rPr lang="cs-CZ" dirty="0" smtClean="0"/>
              <a:t>; 8°54</a:t>
            </a:r>
            <a:r>
              <a:rPr lang="en-US" dirty="0" smtClean="0"/>
              <a:t>’</a:t>
            </a:r>
            <a:r>
              <a:rPr lang="cs-CZ" dirty="0" smtClean="0"/>
              <a:t>; 135°15</a:t>
            </a:r>
            <a:r>
              <a:rPr lang="en-US" dirty="0" smtClean="0"/>
              <a:t>’</a:t>
            </a:r>
            <a:r>
              <a:rPr lang="cs-CZ" dirty="0" smtClean="0"/>
              <a:t>; 180°55</a:t>
            </a:r>
            <a:r>
              <a:rPr lang="en-US" dirty="0" smtClean="0"/>
              <a:t>’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800872"/>
            <a:ext cx="3829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</a:t>
            </a:r>
            <a:r>
              <a:rPr lang="en-US" dirty="0" smtClean="0"/>
              <a:t>Na</a:t>
            </a:r>
            <a:r>
              <a:rPr lang="cs-CZ" dirty="0" smtClean="0"/>
              <a:t> obrázku najdi a zapiš do tabulky: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6249144"/>
            <a:ext cx="292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Urči bez měření velikosti ∢</a:t>
            </a: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768219"/>
              </p:ext>
            </p:extLst>
          </p:nvPr>
        </p:nvGraphicFramePr>
        <p:xfrm>
          <a:off x="188640" y="1370856"/>
          <a:ext cx="4608512" cy="2286000"/>
        </p:xfrm>
        <a:graphic>
          <a:graphicData uri="http://schemas.openxmlformats.org/drawingml/2006/table">
            <a:tbl>
              <a:tblPr/>
              <a:tblGrid>
                <a:gridCol w="1800200"/>
                <a:gridCol w="2808312"/>
              </a:tblGrid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úhel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velikost ∢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ostrý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75°; 66°; 5°23</a:t>
                      </a:r>
                      <a:r>
                        <a:rPr lang="en-US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’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; 8°54</a:t>
                      </a:r>
                      <a:r>
                        <a:rPr lang="en-US" sz="1800" b="0" i="0" u="none" strike="noStrike" dirty="0" smtClean="0">
                          <a:solidFill>
                            <a:srgbClr val="FF0000"/>
                          </a:solidFill>
                          <a:latin typeface="+mn-lt"/>
                        </a:rPr>
                        <a:t>’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pravý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90°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tupý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105°; 103°; 90°30</a:t>
                      </a:r>
                      <a:r>
                        <a:rPr lang="en-US" sz="1800" b="0" i="0" u="none" strike="noStrike" dirty="0" smtClean="0">
                          <a:solidFill>
                            <a:srgbClr val="FF0000"/>
                          </a:solidFill>
                          <a:latin typeface="+mn-lt"/>
                        </a:rPr>
                        <a:t>’</a:t>
                      </a:r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+mn-lt"/>
                        </a:rPr>
                        <a:t>; 136°15</a:t>
                      </a:r>
                      <a:r>
                        <a:rPr lang="en-US" sz="1800" b="0" i="0" u="none" strike="noStrike" dirty="0" smtClean="0">
                          <a:solidFill>
                            <a:srgbClr val="FF0000"/>
                          </a:solidFill>
                          <a:latin typeface="+mn-lt"/>
                        </a:rPr>
                        <a:t>’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přímý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180°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větší než přímý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198°; 270°; 180°55</a:t>
                      </a:r>
                      <a:r>
                        <a:rPr lang="en-US" sz="1800" b="0" i="0" u="none" strike="noStrike" dirty="0" smtClean="0">
                          <a:solidFill>
                            <a:srgbClr val="FF0000"/>
                          </a:solidFill>
                          <a:latin typeface="+mn-lt"/>
                        </a:rPr>
                        <a:t>’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6502644"/>
              </p:ext>
            </p:extLst>
          </p:nvPr>
        </p:nvGraphicFramePr>
        <p:xfrm>
          <a:off x="2711152" y="4448944"/>
          <a:ext cx="3886200" cy="1524000"/>
        </p:xfrm>
        <a:graphic>
          <a:graphicData uri="http://schemas.openxmlformats.org/drawingml/2006/table">
            <a:tbl>
              <a:tblPr/>
              <a:tblGrid>
                <a:gridCol w="1399032"/>
                <a:gridCol w="2487168"/>
              </a:tblGrid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úhel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název ∢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ostrý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Symbol" pitchFamily="18" charset="2"/>
                        </a:rPr>
                        <a:t>e; b; g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pravý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Symbol" pitchFamily="18" charset="2"/>
                        </a:rPr>
                        <a:t>a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Symbol" pitchFamily="18" charset="2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tupý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Symbol" pitchFamily="18" charset="2"/>
                        </a:rPr>
                        <a:t>d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Symbol" pitchFamily="18" charset="2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>
            <a:off x="1268760" y="4304928"/>
            <a:ext cx="0" cy="1872208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268760" y="5241032"/>
            <a:ext cx="1152128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96494" y="4376936"/>
            <a:ext cx="1944216" cy="1728192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1217100" y="4947834"/>
            <a:ext cx="2984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a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07056" y="5169578"/>
            <a:ext cx="2824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b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17416" y="5241032"/>
            <a:ext cx="2584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g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048994" y="5144618"/>
            <a:ext cx="2728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d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69104" y="4900597"/>
            <a:ext cx="2632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Symbol" pitchFamily="18" charset="2"/>
              </a:rPr>
              <a:t>e</a:t>
            </a:r>
            <a:endParaRPr lang="cs-CZ" sz="1400" dirty="0">
              <a:latin typeface="Symbol" pitchFamily="18" charset="2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484784" y="7617296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ymbol" pitchFamily="18" charset="2"/>
              </a:rPr>
              <a:t>a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55°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828333" y="761729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ymbol" pitchFamily="18" charset="2"/>
              </a:rPr>
              <a:t>g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32°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96952" y="8409384"/>
            <a:ext cx="13019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Symbol"/>
              <a:buChar char="a"/>
            </a:pP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136°42</a:t>
            </a:r>
            <a:r>
              <a:rPr lang="en-US" dirty="0">
                <a:solidFill>
                  <a:srgbClr val="FF0000"/>
                </a:solidFill>
              </a:rPr>
              <a:t>’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latin typeface="Symbol" pitchFamily="18" charset="2"/>
              </a:rPr>
              <a:t>b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43°18</a:t>
            </a:r>
            <a:r>
              <a:rPr lang="en-US" dirty="0">
                <a:solidFill>
                  <a:srgbClr val="FF0000"/>
                </a:solidFill>
              </a:rPr>
              <a:t>’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latin typeface="Symbol" pitchFamily="18" charset="2"/>
              </a:rPr>
              <a:t>g</a:t>
            </a:r>
            <a:r>
              <a:rPr lang="cs-CZ" dirty="0" smtClean="0"/>
              <a:t> = </a:t>
            </a:r>
            <a:r>
              <a:rPr lang="cs-CZ" dirty="0">
                <a:solidFill>
                  <a:srgbClr val="FF0000"/>
                </a:solidFill>
              </a:rPr>
              <a:t>136°42</a:t>
            </a:r>
            <a:r>
              <a:rPr lang="en-US" dirty="0">
                <a:solidFill>
                  <a:srgbClr val="FF0000"/>
                </a:solidFill>
              </a:rPr>
              <a:t>’</a:t>
            </a:r>
            <a:endParaRPr lang="cs-CZ" dirty="0" smtClean="0"/>
          </a:p>
        </p:txBody>
      </p:sp>
      <p:sp>
        <p:nvSpPr>
          <p:cNvPr id="54" name="TextovéPole 53"/>
          <p:cNvSpPr txBox="1"/>
          <p:nvPr/>
        </p:nvSpPr>
        <p:spPr>
          <a:xfrm>
            <a:off x="2996952" y="9203213"/>
            <a:ext cx="3529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Zapiš úhly: vrcholové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a,g</a:t>
            </a:r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;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b,d</a:t>
            </a:r>
            <a:endParaRPr lang="cs-CZ" dirty="0" smtClean="0">
              <a:solidFill>
                <a:srgbClr val="FF0000"/>
              </a:solidFill>
              <a:latin typeface="Symbol" pitchFamily="18" charset="2"/>
            </a:endParaRPr>
          </a:p>
          <a:p>
            <a:r>
              <a:rPr lang="cs-CZ" dirty="0" smtClean="0"/>
              <a:t>	  vedlejší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a,b</a:t>
            </a:r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;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b,g</a:t>
            </a:r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;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g,d</a:t>
            </a:r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; </a:t>
            </a:r>
            <a:r>
              <a:rPr lang="cs-CZ" dirty="0" err="1" smtClean="0">
                <a:solidFill>
                  <a:srgbClr val="FF0000"/>
                </a:solidFill>
                <a:latin typeface="Symbol" pitchFamily="18" charset="2"/>
              </a:rPr>
              <a:t>a,d</a:t>
            </a:r>
            <a:endParaRPr lang="cs-CZ" dirty="0">
              <a:solidFill>
                <a:srgbClr val="FF0000"/>
              </a:solidFill>
              <a:latin typeface="Symbol" pitchFamily="18" charset="2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4624" y="6599892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212976" y="660918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624" y="840938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70005" y="9717403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VY_32_INOVACE_144</a:t>
            </a:r>
          </a:p>
        </p:txBody>
      </p:sp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7283" y="704528"/>
            <a:ext cx="60486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dirty="0" smtClean="0"/>
              <a:t>Není-li uvedeno jinak, autorem materiálu a všech jeho částí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17403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VY_32_INOVACE_144</a:t>
            </a:r>
          </a:p>
        </p:txBody>
      </p:sp>
    </p:spTree>
    <p:extLst>
      <p:ext uri="{BB962C8B-B14F-4D97-AF65-F5344CB8AC3E}">
        <p14:creationId xmlns:p14="http://schemas.microsoft.com/office/powerpoint/2010/main" val="215407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282</Words>
  <Application>Microsoft Office PowerPoint</Application>
  <PresentationFormat>A4 (210 x 297 mm)</PresentationFormat>
  <Paragraphs>89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44</cp:revision>
  <dcterms:created xsi:type="dcterms:W3CDTF">2013-05-16T12:05:04Z</dcterms:created>
  <dcterms:modified xsi:type="dcterms:W3CDTF">2013-11-25T14:02:49Z</dcterms:modified>
</cp:coreProperties>
</file>