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1" r:id="rId3"/>
    <p:sldId id="260" r:id="rId4"/>
    <p:sldId id="259" r:id="rId5"/>
    <p:sldId id="262" r:id="rId6"/>
  </p:sldIdLst>
  <p:sldSz cx="6858000" cy="9906000" type="A4"/>
  <p:notesSz cx="6797675" cy="992822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198" y="214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47E5-7962-4C1D-8847-8DA84A58B5A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3B10-9D1B-4119-B791-66EE8D290C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9052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47E5-7962-4C1D-8847-8DA84A58B5A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3B10-9D1B-4119-B791-66EE8D290C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156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47E5-7962-4C1D-8847-8DA84A58B5A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3B10-9D1B-4119-B791-66EE8D290C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7785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47E5-7962-4C1D-8847-8DA84A58B5A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3B10-9D1B-4119-B791-66EE8D290C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2504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47E5-7962-4C1D-8847-8DA84A58B5A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3B10-9D1B-4119-B791-66EE8D290C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4207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47E5-7962-4C1D-8847-8DA84A58B5A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3B10-9D1B-4119-B791-66EE8D290C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355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47E5-7962-4C1D-8847-8DA84A58B5A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3B10-9D1B-4119-B791-66EE8D290C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5774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47E5-7962-4C1D-8847-8DA84A58B5A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3B10-9D1B-4119-B791-66EE8D290C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3247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47E5-7962-4C1D-8847-8DA84A58B5A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3B10-9D1B-4119-B791-66EE8D290C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9441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47E5-7962-4C1D-8847-8DA84A58B5A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3B10-9D1B-4119-B791-66EE8D290C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9881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47E5-7962-4C1D-8847-8DA84A58B5A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3B10-9D1B-4119-B791-66EE8D290C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484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F47E5-7962-4C1D-8847-8DA84A58B5A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B63B10-9D1B-4119-B791-66EE8D290C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6976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emf"/><Relationship Id="rId4" Type="http://schemas.openxmlformats.org/officeDocument/2006/relationships/package" Target="../embeddings/Microsoft_Word_Document2.docx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8990153"/>
              </p:ext>
            </p:extLst>
          </p:nvPr>
        </p:nvGraphicFramePr>
        <p:xfrm>
          <a:off x="474663" y="534988"/>
          <a:ext cx="5878512" cy="881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Dokument" r:id="rId3" imgW="5910177" imgH="8837721" progId="Word.Document.12">
                  <p:embed/>
                </p:oleObj>
              </mc:Choice>
              <mc:Fallback>
                <p:oleObj name="Dokument" r:id="rId3" imgW="5910177" imgH="883772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4663" y="534988"/>
                        <a:ext cx="5878512" cy="8810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54007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7032449"/>
              </p:ext>
            </p:extLst>
          </p:nvPr>
        </p:nvGraphicFramePr>
        <p:xfrm>
          <a:off x="476250" y="581025"/>
          <a:ext cx="5838825" cy="864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Dokument" r:id="rId4" imgW="5910177" imgH="8742692" progId="Word.Document.12">
                  <p:embed/>
                </p:oleObj>
              </mc:Choice>
              <mc:Fallback>
                <p:oleObj name="Dokument" r:id="rId4" imgW="5910177" imgH="874269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6250" y="581025"/>
                        <a:ext cx="5838825" cy="8648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02174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-5350" y="0"/>
            <a:ext cx="52026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	Sčítání, odčítání, převádění úhlů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64275" y="416496"/>
            <a:ext cx="4648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 Vyjádři velikosti úhlů ve stupních a minutách: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16632" y="987043"/>
            <a:ext cx="3690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/>
              <a:t>6b</a:t>
            </a:r>
            <a:endParaRPr lang="cs-CZ" sz="1400" i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922937" y="848544"/>
            <a:ext cx="44502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60000"/>
            <a:r>
              <a:rPr lang="cs-CZ" dirty="0" smtClean="0"/>
              <a:t>120</a:t>
            </a:r>
            <a:r>
              <a:rPr lang="en-US" dirty="0" smtClean="0"/>
              <a:t>’ =</a:t>
            </a:r>
            <a:r>
              <a:rPr lang="cs-CZ" dirty="0" smtClean="0"/>
              <a:t>				</a:t>
            </a:r>
            <a:r>
              <a:rPr lang="en-US" dirty="0" smtClean="0"/>
              <a:t>338’ =</a:t>
            </a:r>
            <a:r>
              <a:rPr lang="cs-CZ" dirty="0" smtClean="0"/>
              <a:t>				</a:t>
            </a:r>
            <a:r>
              <a:rPr lang="en-US" dirty="0" smtClean="0"/>
              <a:t>167’ = </a:t>
            </a:r>
          </a:p>
          <a:p>
            <a:pPr defTabSz="360000"/>
            <a:r>
              <a:rPr lang="en-US" dirty="0" smtClean="0"/>
              <a:t>625’ =</a:t>
            </a:r>
            <a:r>
              <a:rPr lang="cs-CZ" dirty="0" smtClean="0"/>
              <a:t>				</a:t>
            </a:r>
            <a:r>
              <a:rPr lang="en-US" dirty="0" smtClean="0"/>
              <a:t>1275’ =</a:t>
            </a:r>
            <a:r>
              <a:rPr lang="cs-CZ" dirty="0" smtClean="0"/>
              <a:t>				</a:t>
            </a:r>
            <a:r>
              <a:rPr lang="en-US" dirty="0" smtClean="0"/>
              <a:t>853’ =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64275" y="1496616"/>
            <a:ext cx="34642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2) </a:t>
            </a:r>
            <a:r>
              <a:rPr lang="cs-CZ" dirty="0" smtClean="0"/>
              <a:t>Vyjádři velikost úhlů v minutách: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851603" y="1930405"/>
            <a:ext cx="45929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60000"/>
            <a:r>
              <a:rPr lang="cs-CZ" dirty="0" smtClean="0"/>
              <a:t>6°27</a:t>
            </a:r>
            <a:r>
              <a:rPr lang="en-US" dirty="0" smtClean="0"/>
              <a:t>’ =</a:t>
            </a:r>
            <a:r>
              <a:rPr lang="cs-CZ" dirty="0" smtClean="0"/>
              <a:t>				9°45</a:t>
            </a:r>
            <a:r>
              <a:rPr lang="en-US" dirty="0" smtClean="0"/>
              <a:t>’ =</a:t>
            </a:r>
            <a:r>
              <a:rPr lang="cs-CZ" dirty="0" smtClean="0"/>
              <a:t>				7°05</a:t>
            </a:r>
            <a:r>
              <a:rPr lang="en-US" dirty="0" smtClean="0"/>
              <a:t>’ = </a:t>
            </a:r>
          </a:p>
          <a:p>
            <a:pPr defTabSz="360000"/>
            <a:r>
              <a:rPr lang="cs-CZ" dirty="0" smtClean="0"/>
              <a:t>15°33</a:t>
            </a:r>
            <a:r>
              <a:rPr lang="en-US" dirty="0" smtClean="0"/>
              <a:t>’ =</a:t>
            </a:r>
            <a:r>
              <a:rPr lang="cs-CZ" dirty="0" smtClean="0"/>
              <a:t>			60°</a:t>
            </a:r>
            <a:r>
              <a:rPr lang="en-US" dirty="0" smtClean="0"/>
              <a:t> =</a:t>
            </a:r>
            <a:r>
              <a:rPr lang="cs-CZ" dirty="0" smtClean="0"/>
              <a:t>				10°15</a:t>
            </a:r>
            <a:r>
              <a:rPr lang="en-US" dirty="0" smtClean="0"/>
              <a:t>’ =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16632" y="2068904"/>
            <a:ext cx="3690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/>
              <a:t>6b</a:t>
            </a:r>
            <a:endParaRPr lang="cs-CZ" sz="1400" i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64275" y="2576736"/>
            <a:ext cx="1358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3) Vypočítej: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16632" y="3285783"/>
            <a:ext cx="3690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/>
              <a:t>8</a:t>
            </a:r>
            <a:r>
              <a:rPr lang="cs-CZ" sz="1400" i="1" dirty="0" smtClean="0"/>
              <a:t>b</a:t>
            </a:r>
            <a:endParaRPr lang="cs-CZ" sz="1400" i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02391" y="3008784"/>
            <a:ext cx="46913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60000"/>
            <a:r>
              <a:rPr lang="cs-CZ" dirty="0" smtClean="0"/>
              <a:t>35°18</a:t>
            </a:r>
            <a:r>
              <a:rPr lang="en-US" dirty="0" smtClean="0"/>
              <a:t>’</a:t>
            </a:r>
            <a:r>
              <a:rPr lang="cs-CZ" dirty="0" smtClean="0"/>
              <a:t> + 13°25</a:t>
            </a:r>
            <a:r>
              <a:rPr lang="en-US" dirty="0" smtClean="0"/>
              <a:t>’ =</a:t>
            </a:r>
            <a:r>
              <a:rPr lang="cs-CZ" dirty="0" smtClean="0"/>
              <a:t>				37°15</a:t>
            </a:r>
            <a:r>
              <a:rPr lang="en-US" dirty="0" smtClean="0"/>
              <a:t>’</a:t>
            </a:r>
            <a:r>
              <a:rPr lang="cs-CZ" dirty="0" smtClean="0"/>
              <a:t> – 17°</a:t>
            </a:r>
            <a:r>
              <a:rPr lang="en-US" dirty="0" smtClean="0"/>
              <a:t> =	</a:t>
            </a:r>
          </a:p>
          <a:p>
            <a:pPr defTabSz="360000"/>
            <a:r>
              <a:rPr lang="cs-CZ" dirty="0" smtClean="0"/>
              <a:t>13°38</a:t>
            </a:r>
            <a:r>
              <a:rPr lang="en-US" dirty="0" smtClean="0"/>
              <a:t>’</a:t>
            </a:r>
            <a:r>
              <a:rPr lang="cs-CZ" dirty="0" smtClean="0"/>
              <a:t> + 42°10</a:t>
            </a:r>
            <a:r>
              <a:rPr lang="en-US" dirty="0" smtClean="0"/>
              <a:t>’ =</a:t>
            </a:r>
            <a:r>
              <a:rPr lang="cs-CZ" dirty="0" smtClean="0"/>
              <a:t>				49°59</a:t>
            </a:r>
            <a:r>
              <a:rPr lang="en-US" dirty="0" smtClean="0"/>
              <a:t>’</a:t>
            </a:r>
            <a:r>
              <a:rPr lang="cs-CZ" dirty="0" smtClean="0"/>
              <a:t> – 28°15</a:t>
            </a:r>
            <a:r>
              <a:rPr lang="en-US" dirty="0" smtClean="0"/>
              <a:t>’ =</a:t>
            </a:r>
            <a:endParaRPr lang="cs-CZ" dirty="0" smtClean="0"/>
          </a:p>
          <a:p>
            <a:pPr defTabSz="360000"/>
            <a:r>
              <a:rPr lang="cs-CZ" dirty="0" smtClean="0"/>
              <a:t>52°52</a:t>
            </a:r>
            <a:r>
              <a:rPr lang="en-US" dirty="0" smtClean="0"/>
              <a:t>’</a:t>
            </a:r>
            <a:r>
              <a:rPr lang="cs-CZ" dirty="0" smtClean="0"/>
              <a:t> + 17°38</a:t>
            </a:r>
            <a:r>
              <a:rPr lang="en-US" dirty="0" smtClean="0"/>
              <a:t>’</a:t>
            </a:r>
            <a:r>
              <a:rPr lang="cs-CZ" dirty="0" smtClean="0"/>
              <a:t> =				65°15</a:t>
            </a:r>
            <a:r>
              <a:rPr lang="en-US" dirty="0" smtClean="0"/>
              <a:t>’</a:t>
            </a:r>
            <a:r>
              <a:rPr lang="cs-CZ" dirty="0" smtClean="0"/>
              <a:t> – 42°49</a:t>
            </a:r>
            <a:r>
              <a:rPr lang="en-US" dirty="0" smtClean="0"/>
              <a:t>’</a:t>
            </a:r>
            <a:r>
              <a:rPr lang="cs-CZ" dirty="0" smtClean="0"/>
              <a:t> =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58380" y="3099873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 smtClean="0"/>
              <a:t>1b</a:t>
            </a:r>
            <a:endParaRPr lang="cs-CZ" sz="1000" i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58380" y="3360363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 smtClean="0"/>
              <a:t>1b</a:t>
            </a:r>
            <a:endParaRPr lang="cs-CZ" sz="1000" i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474591" y="3360363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 smtClean="0"/>
              <a:t>1b</a:t>
            </a:r>
            <a:endParaRPr lang="cs-CZ" sz="1000" i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474591" y="3099873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 smtClean="0"/>
              <a:t>1b</a:t>
            </a:r>
            <a:endParaRPr lang="cs-CZ" sz="1000" i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474591" y="3631472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/>
              <a:t>2</a:t>
            </a:r>
            <a:r>
              <a:rPr lang="cs-CZ" sz="1000" i="1" dirty="0" smtClean="0"/>
              <a:t>b</a:t>
            </a:r>
            <a:endParaRPr lang="cs-CZ" sz="1000" i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58380" y="3631472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/>
              <a:t>2</a:t>
            </a:r>
            <a:r>
              <a:rPr lang="cs-CZ" sz="1000" i="1" dirty="0" smtClean="0"/>
              <a:t>b</a:t>
            </a:r>
            <a:endParaRPr lang="cs-CZ" sz="1000" i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-5350" y="4016896"/>
            <a:ext cx="52026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	Sčítání, odčítání, převádění úhlů</a:t>
            </a:r>
            <a:endParaRPr lang="cs-CZ" sz="24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364275" y="4448944"/>
            <a:ext cx="4648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 Vyjádři velikosti úhlů ve stupních a minutách: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16632" y="5025008"/>
            <a:ext cx="3690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/>
              <a:t>6b</a:t>
            </a:r>
            <a:endParaRPr lang="cs-CZ" sz="1400" i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922937" y="4880992"/>
            <a:ext cx="44502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60000"/>
            <a:r>
              <a:rPr lang="cs-CZ" dirty="0" smtClean="0"/>
              <a:t>180</a:t>
            </a:r>
            <a:r>
              <a:rPr lang="en-US" dirty="0" smtClean="0"/>
              <a:t>’ =</a:t>
            </a:r>
            <a:r>
              <a:rPr lang="cs-CZ" dirty="0" smtClean="0"/>
              <a:t>				683</a:t>
            </a:r>
            <a:r>
              <a:rPr lang="en-US" dirty="0" smtClean="0"/>
              <a:t>’ =</a:t>
            </a:r>
            <a:r>
              <a:rPr lang="cs-CZ" dirty="0" smtClean="0"/>
              <a:t>				124</a:t>
            </a:r>
            <a:r>
              <a:rPr lang="en-US" dirty="0" smtClean="0"/>
              <a:t>’ = </a:t>
            </a:r>
          </a:p>
          <a:p>
            <a:pPr defTabSz="360000"/>
            <a:r>
              <a:rPr lang="cs-CZ" dirty="0" smtClean="0"/>
              <a:t>325</a:t>
            </a:r>
            <a:r>
              <a:rPr lang="en-US" dirty="0" smtClean="0"/>
              <a:t>’ =</a:t>
            </a:r>
            <a:r>
              <a:rPr lang="cs-CZ" dirty="0" smtClean="0"/>
              <a:t>				</a:t>
            </a:r>
            <a:r>
              <a:rPr lang="en-US" dirty="0" smtClean="0"/>
              <a:t>1</a:t>
            </a:r>
            <a:r>
              <a:rPr lang="cs-CZ" dirty="0" smtClean="0"/>
              <a:t>0</a:t>
            </a:r>
            <a:r>
              <a:rPr lang="en-US" dirty="0" smtClean="0"/>
              <a:t>75’ =</a:t>
            </a:r>
            <a:r>
              <a:rPr lang="cs-CZ" dirty="0" smtClean="0"/>
              <a:t>				659</a:t>
            </a:r>
            <a:r>
              <a:rPr lang="en-US" dirty="0" smtClean="0"/>
              <a:t>’ =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64275" y="5529064"/>
            <a:ext cx="34642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2) </a:t>
            </a:r>
            <a:r>
              <a:rPr lang="cs-CZ" dirty="0" smtClean="0"/>
              <a:t>Vyjádři velikost úhlů v minutách: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825153" y="5961112"/>
            <a:ext cx="46458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60000"/>
            <a:r>
              <a:rPr lang="cs-CZ" dirty="0" smtClean="0"/>
              <a:t>7°12</a:t>
            </a:r>
            <a:r>
              <a:rPr lang="en-US" dirty="0" smtClean="0"/>
              <a:t>’ =</a:t>
            </a:r>
            <a:r>
              <a:rPr lang="cs-CZ" dirty="0" smtClean="0"/>
              <a:t>				8°45</a:t>
            </a:r>
            <a:r>
              <a:rPr lang="en-US" dirty="0" smtClean="0"/>
              <a:t>’ =</a:t>
            </a:r>
            <a:r>
              <a:rPr lang="cs-CZ" dirty="0" smtClean="0"/>
              <a:t>				10°25</a:t>
            </a:r>
            <a:r>
              <a:rPr lang="en-US" dirty="0" smtClean="0"/>
              <a:t>’ = </a:t>
            </a:r>
          </a:p>
          <a:p>
            <a:pPr defTabSz="360000"/>
            <a:r>
              <a:rPr lang="cs-CZ" dirty="0" smtClean="0"/>
              <a:t>13°05</a:t>
            </a:r>
            <a:r>
              <a:rPr lang="en-US" dirty="0" smtClean="0"/>
              <a:t>’ =</a:t>
            </a:r>
            <a:r>
              <a:rPr lang="cs-CZ" dirty="0" smtClean="0"/>
              <a:t>			16°</a:t>
            </a:r>
            <a:r>
              <a:rPr lang="en-US" dirty="0" smtClean="0"/>
              <a:t> =</a:t>
            </a:r>
            <a:r>
              <a:rPr lang="cs-CZ" dirty="0" smtClean="0"/>
              <a:t>				5°27</a:t>
            </a:r>
            <a:r>
              <a:rPr lang="en-US" dirty="0" smtClean="0"/>
              <a:t>’ =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116632" y="6099611"/>
            <a:ext cx="3690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/>
              <a:t>6b</a:t>
            </a:r>
            <a:endParaRPr lang="cs-CZ" sz="1400" i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64275" y="6609184"/>
            <a:ext cx="1358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3) Vypočítej: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116632" y="7258997"/>
            <a:ext cx="3690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/>
              <a:t>8</a:t>
            </a:r>
            <a:r>
              <a:rPr lang="cs-CZ" sz="1400" i="1" dirty="0" smtClean="0"/>
              <a:t>b</a:t>
            </a:r>
            <a:endParaRPr lang="cs-CZ" sz="1400" i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802391" y="6981998"/>
            <a:ext cx="46913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60000"/>
            <a:r>
              <a:rPr lang="cs-CZ" dirty="0" smtClean="0"/>
              <a:t>13°25</a:t>
            </a:r>
            <a:r>
              <a:rPr lang="en-US" dirty="0" smtClean="0"/>
              <a:t>’</a:t>
            </a:r>
            <a:r>
              <a:rPr lang="cs-CZ" dirty="0" smtClean="0"/>
              <a:t> + 32°18</a:t>
            </a:r>
            <a:r>
              <a:rPr lang="en-US" dirty="0" smtClean="0"/>
              <a:t>’ =</a:t>
            </a:r>
            <a:r>
              <a:rPr lang="cs-CZ" dirty="0" smtClean="0"/>
              <a:t>				48°43</a:t>
            </a:r>
            <a:r>
              <a:rPr lang="en-US" dirty="0" smtClean="0"/>
              <a:t>’</a:t>
            </a:r>
            <a:r>
              <a:rPr lang="cs-CZ" dirty="0" smtClean="0"/>
              <a:t> – 18°</a:t>
            </a:r>
            <a:r>
              <a:rPr lang="en-US" dirty="0" smtClean="0"/>
              <a:t> =	</a:t>
            </a:r>
          </a:p>
          <a:p>
            <a:pPr defTabSz="360000"/>
            <a:r>
              <a:rPr lang="cs-CZ" dirty="0" smtClean="0"/>
              <a:t>42°22</a:t>
            </a:r>
            <a:r>
              <a:rPr lang="en-US" dirty="0" smtClean="0"/>
              <a:t>’</a:t>
            </a:r>
            <a:r>
              <a:rPr lang="cs-CZ" dirty="0" smtClean="0"/>
              <a:t> + 12°30</a:t>
            </a:r>
            <a:r>
              <a:rPr lang="en-US" dirty="0" smtClean="0"/>
              <a:t>’ =</a:t>
            </a:r>
            <a:r>
              <a:rPr lang="cs-CZ" dirty="0" smtClean="0"/>
              <a:t>				39°39</a:t>
            </a:r>
            <a:r>
              <a:rPr lang="en-US" dirty="0" smtClean="0"/>
              <a:t>’</a:t>
            </a:r>
            <a:r>
              <a:rPr lang="cs-CZ" dirty="0" smtClean="0"/>
              <a:t> – 25°14</a:t>
            </a:r>
            <a:r>
              <a:rPr lang="en-US" dirty="0" smtClean="0"/>
              <a:t>’ =</a:t>
            </a:r>
            <a:endParaRPr lang="cs-CZ" dirty="0" smtClean="0"/>
          </a:p>
          <a:p>
            <a:pPr defTabSz="360000"/>
            <a:r>
              <a:rPr lang="cs-CZ" dirty="0" smtClean="0"/>
              <a:t>38°52</a:t>
            </a:r>
            <a:r>
              <a:rPr lang="en-US" dirty="0" smtClean="0"/>
              <a:t>’</a:t>
            </a:r>
            <a:r>
              <a:rPr lang="cs-CZ" dirty="0" smtClean="0"/>
              <a:t> + 10°48</a:t>
            </a:r>
            <a:r>
              <a:rPr lang="en-US" dirty="0" smtClean="0"/>
              <a:t>’</a:t>
            </a:r>
            <a:r>
              <a:rPr lang="cs-CZ" dirty="0" smtClean="0"/>
              <a:t> =				75°13</a:t>
            </a:r>
            <a:r>
              <a:rPr lang="en-US" dirty="0" smtClean="0"/>
              <a:t>’</a:t>
            </a:r>
            <a:r>
              <a:rPr lang="cs-CZ" dirty="0" smtClean="0"/>
              <a:t> – 32°42</a:t>
            </a:r>
            <a:r>
              <a:rPr lang="en-US" dirty="0" smtClean="0"/>
              <a:t>’</a:t>
            </a:r>
            <a:r>
              <a:rPr lang="cs-CZ" dirty="0" smtClean="0"/>
              <a:t> =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364275" y="8265368"/>
            <a:ext cx="224131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Hodnocení: </a:t>
            </a:r>
            <a:r>
              <a:rPr lang="cs-CZ" b="1" dirty="0" smtClean="0"/>
              <a:t>1</a:t>
            </a:r>
            <a:r>
              <a:rPr lang="cs-CZ" dirty="0" smtClean="0"/>
              <a:t>: 20 – 18</a:t>
            </a:r>
          </a:p>
          <a:p>
            <a:r>
              <a:rPr lang="cs-CZ" dirty="0"/>
              <a:t>	</a:t>
            </a:r>
            <a:r>
              <a:rPr lang="cs-CZ" dirty="0" smtClean="0"/>
              <a:t>    </a:t>
            </a:r>
            <a:r>
              <a:rPr lang="cs-CZ" b="1" dirty="0" smtClean="0"/>
              <a:t>2</a:t>
            </a:r>
            <a:r>
              <a:rPr lang="cs-CZ" dirty="0" smtClean="0"/>
              <a:t>: 17 – 14</a:t>
            </a:r>
          </a:p>
          <a:p>
            <a:r>
              <a:rPr lang="cs-CZ" dirty="0"/>
              <a:t>	</a:t>
            </a:r>
            <a:r>
              <a:rPr lang="cs-CZ" dirty="0" smtClean="0"/>
              <a:t>    </a:t>
            </a:r>
            <a:r>
              <a:rPr lang="cs-CZ" b="1" dirty="0" smtClean="0"/>
              <a:t>3</a:t>
            </a:r>
            <a:r>
              <a:rPr lang="cs-CZ" dirty="0" smtClean="0"/>
              <a:t>: 13 – 8 </a:t>
            </a:r>
          </a:p>
          <a:p>
            <a:r>
              <a:rPr lang="cs-CZ" dirty="0"/>
              <a:t>	</a:t>
            </a:r>
            <a:r>
              <a:rPr lang="cs-CZ" dirty="0" smtClean="0"/>
              <a:t>    </a:t>
            </a:r>
            <a:r>
              <a:rPr lang="cs-CZ" b="1" dirty="0" smtClean="0"/>
              <a:t>4</a:t>
            </a:r>
            <a:r>
              <a:rPr lang="cs-CZ" dirty="0" smtClean="0"/>
              <a:t>: 7 – 4 </a:t>
            </a:r>
          </a:p>
          <a:p>
            <a:r>
              <a:rPr lang="cs-CZ" dirty="0"/>
              <a:t>	</a:t>
            </a:r>
            <a:r>
              <a:rPr lang="cs-CZ" dirty="0" smtClean="0"/>
              <a:t>    </a:t>
            </a:r>
            <a:r>
              <a:rPr lang="cs-CZ" b="1" dirty="0" smtClean="0"/>
              <a:t>5</a:t>
            </a:r>
            <a:r>
              <a:rPr lang="cs-CZ" dirty="0" smtClean="0"/>
              <a:t>: 3 – 0 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558380" y="7057257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 smtClean="0"/>
              <a:t>1b</a:t>
            </a:r>
            <a:endParaRPr lang="cs-CZ" sz="1000" i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558380" y="7317747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 smtClean="0"/>
              <a:t>1b</a:t>
            </a:r>
            <a:endParaRPr lang="cs-CZ" sz="1000" i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3474591" y="7317747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 smtClean="0"/>
              <a:t>1b</a:t>
            </a:r>
            <a:endParaRPr lang="cs-CZ" sz="1000" i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3474591" y="7057257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 smtClean="0"/>
              <a:t>1b</a:t>
            </a:r>
            <a:endParaRPr lang="cs-CZ" sz="1000" i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3474591" y="7588856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/>
              <a:t>2</a:t>
            </a:r>
            <a:r>
              <a:rPr lang="cs-CZ" sz="1000" i="1" dirty="0" smtClean="0"/>
              <a:t>b</a:t>
            </a:r>
            <a:endParaRPr lang="cs-CZ" sz="1000" i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558380" y="7588856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/>
              <a:t>2</a:t>
            </a:r>
            <a:r>
              <a:rPr lang="cs-CZ" sz="1000" i="1" dirty="0" smtClean="0"/>
              <a:t>b</a:t>
            </a:r>
            <a:endParaRPr lang="cs-CZ" sz="1000" i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2770005" y="9707071"/>
            <a:ext cx="13179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/>
              <a:t>VY_32_INOVACE_148</a:t>
            </a:r>
          </a:p>
        </p:txBody>
      </p:sp>
    </p:spTree>
    <p:extLst>
      <p:ext uri="{BB962C8B-B14F-4D97-AF65-F5344CB8AC3E}">
        <p14:creationId xmlns:p14="http://schemas.microsoft.com/office/powerpoint/2010/main" val="2239367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ovéPole 27"/>
          <p:cNvSpPr txBox="1"/>
          <p:nvPr/>
        </p:nvSpPr>
        <p:spPr>
          <a:xfrm>
            <a:off x="-5350" y="538896"/>
            <a:ext cx="52026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	Sčítání, odčítání, převádění úhlů</a:t>
            </a:r>
            <a:endParaRPr lang="cs-CZ" sz="24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64275" y="955392"/>
            <a:ext cx="4648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 Vyjádři velikosti úhlů ve stupních a minutách: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16632" y="1525939"/>
            <a:ext cx="3690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/>
              <a:t>6b</a:t>
            </a:r>
            <a:endParaRPr lang="cs-CZ" sz="1400" i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922937" y="1387440"/>
            <a:ext cx="51074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60000"/>
            <a:r>
              <a:rPr lang="cs-CZ" dirty="0" smtClean="0"/>
              <a:t>120</a:t>
            </a:r>
            <a:r>
              <a:rPr lang="en-US" dirty="0" smtClean="0"/>
              <a:t>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2°</a:t>
            </a:r>
            <a:r>
              <a:rPr lang="cs-CZ" dirty="0" smtClean="0"/>
              <a:t>			</a:t>
            </a:r>
            <a:r>
              <a:rPr lang="en-US" dirty="0" smtClean="0"/>
              <a:t>338’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5°38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cs-CZ" dirty="0" smtClean="0"/>
              <a:t>		</a:t>
            </a:r>
            <a:r>
              <a:rPr lang="en-US" dirty="0" smtClean="0"/>
              <a:t>167’ = </a:t>
            </a:r>
            <a:r>
              <a:rPr lang="cs-CZ" dirty="0" smtClean="0">
                <a:solidFill>
                  <a:srgbClr val="FF0000"/>
                </a:solidFill>
              </a:rPr>
              <a:t>2°47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</a:p>
          <a:p>
            <a:pPr defTabSz="360000"/>
            <a:r>
              <a:rPr lang="en-US" dirty="0" smtClean="0"/>
              <a:t>625’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10°25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cs-CZ" dirty="0" smtClean="0"/>
              <a:t>		</a:t>
            </a:r>
            <a:r>
              <a:rPr lang="en-US" dirty="0" smtClean="0"/>
              <a:t>1275’ =</a:t>
            </a:r>
            <a:r>
              <a:rPr lang="cs-CZ" dirty="0" smtClean="0"/>
              <a:t>	 </a:t>
            </a:r>
            <a:r>
              <a:rPr lang="cs-CZ" dirty="0" smtClean="0">
                <a:solidFill>
                  <a:srgbClr val="FF0000"/>
                </a:solidFill>
              </a:rPr>
              <a:t>21°15</a:t>
            </a:r>
            <a:r>
              <a:rPr lang="en-US" dirty="0" smtClean="0">
                <a:solidFill>
                  <a:srgbClr val="FF0000"/>
                </a:solidFill>
              </a:rPr>
              <a:t>’ </a:t>
            </a:r>
            <a:r>
              <a:rPr lang="cs-CZ" dirty="0" smtClean="0"/>
              <a:t>		</a:t>
            </a:r>
            <a:r>
              <a:rPr lang="en-US" dirty="0" smtClean="0"/>
              <a:t>853’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14°13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64275" y="2035512"/>
            <a:ext cx="34642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2) </a:t>
            </a:r>
            <a:r>
              <a:rPr lang="cs-CZ" dirty="0" smtClean="0"/>
              <a:t>Vyjádři velikost úhlů v minutách: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851603" y="2469301"/>
            <a:ext cx="51074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60000"/>
            <a:r>
              <a:rPr lang="cs-CZ" dirty="0" smtClean="0"/>
              <a:t>6°27</a:t>
            </a:r>
            <a:r>
              <a:rPr lang="en-US" dirty="0" smtClean="0"/>
              <a:t>’ =</a:t>
            </a:r>
            <a:r>
              <a:rPr lang="cs-CZ" dirty="0" smtClean="0"/>
              <a:t>	</a:t>
            </a:r>
            <a:r>
              <a:rPr lang="cs-CZ" dirty="0" smtClean="0">
                <a:solidFill>
                  <a:srgbClr val="FF0000"/>
                </a:solidFill>
              </a:rPr>
              <a:t>387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en-US" dirty="0" smtClean="0"/>
              <a:t> </a:t>
            </a:r>
            <a:r>
              <a:rPr lang="cs-CZ" dirty="0" smtClean="0"/>
              <a:t>		9°45</a:t>
            </a:r>
            <a:r>
              <a:rPr lang="en-US" dirty="0" smtClean="0"/>
              <a:t>’ =</a:t>
            </a:r>
            <a:r>
              <a:rPr lang="cs-CZ" dirty="0" smtClean="0"/>
              <a:t>	</a:t>
            </a:r>
            <a:r>
              <a:rPr lang="cs-CZ" dirty="0" smtClean="0">
                <a:solidFill>
                  <a:srgbClr val="FF0000"/>
                </a:solidFill>
              </a:rPr>
              <a:t>585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cs-CZ" dirty="0" smtClean="0"/>
              <a:t>		7°05</a:t>
            </a:r>
            <a:r>
              <a:rPr lang="en-US" dirty="0" smtClean="0"/>
              <a:t>’ = </a:t>
            </a:r>
            <a:r>
              <a:rPr lang="cs-CZ" dirty="0" smtClean="0">
                <a:solidFill>
                  <a:srgbClr val="FF0000"/>
                </a:solidFill>
              </a:rPr>
              <a:t>425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</a:p>
          <a:p>
            <a:pPr defTabSz="360000"/>
            <a:r>
              <a:rPr lang="cs-CZ" dirty="0" smtClean="0"/>
              <a:t>15°33</a:t>
            </a:r>
            <a:r>
              <a:rPr lang="en-US" dirty="0" smtClean="0"/>
              <a:t>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933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cs-CZ" dirty="0" smtClean="0"/>
              <a:t>		60°</a:t>
            </a:r>
            <a:r>
              <a:rPr lang="en-US" dirty="0" smtClean="0"/>
              <a:t>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3600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cs-CZ" dirty="0" smtClean="0"/>
              <a:t>			10°15</a:t>
            </a:r>
            <a:r>
              <a:rPr lang="en-US" dirty="0" smtClean="0"/>
              <a:t>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615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116632" y="2607800"/>
            <a:ext cx="3690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/>
              <a:t>6b</a:t>
            </a:r>
            <a:endParaRPr lang="cs-CZ" sz="1400" i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64275" y="3115632"/>
            <a:ext cx="1358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3) Vypočítej: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3680" y="3752671"/>
            <a:ext cx="3690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/>
              <a:t>8</a:t>
            </a:r>
            <a:r>
              <a:rPr lang="cs-CZ" sz="1400" i="1" dirty="0" smtClean="0"/>
              <a:t>b</a:t>
            </a:r>
            <a:endParaRPr lang="cs-CZ" sz="1400" i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572899" y="3440832"/>
            <a:ext cx="63424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60000"/>
            <a:r>
              <a:rPr lang="cs-CZ" dirty="0" smtClean="0"/>
              <a:t>35°18</a:t>
            </a:r>
            <a:r>
              <a:rPr lang="en-US" dirty="0" smtClean="0"/>
              <a:t>’</a:t>
            </a:r>
            <a:r>
              <a:rPr lang="cs-CZ" dirty="0" smtClean="0"/>
              <a:t> + 13°25</a:t>
            </a:r>
            <a:r>
              <a:rPr lang="en-US" dirty="0" smtClean="0"/>
              <a:t>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48°43</a:t>
            </a:r>
            <a:r>
              <a:rPr lang="en-US" dirty="0" smtClean="0">
                <a:solidFill>
                  <a:srgbClr val="FF0000"/>
                </a:solidFill>
              </a:rPr>
              <a:t> ’ </a:t>
            </a:r>
            <a:r>
              <a:rPr lang="cs-CZ" dirty="0" smtClean="0"/>
              <a:t>		37°15</a:t>
            </a:r>
            <a:r>
              <a:rPr lang="en-US" dirty="0" smtClean="0"/>
              <a:t>’</a:t>
            </a:r>
            <a:r>
              <a:rPr lang="cs-CZ" dirty="0" smtClean="0"/>
              <a:t> – 17°</a:t>
            </a:r>
            <a:r>
              <a:rPr lang="en-US" dirty="0" smtClean="0"/>
              <a:t>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20°15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en-US" dirty="0" smtClean="0"/>
              <a:t> 	</a:t>
            </a:r>
          </a:p>
          <a:p>
            <a:pPr defTabSz="360000"/>
            <a:r>
              <a:rPr lang="cs-CZ" dirty="0" smtClean="0"/>
              <a:t>13°38</a:t>
            </a:r>
            <a:r>
              <a:rPr lang="en-US" dirty="0" smtClean="0"/>
              <a:t>’</a:t>
            </a:r>
            <a:r>
              <a:rPr lang="cs-CZ" dirty="0" smtClean="0"/>
              <a:t> + 42°10</a:t>
            </a:r>
            <a:r>
              <a:rPr lang="en-US" dirty="0" smtClean="0"/>
              <a:t>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55°48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cs-CZ" dirty="0" smtClean="0"/>
              <a:t>		49°59</a:t>
            </a:r>
            <a:r>
              <a:rPr lang="en-US" dirty="0" smtClean="0"/>
              <a:t>’</a:t>
            </a:r>
            <a:r>
              <a:rPr lang="cs-CZ" dirty="0" smtClean="0"/>
              <a:t> – 28°15</a:t>
            </a:r>
            <a:r>
              <a:rPr lang="en-US" dirty="0" smtClean="0"/>
              <a:t>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21°44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endParaRPr lang="cs-CZ" dirty="0" smtClean="0">
              <a:solidFill>
                <a:srgbClr val="FF0000"/>
              </a:solidFill>
            </a:endParaRPr>
          </a:p>
          <a:p>
            <a:pPr defTabSz="360000"/>
            <a:r>
              <a:rPr lang="cs-CZ" dirty="0" smtClean="0"/>
              <a:t>52°52</a:t>
            </a:r>
            <a:r>
              <a:rPr lang="en-US" dirty="0" smtClean="0"/>
              <a:t>’</a:t>
            </a:r>
            <a:r>
              <a:rPr lang="cs-CZ" dirty="0" smtClean="0"/>
              <a:t> + 17°38</a:t>
            </a:r>
            <a:r>
              <a:rPr lang="en-US" dirty="0" smtClean="0"/>
              <a:t>’</a:t>
            </a:r>
            <a:r>
              <a:rPr lang="cs-CZ" dirty="0" smtClean="0"/>
              <a:t> = </a:t>
            </a:r>
            <a:r>
              <a:rPr lang="cs-CZ" dirty="0" smtClean="0">
                <a:solidFill>
                  <a:srgbClr val="FF0000"/>
                </a:solidFill>
              </a:rPr>
              <a:t>69°90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cs-CZ" dirty="0" smtClean="0">
                <a:solidFill>
                  <a:srgbClr val="FF0000"/>
                </a:solidFill>
              </a:rPr>
              <a:t> =</a:t>
            </a:r>
            <a:r>
              <a:rPr lang="en-US" dirty="0" smtClean="0"/>
              <a:t> </a:t>
            </a:r>
            <a:r>
              <a:rPr lang="cs-CZ" dirty="0" smtClean="0"/>
              <a:t>		65°15</a:t>
            </a:r>
            <a:r>
              <a:rPr lang="en-US" dirty="0" smtClean="0"/>
              <a:t>’</a:t>
            </a:r>
            <a:r>
              <a:rPr lang="cs-CZ" dirty="0" smtClean="0"/>
              <a:t> – 42°49</a:t>
            </a:r>
            <a:r>
              <a:rPr lang="en-US" dirty="0" smtClean="0"/>
              <a:t>’</a:t>
            </a:r>
            <a:r>
              <a:rPr lang="cs-CZ" dirty="0" smtClean="0"/>
              <a:t> = </a:t>
            </a:r>
            <a:r>
              <a:rPr lang="cs-CZ" dirty="0" smtClean="0">
                <a:solidFill>
                  <a:srgbClr val="FF0000"/>
                </a:solidFill>
              </a:rPr>
              <a:t>64°75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cs-CZ" dirty="0" smtClean="0">
                <a:solidFill>
                  <a:srgbClr val="FF0000"/>
                </a:solidFill>
              </a:rPr>
              <a:t> – 42°49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cs-CZ" dirty="0" smtClean="0">
                <a:solidFill>
                  <a:srgbClr val="FF0000"/>
                </a:solidFill>
              </a:rPr>
              <a:t> =</a:t>
            </a:r>
          </a:p>
          <a:p>
            <a:pPr defTabSz="360000"/>
            <a:r>
              <a:rPr lang="cs-CZ" dirty="0" smtClean="0">
                <a:solidFill>
                  <a:srgbClr val="FF0000"/>
                </a:solidFill>
              </a:rPr>
              <a:t>				 = 70°30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cs-CZ" dirty="0" smtClean="0">
                <a:solidFill>
                  <a:srgbClr val="FF0000"/>
                </a:solidFill>
              </a:rPr>
              <a:t>						 = 22°26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28888" y="353192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 smtClean="0"/>
              <a:t>1b</a:t>
            </a:r>
            <a:endParaRPr lang="cs-CZ" sz="1000" i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328888" y="37924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 smtClean="0"/>
              <a:t>1b</a:t>
            </a:r>
            <a:endParaRPr lang="cs-CZ" sz="1000" i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245099" y="379241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 smtClean="0"/>
              <a:t>1b</a:t>
            </a:r>
            <a:endParaRPr lang="cs-CZ" sz="1000" i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3245099" y="3531921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 smtClean="0"/>
              <a:t>1b</a:t>
            </a:r>
            <a:endParaRPr lang="cs-CZ" sz="1000" i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3245099" y="406352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/>
              <a:t>2</a:t>
            </a:r>
            <a:r>
              <a:rPr lang="cs-CZ" sz="1000" i="1" dirty="0" smtClean="0"/>
              <a:t>b</a:t>
            </a:r>
            <a:endParaRPr lang="cs-CZ" sz="1000" i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328888" y="406352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/>
              <a:t>2</a:t>
            </a:r>
            <a:r>
              <a:rPr lang="cs-CZ" sz="1000" i="1" dirty="0" smtClean="0"/>
              <a:t>b</a:t>
            </a:r>
            <a:endParaRPr lang="cs-CZ" sz="1000" i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-5350" y="4555792"/>
            <a:ext cx="52026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	Sčítání, odčítání, převádění úhlů</a:t>
            </a:r>
            <a:endParaRPr lang="cs-CZ" sz="2400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364275" y="4987840"/>
            <a:ext cx="4648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 Vyjádři velikosti úhlů ve stupních a minutách: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16632" y="5563904"/>
            <a:ext cx="3690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/>
              <a:t>6b</a:t>
            </a:r>
            <a:endParaRPr lang="cs-CZ" sz="1400" i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922937" y="5419888"/>
            <a:ext cx="54710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60000"/>
            <a:r>
              <a:rPr lang="cs-CZ" dirty="0" smtClean="0"/>
              <a:t>180</a:t>
            </a:r>
            <a:r>
              <a:rPr lang="en-US" dirty="0" smtClean="0"/>
              <a:t>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3°</a:t>
            </a:r>
            <a:r>
              <a:rPr lang="cs-CZ" dirty="0" smtClean="0"/>
              <a:t>			683</a:t>
            </a:r>
            <a:r>
              <a:rPr lang="en-US" dirty="0" smtClean="0"/>
              <a:t>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11°23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en-US" dirty="0" smtClean="0"/>
              <a:t> </a:t>
            </a:r>
            <a:r>
              <a:rPr lang="cs-CZ" dirty="0" smtClean="0"/>
              <a:t>			124</a:t>
            </a:r>
            <a:r>
              <a:rPr lang="en-US" dirty="0" smtClean="0"/>
              <a:t>’ = </a:t>
            </a:r>
            <a:r>
              <a:rPr lang="cs-CZ" dirty="0" smtClean="0">
                <a:solidFill>
                  <a:srgbClr val="FF0000"/>
                </a:solidFill>
              </a:rPr>
              <a:t>2°4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endParaRPr lang="en-US" dirty="0" smtClean="0"/>
          </a:p>
          <a:p>
            <a:pPr defTabSz="360000"/>
            <a:r>
              <a:rPr lang="cs-CZ" dirty="0" smtClean="0"/>
              <a:t>325</a:t>
            </a:r>
            <a:r>
              <a:rPr lang="en-US" dirty="0" smtClean="0"/>
              <a:t>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5°25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cs-CZ" dirty="0" smtClean="0"/>
              <a:t>		</a:t>
            </a:r>
            <a:r>
              <a:rPr lang="en-US" dirty="0" smtClean="0"/>
              <a:t>1</a:t>
            </a:r>
            <a:r>
              <a:rPr lang="cs-CZ" dirty="0" smtClean="0"/>
              <a:t>0</a:t>
            </a:r>
            <a:r>
              <a:rPr lang="en-US" dirty="0" smtClean="0"/>
              <a:t>75’ =</a:t>
            </a:r>
            <a:r>
              <a:rPr lang="cs-CZ" dirty="0" smtClean="0"/>
              <a:t>	 </a:t>
            </a:r>
            <a:r>
              <a:rPr lang="cs-CZ" dirty="0" smtClean="0">
                <a:solidFill>
                  <a:srgbClr val="FF0000"/>
                </a:solidFill>
              </a:rPr>
              <a:t>17°55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cs-CZ" dirty="0" smtClean="0">
                <a:solidFill>
                  <a:srgbClr val="FF0000"/>
                </a:solidFill>
              </a:rPr>
              <a:t>	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		659</a:t>
            </a:r>
            <a:r>
              <a:rPr lang="en-US" dirty="0" smtClean="0"/>
              <a:t>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10°59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364275" y="6067960"/>
            <a:ext cx="34642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2) </a:t>
            </a:r>
            <a:r>
              <a:rPr lang="cs-CZ" dirty="0" smtClean="0"/>
              <a:t>Vyjádři velikost úhlů v minutách: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825153" y="6393160"/>
            <a:ext cx="51074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60000"/>
            <a:r>
              <a:rPr lang="cs-CZ" dirty="0" smtClean="0"/>
              <a:t>7°12</a:t>
            </a:r>
            <a:r>
              <a:rPr lang="en-US" dirty="0" smtClean="0"/>
              <a:t>’ =</a:t>
            </a:r>
            <a:r>
              <a:rPr lang="cs-CZ" dirty="0" smtClean="0"/>
              <a:t>	</a:t>
            </a:r>
            <a:r>
              <a:rPr lang="cs-CZ" dirty="0" smtClean="0">
                <a:solidFill>
                  <a:srgbClr val="FF0000"/>
                </a:solidFill>
              </a:rPr>
              <a:t>432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cs-CZ" dirty="0" smtClean="0"/>
              <a:t>		8°45</a:t>
            </a:r>
            <a:r>
              <a:rPr lang="en-US" dirty="0" smtClean="0"/>
              <a:t>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525</a:t>
            </a:r>
            <a:r>
              <a:rPr lang="en-US" dirty="0" smtClean="0">
                <a:solidFill>
                  <a:srgbClr val="FF0000"/>
                </a:solidFill>
              </a:rPr>
              <a:t>’ </a:t>
            </a:r>
            <a:r>
              <a:rPr lang="cs-CZ" dirty="0" smtClean="0"/>
              <a:t>		10°25</a:t>
            </a:r>
            <a:r>
              <a:rPr lang="en-US" dirty="0" smtClean="0"/>
              <a:t>’ = </a:t>
            </a:r>
            <a:r>
              <a:rPr lang="cs-CZ" dirty="0" smtClean="0">
                <a:solidFill>
                  <a:srgbClr val="FF0000"/>
                </a:solidFill>
              </a:rPr>
              <a:t>625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endParaRPr lang="en-US" dirty="0" smtClean="0"/>
          </a:p>
          <a:p>
            <a:pPr defTabSz="360000"/>
            <a:r>
              <a:rPr lang="cs-CZ" dirty="0" smtClean="0"/>
              <a:t>13°05</a:t>
            </a:r>
            <a:r>
              <a:rPr lang="en-US" dirty="0" smtClean="0"/>
              <a:t>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785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cs-CZ" dirty="0" smtClean="0"/>
              <a:t>		16°</a:t>
            </a:r>
            <a:r>
              <a:rPr lang="en-US" dirty="0" smtClean="0"/>
              <a:t>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960</a:t>
            </a:r>
            <a:r>
              <a:rPr lang="en-US" dirty="0" smtClean="0">
                <a:solidFill>
                  <a:srgbClr val="FF0000"/>
                </a:solidFill>
              </a:rPr>
              <a:t>’ </a:t>
            </a:r>
            <a:r>
              <a:rPr lang="cs-CZ" dirty="0" smtClean="0"/>
              <a:t>			5°27</a:t>
            </a:r>
            <a:r>
              <a:rPr lang="en-US" dirty="0" smtClean="0"/>
              <a:t>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327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116632" y="6531659"/>
            <a:ext cx="3690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/>
              <a:t>6b</a:t>
            </a:r>
            <a:endParaRPr lang="cs-CZ" sz="1400" i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364275" y="6969224"/>
            <a:ext cx="1358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3) Vypočítej:</a:t>
            </a:r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-5292" y="7606263"/>
            <a:ext cx="3690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/>
              <a:t>8</a:t>
            </a:r>
            <a:r>
              <a:rPr lang="cs-CZ" sz="1400" i="1" dirty="0" smtClean="0"/>
              <a:t>b</a:t>
            </a:r>
            <a:endParaRPr lang="cs-CZ" sz="1400" i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586367" y="7329264"/>
            <a:ext cx="639534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60000"/>
            <a:r>
              <a:rPr lang="cs-CZ" dirty="0" smtClean="0"/>
              <a:t>13°25</a:t>
            </a:r>
            <a:r>
              <a:rPr lang="en-US" dirty="0" smtClean="0"/>
              <a:t>’</a:t>
            </a:r>
            <a:r>
              <a:rPr lang="cs-CZ" dirty="0" smtClean="0"/>
              <a:t> + 32°18</a:t>
            </a:r>
            <a:r>
              <a:rPr lang="en-US" dirty="0" smtClean="0"/>
              <a:t>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45°43</a:t>
            </a:r>
            <a:r>
              <a:rPr lang="en-US" dirty="0" smtClean="0">
                <a:solidFill>
                  <a:srgbClr val="FF0000"/>
                </a:solidFill>
              </a:rPr>
              <a:t>’ </a:t>
            </a:r>
            <a:r>
              <a:rPr lang="cs-CZ" dirty="0" smtClean="0"/>
              <a:t>		48°43</a:t>
            </a:r>
            <a:r>
              <a:rPr lang="en-US" dirty="0" smtClean="0"/>
              <a:t>’</a:t>
            </a:r>
            <a:r>
              <a:rPr lang="cs-CZ" dirty="0" smtClean="0"/>
              <a:t> – 18°</a:t>
            </a:r>
            <a:r>
              <a:rPr lang="en-US" dirty="0" smtClean="0"/>
              <a:t>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30°43</a:t>
            </a:r>
            <a:r>
              <a:rPr lang="en-US" dirty="0" smtClean="0">
                <a:solidFill>
                  <a:srgbClr val="FF0000"/>
                </a:solidFill>
              </a:rPr>
              <a:t>’ </a:t>
            </a:r>
            <a:r>
              <a:rPr lang="en-US" dirty="0" smtClean="0"/>
              <a:t>	</a:t>
            </a:r>
          </a:p>
          <a:p>
            <a:pPr defTabSz="360000"/>
            <a:r>
              <a:rPr lang="cs-CZ" dirty="0" smtClean="0"/>
              <a:t>42°22</a:t>
            </a:r>
            <a:r>
              <a:rPr lang="en-US" dirty="0" smtClean="0"/>
              <a:t>’</a:t>
            </a:r>
            <a:r>
              <a:rPr lang="cs-CZ" dirty="0" smtClean="0"/>
              <a:t> + 12°30</a:t>
            </a:r>
            <a:r>
              <a:rPr lang="en-US" dirty="0" smtClean="0"/>
              <a:t>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54°52</a:t>
            </a:r>
            <a:r>
              <a:rPr lang="en-US" dirty="0" smtClean="0">
                <a:solidFill>
                  <a:srgbClr val="FF0000"/>
                </a:solidFill>
              </a:rPr>
              <a:t>’ </a:t>
            </a:r>
            <a:r>
              <a:rPr lang="cs-CZ" dirty="0" smtClean="0"/>
              <a:t>		39°39</a:t>
            </a:r>
            <a:r>
              <a:rPr lang="en-US" dirty="0" smtClean="0"/>
              <a:t>’</a:t>
            </a:r>
            <a:r>
              <a:rPr lang="cs-CZ" dirty="0" smtClean="0"/>
              <a:t> – 25°14</a:t>
            </a:r>
            <a:r>
              <a:rPr lang="en-US" dirty="0" smtClean="0"/>
              <a:t>’ =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14°25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endParaRPr lang="cs-CZ" dirty="0" smtClean="0"/>
          </a:p>
          <a:p>
            <a:pPr defTabSz="360000"/>
            <a:r>
              <a:rPr lang="cs-CZ" dirty="0" smtClean="0"/>
              <a:t>38°52</a:t>
            </a:r>
            <a:r>
              <a:rPr lang="en-US" dirty="0" smtClean="0"/>
              <a:t>’</a:t>
            </a:r>
            <a:r>
              <a:rPr lang="cs-CZ" dirty="0" smtClean="0"/>
              <a:t> + 10°48</a:t>
            </a:r>
            <a:r>
              <a:rPr lang="en-US" dirty="0" smtClean="0"/>
              <a:t>’</a:t>
            </a:r>
            <a:r>
              <a:rPr lang="cs-CZ" dirty="0" smtClean="0"/>
              <a:t> = </a:t>
            </a:r>
            <a:r>
              <a:rPr lang="cs-CZ" dirty="0" smtClean="0">
                <a:solidFill>
                  <a:srgbClr val="FF0000"/>
                </a:solidFill>
              </a:rPr>
              <a:t>48°100</a:t>
            </a:r>
            <a:r>
              <a:rPr lang="en-US" dirty="0" smtClean="0">
                <a:solidFill>
                  <a:srgbClr val="FF0000"/>
                </a:solidFill>
              </a:rPr>
              <a:t>’ </a:t>
            </a:r>
            <a:r>
              <a:rPr lang="cs-CZ" dirty="0" smtClean="0"/>
              <a:t>		75°13</a:t>
            </a:r>
            <a:r>
              <a:rPr lang="en-US" dirty="0" smtClean="0"/>
              <a:t>’</a:t>
            </a:r>
            <a:r>
              <a:rPr lang="cs-CZ" dirty="0" smtClean="0"/>
              <a:t> – 32°42</a:t>
            </a:r>
            <a:r>
              <a:rPr lang="en-US" dirty="0" smtClean="0"/>
              <a:t>’</a:t>
            </a:r>
            <a:r>
              <a:rPr lang="cs-CZ" dirty="0" smtClean="0"/>
              <a:t> = </a:t>
            </a:r>
            <a:r>
              <a:rPr lang="cs-CZ" dirty="0" smtClean="0">
                <a:solidFill>
                  <a:srgbClr val="FF0000"/>
                </a:solidFill>
              </a:rPr>
              <a:t>74°73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cs-CZ" dirty="0" smtClean="0">
                <a:solidFill>
                  <a:srgbClr val="FF0000"/>
                </a:solidFill>
              </a:rPr>
              <a:t> – 32°42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cs-CZ" dirty="0" smtClean="0">
                <a:solidFill>
                  <a:srgbClr val="FF0000"/>
                </a:solidFill>
              </a:rPr>
              <a:t> = </a:t>
            </a:r>
          </a:p>
          <a:p>
            <a:pPr defTabSz="360000"/>
            <a:r>
              <a:rPr lang="cs-CZ" dirty="0" smtClean="0">
                <a:solidFill>
                  <a:srgbClr val="FF0000"/>
                </a:solidFill>
              </a:rPr>
              <a:t>				 = 49°40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cs-CZ" dirty="0" smtClean="0">
                <a:solidFill>
                  <a:srgbClr val="FF0000"/>
                </a:solidFill>
              </a:rPr>
              <a:t>						 = 42°31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endParaRPr lang="cs-CZ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364275" y="8516232"/>
            <a:ext cx="224131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Hodnocení: </a:t>
            </a:r>
            <a:r>
              <a:rPr lang="cs-CZ" b="1" dirty="0" smtClean="0"/>
              <a:t>1</a:t>
            </a:r>
            <a:r>
              <a:rPr lang="cs-CZ" dirty="0" smtClean="0"/>
              <a:t>: 20 – 18</a:t>
            </a:r>
          </a:p>
          <a:p>
            <a:r>
              <a:rPr lang="cs-CZ" dirty="0"/>
              <a:t>	</a:t>
            </a:r>
            <a:r>
              <a:rPr lang="cs-CZ" dirty="0" smtClean="0"/>
              <a:t>    </a:t>
            </a:r>
            <a:r>
              <a:rPr lang="cs-CZ" b="1" dirty="0" smtClean="0"/>
              <a:t>2</a:t>
            </a:r>
            <a:r>
              <a:rPr lang="cs-CZ" dirty="0" smtClean="0"/>
              <a:t>: 17 – 14</a:t>
            </a:r>
          </a:p>
          <a:p>
            <a:r>
              <a:rPr lang="cs-CZ" dirty="0"/>
              <a:t>	</a:t>
            </a:r>
            <a:r>
              <a:rPr lang="cs-CZ" dirty="0" smtClean="0"/>
              <a:t>    </a:t>
            </a:r>
            <a:r>
              <a:rPr lang="cs-CZ" b="1" dirty="0" smtClean="0"/>
              <a:t>3</a:t>
            </a:r>
            <a:r>
              <a:rPr lang="cs-CZ" dirty="0" smtClean="0"/>
              <a:t>: 13 – 8 </a:t>
            </a:r>
          </a:p>
          <a:p>
            <a:r>
              <a:rPr lang="cs-CZ" dirty="0"/>
              <a:t>	</a:t>
            </a:r>
            <a:r>
              <a:rPr lang="cs-CZ" dirty="0" smtClean="0"/>
              <a:t>    </a:t>
            </a:r>
            <a:r>
              <a:rPr lang="cs-CZ" b="1" dirty="0" smtClean="0"/>
              <a:t>4</a:t>
            </a:r>
            <a:r>
              <a:rPr lang="cs-CZ" dirty="0" smtClean="0"/>
              <a:t>: 7 – 4 </a:t>
            </a:r>
          </a:p>
          <a:p>
            <a:r>
              <a:rPr lang="cs-CZ" dirty="0"/>
              <a:t>	</a:t>
            </a:r>
            <a:r>
              <a:rPr lang="cs-CZ" dirty="0" smtClean="0"/>
              <a:t>    </a:t>
            </a:r>
            <a:r>
              <a:rPr lang="cs-CZ" b="1" dirty="0" smtClean="0"/>
              <a:t>5</a:t>
            </a:r>
            <a:r>
              <a:rPr lang="cs-CZ" dirty="0" smtClean="0"/>
              <a:t>: 3 – 0 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342356" y="7404523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 smtClean="0"/>
              <a:t>1b</a:t>
            </a:r>
            <a:endParaRPr lang="cs-CZ" sz="1000" i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342356" y="7665013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 smtClean="0"/>
              <a:t>1b</a:t>
            </a:r>
            <a:endParaRPr lang="cs-CZ" sz="1000" i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3258567" y="7665013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 smtClean="0"/>
              <a:t>1b</a:t>
            </a:r>
            <a:endParaRPr lang="cs-CZ" sz="1000" i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3258567" y="7404523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 smtClean="0"/>
              <a:t>1b</a:t>
            </a:r>
            <a:endParaRPr lang="cs-CZ" sz="1000" i="1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3258567" y="7936122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/>
              <a:t>2</a:t>
            </a:r>
            <a:r>
              <a:rPr lang="cs-CZ" sz="1000" i="1" dirty="0" smtClean="0"/>
              <a:t>b</a:t>
            </a:r>
            <a:endParaRPr lang="cs-CZ" sz="1000" i="1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342356" y="7936122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/>
              <a:t>2</a:t>
            </a:r>
            <a:r>
              <a:rPr lang="cs-CZ" sz="1000" i="1" dirty="0" smtClean="0"/>
              <a:t>b</a:t>
            </a:r>
            <a:endParaRPr lang="cs-CZ" sz="1000" i="1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2914916" y="56456"/>
            <a:ext cx="10281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Řešení</a:t>
            </a:r>
            <a:endParaRPr lang="cs-CZ" sz="2400" b="1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2770005" y="9707071"/>
            <a:ext cx="13179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/>
              <a:t>VY_32_INOVACE_148</a:t>
            </a:r>
          </a:p>
        </p:txBody>
      </p:sp>
    </p:spTree>
    <p:extLst>
      <p:ext uri="{BB962C8B-B14F-4D97-AF65-F5344CB8AC3E}">
        <p14:creationId xmlns:p14="http://schemas.microsoft.com/office/powerpoint/2010/main" val="3499123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93837" y="704528"/>
            <a:ext cx="67687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/>
              <a:t>Zdroje</a:t>
            </a:r>
            <a:r>
              <a:rPr lang="cs-CZ" sz="2400" b="1" dirty="0" smtClean="0"/>
              <a:t>:</a:t>
            </a:r>
          </a:p>
          <a:p>
            <a:endParaRPr lang="cs-CZ" sz="2400" b="1" dirty="0"/>
          </a:p>
          <a:p>
            <a:r>
              <a:rPr lang="cs-CZ" dirty="0" smtClean="0"/>
              <a:t>Není-li uvedeno jinak, autorem materiálu a všech jeho částí je</a:t>
            </a:r>
          </a:p>
          <a:p>
            <a:r>
              <a:rPr lang="cs-CZ" dirty="0" smtClean="0"/>
              <a:t>Mgr. Alena </a:t>
            </a:r>
            <a:r>
              <a:rPr lang="cs-CZ" dirty="0" err="1" smtClean="0"/>
              <a:t>Himlová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70005" y="9707071"/>
            <a:ext cx="13179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/>
              <a:t>VY_32_INOVACE_148</a:t>
            </a:r>
          </a:p>
        </p:txBody>
      </p:sp>
    </p:spTree>
    <p:extLst>
      <p:ext uri="{BB962C8B-B14F-4D97-AF65-F5344CB8AC3E}">
        <p14:creationId xmlns:p14="http://schemas.microsoft.com/office/powerpoint/2010/main" val="286286071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219</Words>
  <Application>Microsoft Office PowerPoint</Application>
  <PresentationFormat>A4 (210 x 297 mm)</PresentationFormat>
  <Paragraphs>100</Paragraphs>
  <Slides>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Motiv systému Office</vt:lpstr>
      <vt:lpstr>Microsoft Word Document</vt:lpstr>
      <vt:lpstr>Dokument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NTB</dc:creator>
  <cp:lastModifiedBy>Pepa</cp:lastModifiedBy>
  <cp:revision>74</cp:revision>
  <cp:lastPrinted>2013-05-31T14:15:12Z</cp:lastPrinted>
  <dcterms:created xsi:type="dcterms:W3CDTF">2013-05-16T12:05:04Z</dcterms:created>
  <dcterms:modified xsi:type="dcterms:W3CDTF">2013-11-25T14:06:21Z</dcterms:modified>
</cp:coreProperties>
</file>