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310" r:id="rId5"/>
    <p:sldId id="326" r:id="rId6"/>
    <p:sldId id="327" r:id="rId7"/>
    <p:sldId id="332" r:id="rId8"/>
    <p:sldId id="331" r:id="rId9"/>
    <p:sldId id="330" r:id="rId10"/>
    <p:sldId id="325" r:id="rId11"/>
    <p:sldId id="324" r:id="rId12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98" d="100"/>
          <a:sy n="98" d="100"/>
        </p:scale>
        <p:origin x="-600" y="-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17.5.2015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17.5.2015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cirna.cz/cestina/podstatna_jmena_rod_muzsky.php" TargetMode="External"/><Relationship Id="rId2" Type="http://schemas.openxmlformats.org/officeDocument/2006/relationships/hyperlink" Target="http://rysava.websnadno.cz/ceskyjazyk_4.roc/cj4_vzorypodjmen_rodstredni1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kolakov.eu/cesky-jazyk-4-trida/podstatna-jmena-rodu-zenskeho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Vzory </a:t>
            </a:r>
          </a:p>
          <a:p>
            <a:r>
              <a:rPr lang="cs-CZ" sz="6000" b="1" dirty="0" smtClean="0"/>
              <a:t>podstatných jmen</a:t>
            </a:r>
          </a:p>
        </p:txBody>
      </p:sp>
    </p:spTree>
    <p:extLst>
      <p:ext uri="{BB962C8B-B14F-4D97-AF65-F5344CB8AC3E}">
        <p14:creationId xmlns=""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 ZŠ Brno, Měšťanská 21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 Zuzana </a:t>
            </a:r>
            <a:r>
              <a:rPr lang="cs-CZ" dirty="0" err="1" smtClean="0"/>
              <a:t>Siegelová</a:t>
            </a:r>
            <a:endParaRPr lang="cs-CZ" dirty="0" smtClean="0"/>
          </a:p>
          <a:p>
            <a:pPr algn="l"/>
            <a:r>
              <a:rPr lang="cs-CZ" dirty="0" smtClean="0"/>
              <a:t>Předmět: Český jazyk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 V tomto materiálu si žáci zopakují vzory podstatných jmen a následně procvičí na různých slovech. Materiál je vhodný pro 4. ročník ZŠ.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1131590"/>
            <a:ext cx="6858000" cy="852810"/>
          </a:xfrm>
        </p:spPr>
        <p:txBody>
          <a:bodyPr/>
          <a:lstStyle/>
          <a:p>
            <a:r>
              <a:rPr lang="cs-CZ" dirty="0" smtClean="0"/>
              <a:t>Vzory rodu středního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2067694"/>
            <a:ext cx="6065912" cy="2304256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/>
              <a:t>město</a:t>
            </a:r>
          </a:p>
          <a:p>
            <a:pPr algn="l"/>
            <a:r>
              <a:rPr lang="cs-CZ" sz="3200" b="1" dirty="0" smtClean="0"/>
              <a:t>moře</a:t>
            </a:r>
          </a:p>
          <a:p>
            <a:pPr algn="l"/>
            <a:r>
              <a:rPr lang="cs-CZ" sz="3200" b="1" dirty="0" smtClean="0"/>
              <a:t>kuře</a:t>
            </a:r>
          </a:p>
          <a:p>
            <a:pPr algn="l"/>
            <a:r>
              <a:rPr lang="cs-CZ" sz="3200" b="1" dirty="0" smtClean="0"/>
              <a:t>stavení</a:t>
            </a:r>
            <a:endParaRPr lang="cs-CZ" sz="3200" b="1" dirty="0"/>
          </a:p>
        </p:txBody>
      </p:sp>
      <p:pic>
        <p:nvPicPr>
          <p:cNvPr id="6" name="Obrázek 5" descr="mo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2499742"/>
            <a:ext cx="1008112" cy="848411"/>
          </a:xfrm>
          <a:prstGeom prst="rect">
            <a:avLst/>
          </a:prstGeom>
        </p:spPr>
      </p:pic>
      <p:pic>
        <p:nvPicPr>
          <p:cNvPr id="5" name="Obrázek 4" descr="mes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1923678"/>
            <a:ext cx="942975" cy="809625"/>
          </a:xfrm>
          <a:prstGeom prst="rect">
            <a:avLst/>
          </a:prstGeom>
        </p:spPr>
      </p:pic>
      <p:pic>
        <p:nvPicPr>
          <p:cNvPr id="4" name="Obrázek 3" descr="kur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1" y="3075806"/>
            <a:ext cx="1016581" cy="864096"/>
          </a:xfrm>
          <a:prstGeom prst="rect">
            <a:avLst/>
          </a:prstGeom>
        </p:spPr>
      </p:pic>
      <p:pic>
        <p:nvPicPr>
          <p:cNvPr id="7" name="Obrázek 6" descr="staven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3651870"/>
            <a:ext cx="952500" cy="6858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6012160" y="2211710"/>
            <a:ext cx="1872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mraveniště</a:t>
            </a:r>
          </a:p>
          <a:p>
            <a:r>
              <a:rPr lang="cs-CZ" sz="2400" dirty="0" smtClean="0"/>
              <a:t>kormidlo</a:t>
            </a:r>
          </a:p>
          <a:p>
            <a:r>
              <a:rPr lang="cs-CZ" sz="2400" dirty="0" smtClean="0"/>
              <a:t>přání</a:t>
            </a:r>
          </a:p>
          <a:p>
            <a:r>
              <a:rPr lang="cs-CZ" sz="2400" dirty="0" smtClean="0"/>
              <a:t>jehně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1131590"/>
            <a:ext cx="6858000" cy="852810"/>
          </a:xfrm>
        </p:spPr>
        <p:txBody>
          <a:bodyPr/>
          <a:lstStyle/>
          <a:p>
            <a:r>
              <a:rPr lang="cs-CZ" dirty="0" smtClean="0"/>
              <a:t>Vzory rodu ženského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2067694"/>
            <a:ext cx="6065912" cy="2304256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/>
              <a:t>žena</a:t>
            </a:r>
          </a:p>
          <a:p>
            <a:pPr algn="l"/>
            <a:r>
              <a:rPr lang="cs-CZ" sz="3200" b="1" dirty="0" smtClean="0"/>
              <a:t>růže</a:t>
            </a:r>
          </a:p>
          <a:p>
            <a:pPr algn="l"/>
            <a:r>
              <a:rPr lang="cs-CZ" sz="3200" b="1" dirty="0" smtClean="0"/>
              <a:t>píseň</a:t>
            </a:r>
          </a:p>
          <a:p>
            <a:pPr algn="l"/>
            <a:r>
              <a:rPr lang="cs-CZ" sz="3200" b="1" dirty="0" smtClean="0"/>
              <a:t>kost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2211710"/>
            <a:ext cx="1872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veverka</a:t>
            </a:r>
          </a:p>
          <a:p>
            <a:r>
              <a:rPr lang="cs-CZ" sz="2400" dirty="0" smtClean="0"/>
              <a:t>pověst</a:t>
            </a:r>
          </a:p>
          <a:p>
            <a:r>
              <a:rPr lang="cs-CZ" sz="2400" dirty="0" smtClean="0"/>
              <a:t>čarodějnice</a:t>
            </a:r>
          </a:p>
          <a:p>
            <a:r>
              <a:rPr lang="cs-CZ" sz="2400" dirty="0" smtClean="0"/>
              <a:t>báseň</a:t>
            </a:r>
          </a:p>
        </p:txBody>
      </p:sp>
      <p:pic>
        <p:nvPicPr>
          <p:cNvPr id="9" name="Obrázek 8" descr="kos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3723878"/>
            <a:ext cx="952500" cy="685800"/>
          </a:xfrm>
          <a:prstGeom prst="rect">
            <a:avLst/>
          </a:prstGeom>
        </p:spPr>
      </p:pic>
      <p:pic>
        <p:nvPicPr>
          <p:cNvPr id="12" name="Obrázek 11" descr="ze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1923678"/>
            <a:ext cx="952500" cy="809625"/>
          </a:xfrm>
          <a:prstGeom prst="rect">
            <a:avLst/>
          </a:prstGeom>
        </p:spPr>
      </p:pic>
      <p:pic>
        <p:nvPicPr>
          <p:cNvPr id="10" name="Obrázek 9" descr="pise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3003798"/>
            <a:ext cx="952500" cy="809625"/>
          </a:xfrm>
          <a:prstGeom prst="rect">
            <a:avLst/>
          </a:prstGeom>
        </p:spPr>
      </p:pic>
      <p:pic>
        <p:nvPicPr>
          <p:cNvPr id="11" name="Obrázek 10" descr="ruz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2427734"/>
            <a:ext cx="952500" cy="809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 descr="stro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3723878"/>
            <a:ext cx="952500" cy="809625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1131590"/>
            <a:ext cx="6858000" cy="852810"/>
          </a:xfrm>
        </p:spPr>
        <p:txBody>
          <a:bodyPr/>
          <a:lstStyle/>
          <a:p>
            <a:r>
              <a:rPr lang="cs-CZ" dirty="0" smtClean="0"/>
              <a:t>Vzory rodu mužského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2067694"/>
            <a:ext cx="6065912" cy="2304256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/>
              <a:t>pán</a:t>
            </a:r>
          </a:p>
          <a:p>
            <a:pPr algn="l"/>
            <a:r>
              <a:rPr lang="cs-CZ" sz="3200" b="1" dirty="0" smtClean="0"/>
              <a:t>muž</a:t>
            </a:r>
          </a:p>
          <a:p>
            <a:pPr algn="l"/>
            <a:r>
              <a:rPr lang="cs-CZ" sz="3200" b="1" dirty="0" smtClean="0"/>
              <a:t>hrad</a:t>
            </a:r>
          </a:p>
          <a:p>
            <a:pPr algn="l"/>
            <a:r>
              <a:rPr lang="cs-CZ" sz="3200" b="1" dirty="0" smtClean="0"/>
              <a:t>stroj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2211711"/>
            <a:ext cx="187220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petrklíč</a:t>
            </a:r>
          </a:p>
          <a:p>
            <a:r>
              <a:rPr lang="cs-CZ" sz="2400" dirty="0" smtClean="0"/>
              <a:t>sýček</a:t>
            </a:r>
          </a:p>
          <a:p>
            <a:r>
              <a:rPr lang="cs-CZ" sz="2400" dirty="0" smtClean="0"/>
              <a:t>automobil</a:t>
            </a:r>
          </a:p>
          <a:p>
            <a:r>
              <a:rPr lang="cs-CZ" sz="2400" dirty="0" smtClean="0"/>
              <a:t>král</a:t>
            </a:r>
          </a:p>
          <a:p>
            <a:endParaRPr lang="cs-CZ" dirty="0" smtClean="0"/>
          </a:p>
        </p:txBody>
      </p:sp>
      <p:pic>
        <p:nvPicPr>
          <p:cNvPr id="9" name="Obrázek 8" descr="hr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3075806"/>
            <a:ext cx="1008112" cy="856895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pic>
        <p:nvPicPr>
          <p:cNvPr id="10" name="Obrázek 9" descr="muz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2355726"/>
            <a:ext cx="1061064" cy="901904"/>
          </a:xfrm>
          <a:prstGeom prst="rect">
            <a:avLst/>
          </a:prstGeom>
        </p:spPr>
      </p:pic>
      <p:pic>
        <p:nvPicPr>
          <p:cNvPr id="11" name="Obrázek 10" descr="pa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7864" y="1995686"/>
            <a:ext cx="1016583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915566"/>
            <a:ext cx="6858000" cy="3600400"/>
          </a:xfrm>
        </p:spPr>
        <p:txBody>
          <a:bodyPr numCol="4">
            <a:noAutofit/>
          </a:bodyPr>
          <a:lstStyle/>
          <a:p>
            <a:pPr algn="l"/>
            <a:r>
              <a:rPr lang="cs-CZ" sz="2400" dirty="0" smtClean="0"/>
              <a:t>holoubě</a:t>
            </a:r>
          </a:p>
          <a:p>
            <a:pPr algn="l"/>
            <a:r>
              <a:rPr lang="cs-CZ" sz="2400" dirty="0" smtClean="0"/>
              <a:t>chůva</a:t>
            </a:r>
          </a:p>
          <a:p>
            <a:pPr algn="l"/>
            <a:r>
              <a:rPr lang="cs-CZ" sz="2400" dirty="0" smtClean="0"/>
              <a:t>sklenice</a:t>
            </a:r>
          </a:p>
          <a:p>
            <a:pPr algn="l"/>
            <a:r>
              <a:rPr lang="cs-CZ" sz="2400" dirty="0" smtClean="0"/>
              <a:t>house</a:t>
            </a:r>
          </a:p>
          <a:p>
            <a:pPr algn="l"/>
            <a:r>
              <a:rPr lang="cs-CZ" sz="2400" dirty="0" smtClean="0"/>
              <a:t>zpívání</a:t>
            </a:r>
          </a:p>
          <a:p>
            <a:pPr algn="l"/>
            <a:r>
              <a:rPr lang="cs-CZ" sz="2400" dirty="0" smtClean="0"/>
              <a:t>husa</a:t>
            </a:r>
          </a:p>
          <a:p>
            <a:pPr algn="l"/>
            <a:r>
              <a:rPr lang="cs-CZ" sz="2400" dirty="0" smtClean="0"/>
              <a:t>drahokam</a:t>
            </a:r>
          </a:p>
          <a:p>
            <a:pPr algn="l"/>
            <a:r>
              <a:rPr lang="cs-CZ" sz="2400" dirty="0" smtClean="0"/>
              <a:t>doupě</a:t>
            </a:r>
          </a:p>
          <a:p>
            <a:pPr algn="l"/>
            <a:r>
              <a:rPr lang="cs-CZ" sz="2400" dirty="0" smtClean="0"/>
              <a:t>zahrada</a:t>
            </a:r>
          </a:p>
          <a:p>
            <a:pPr algn="l"/>
            <a:r>
              <a:rPr lang="cs-CZ" sz="2400" dirty="0" smtClean="0"/>
              <a:t>křídlo</a:t>
            </a:r>
          </a:p>
          <a:p>
            <a:pPr algn="l"/>
            <a:r>
              <a:rPr lang="cs-CZ" sz="2400" dirty="0" smtClean="0"/>
              <a:t>srnec</a:t>
            </a:r>
          </a:p>
          <a:p>
            <a:pPr algn="l"/>
            <a:r>
              <a:rPr lang="cs-CZ" sz="2400" dirty="0" smtClean="0"/>
              <a:t>krokodýl</a:t>
            </a:r>
          </a:p>
          <a:p>
            <a:pPr algn="l"/>
            <a:r>
              <a:rPr lang="cs-CZ" sz="2400" dirty="0" smtClean="0"/>
              <a:t>skříň</a:t>
            </a:r>
          </a:p>
          <a:p>
            <a:pPr algn="l"/>
            <a:r>
              <a:rPr lang="cs-CZ" sz="2400" dirty="0" smtClean="0"/>
              <a:t>koště</a:t>
            </a:r>
          </a:p>
          <a:p>
            <a:pPr algn="l"/>
            <a:r>
              <a:rPr lang="cs-CZ" sz="2400" dirty="0" smtClean="0"/>
              <a:t>pes</a:t>
            </a:r>
          </a:p>
          <a:p>
            <a:pPr algn="l"/>
            <a:r>
              <a:rPr lang="cs-CZ" sz="2400" dirty="0" smtClean="0"/>
              <a:t>učení</a:t>
            </a:r>
          </a:p>
          <a:p>
            <a:pPr algn="l"/>
            <a:r>
              <a:rPr lang="cs-CZ" sz="2400" dirty="0" smtClean="0"/>
              <a:t>židle</a:t>
            </a:r>
          </a:p>
          <a:p>
            <a:pPr algn="l"/>
            <a:r>
              <a:rPr lang="cs-CZ" sz="2400" dirty="0" smtClean="0"/>
              <a:t>nemoc</a:t>
            </a:r>
          </a:p>
          <a:p>
            <a:pPr algn="l"/>
            <a:r>
              <a:rPr lang="cs-CZ" sz="2400" dirty="0" smtClean="0"/>
              <a:t>kolo</a:t>
            </a:r>
          </a:p>
          <a:p>
            <a:pPr algn="l"/>
            <a:r>
              <a:rPr lang="cs-CZ" sz="2400" dirty="0" smtClean="0"/>
              <a:t>bříza</a:t>
            </a:r>
          </a:p>
          <a:p>
            <a:pPr algn="l"/>
            <a:r>
              <a:rPr lang="cs-CZ" sz="2400" dirty="0" smtClean="0"/>
              <a:t>chodník</a:t>
            </a:r>
          </a:p>
          <a:p>
            <a:pPr algn="l"/>
            <a:r>
              <a:rPr lang="cs-CZ" sz="2400" dirty="0" smtClean="0"/>
              <a:t>hříbek</a:t>
            </a:r>
          </a:p>
          <a:p>
            <a:pPr algn="l"/>
            <a:r>
              <a:rPr lang="cs-CZ" sz="2400" dirty="0" smtClean="0"/>
              <a:t>hřiště</a:t>
            </a:r>
          </a:p>
          <a:p>
            <a:pPr algn="l"/>
            <a:r>
              <a:rPr lang="cs-CZ" sz="2400" dirty="0" smtClean="0"/>
              <a:t>štěně</a:t>
            </a:r>
          </a:p>
          <a:p>
            <a:pPr algn="l"/>
            <a:r>
              <a:rPr lang="cs-CZ" sz="2400" dirty="0" smtClean="0"/>
              <a:t>topol</a:t>
            </a:r>
          </a:p>
          <a:p>
            <a:pPr algn="l"/>
            <a:r>
              <a:rPr lang="cs-CZ" sz="2400" dirty="0" smtClean="0"/>
              <a:t>broskev</a:t>
            </a:r>
          </a:p>
          <a:p>
            <a:pPr algn="l"/>
            <a:r>
              <a:rPr lang="cs-CZ" sz="2400" dirty="0" smtClean="0"/>
              <a:t>medvěd</a:t>
            </a:r>
          </a:p>
          <a:p>
            <a:pPr algn="l"/>
            <a:r>
              <a:rPr lang="cs-CZ" sz="2400" dirty="0" smtClean="0"/>
              <a:t>ulice</a:t>
            </a:r>
          </a:p>
          <a:p>
            <a:pPr algn="l"/>
            <a:r>
              <a:rPr lang="cs-CZ" sz="2400" dirty="0" smtClean="0"/>
              <a:t>spisovatel</a:t>
            </a:r>
          </a:p>
          <a:p>
            <a:pPr algn="l"/>
            <a:r>
              <a:rPr lang="cs-CZ" sz="2400" dirty="0" smtClean="0"/>
              <a:t>letec</a:t>
            </a:r>
          </a:p>
          <a:p>
            <a:pPr algn="l"/>
            <a:r>
              <a:rPr lang="cs-CZ" sz="2400" dirty="0" smtClean="0"/>
              <a:t>okno</a:t>
            </a:r>
          </a:p>
          <a:p>
            <a:pPr algn="l"/>
            <a:r>
              <a:rPr lang="cs-CZ" sz="2400" dirty="0" smtClean="0"/>
              <a:t>konev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Žáci si nejprve zopakují vzory podstatných jmen a jejich skloňování. V posledním okně si potom procvičí určování vzorů u jednotlivých slov. Tato slova jdou využít ke skupinové práci, </a:t>
            </a:r>
            <a:r>
              <a:rPr lang="cs-CZ" sz="1800" i="1" dirty="0" smtClean="0"/>
              <a:t>samostatné </a:t>
            </a:r>
            <a:r>
              <a:rPr lang="cs-CZ" sz="1800" i="1" dirty="0" smtClean="0"/>
              <a:t>práci </a:t>
            </a:r>
            <a:r>
              <a:rPr lang="cs-CZ" sz="1800" i="1" smtClean="0"/>
              <a:t>nebo </a:t>
            </a:r>
            <a:r>
              <a:rPr lang="cs-CZ" sz="1800" i="1" smtClean="0"/>
              <a:t>pohybové aktivitě.</a:t>
            </a:r>
            <a:endParaRPr lang="cs-CZ" sz="1800" i="1" dirty="0" smtClean="0"/>
          </a:p>
          <a:p>
            <a:pPr>
              <a:buNone/>
            </a:pP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Žáci umí správně určit vzor podstatného jména.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http://rysava.websnadno.cz/ceskyjazyk_4.roc/cj4_vzorypodjmen_rodstredni1.htm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ucirna.cz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cestina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podstatna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jmena</a:t>
            </a:r>
            <a:r>
              <a:rPr lang="cs-CZ" dirty="0" smtClean="0">
                <a:hlinkClick r:id="rId3"/>
              </a:rPr>
              <a:t>_rod_</a:t>
            </a:r>
            <a:r>
              <a:rPr lang="cs-CZ" dirty="0" err="1" smtClean="0">
                <a:hlinkClick r:id="rId3"/>
              </a:rPr>
              <a:t>muzsky.php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http://skolakov.eu/cesky-jazyk-4-trida/podstatna-jmena-rodu-zenskeho/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  <ds:schemaRef ds:uri="d19d6491-b662-4d98-996c-1e38fe9d0183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</TotalTime>
  <Words>197</Words>
  <Application>Microsoft Office PowerPoint</Application>
  <PresentationFormat>Předvádění na obrazovce (16:9)</PresentationFormat>
  <Paragraphs>85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boxed_powerpoint_16x9_2012-08</vt:lpstr>
      <vt:lpstr>  Dotkněte se inovací CZ.1.07/1.3.00/51.0024  </vt:lpstr>
      <vt:lpstr>Snímek 2</vt:lpstr>
      <vt:lpstr>Vzory rodu středního</vt:lpstr>
      <vt:lpstr>Vzory rodu ženského</vt:lpstr>
      <vt:lpstr>Vzory rodu mužského</vt:lpstr>
      <vt:lpstr>Snímek 6</vt:lpstr>
      <vt:lpstr>Metodický pokyn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-</cp:lastModifiedBy>
  <cp:revision>28</cp:revision>
  <dcterms:created xsi:type="dcterms:W3CDTF">2014-10-07T08:27:59Z</dcterms:created>
  <dcterms:modified xsi:type="dcterms:W3CDTF">2015-05-17T15:41:08Z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