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60" r:id="rId4"/>
    <p:sldId id="259" r:id="rId5"/>
    <p:sldId id="262" r:id="rId6"/>
  </p:sldIdLst>
  <p:sldSz cx="6858000" cy="9906000" type="A4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14" y="1308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5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8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0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0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8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4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47E5-7962-4C1D-8847-8DA84A58B5A6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97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0.png"/><Relationship Id="rId4" Type="http://schemas.openxmlformats.org/officeDocument/2006/relationships/image" Target="../media/image7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54155564"/>
              </p:ext>
            </p:extLst>
          </p:nvPr>
        </p:nvGraphicFramePr>
        <p:xfrm>
          <a:off x="476250" y="533400"/>
          <a:ext cx="5838825" cy="874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4" imgW="5910177" imgH="8837721" progId="Word.Document.12">
                  <p:embed/>
                </p:oleObj>
              </mc:Choice>
              <mc:Fallback>
                <p:oleObj name="Dokument" r:id="rId4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6250" y="533400"/>
                        <a:ext cx="5838825" cy="8743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8771768"/>
              </p:ext>
            </p:extLst>
          </p:nvPr>
        </p:nvGraphicFramePr>
        <p:xfrm>
          <a:off x="476250" y="581025"/>
          <a:ext cx="5838825" cy="864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Dokument" r:id="rId3" imgW="5910177" imgH="8742692" progId="Word.Document.12">
                  <p:embed/>
                </p:oleObj>
              </mc:Choice>
              <mc:Fallback>
                <p:oleObj name="Dokument" r:id="rId3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6250" y="581025"/>
                        <a:ext cx="5838825" cy="8648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90173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56" t="2750" r="53673" b="86729"/>
          <a:stretch/>
        </p:blipFill>
        <p:spPr bwMode="auto">
          <a:xfrm>
            <a:off x="429660" y="3014358"/>
            <a:ext cx="2295702" cy="426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9" r="16895" b="84853"/>
          <a:stretch/>
        </p:blipFill>
        <p:spPr bwMode="auto">
          <a:xfrm>
            <a:off x="332656" y="655476"/>
            <a:ext cx="4785410" cy="602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34997" y="-28431"/>
            <a:ext cx="6813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Užití podobnosti trojúhelníků ke konstrukci a v praxi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6632" y="2579509"/>
                <a:ext cx="4217052" cy="4773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</a:t>
                </a:r>
                <a:r>
                  <a:rPr lang="cs-CZ" dirty="0"/>
                  <a:t>) </a:t>
                </a:r>
                <a:r>
                  <a:rPr lang="cs-CZ" dirty="0" smtClean="0"/>
                  <a:t>Zvětšete úsečku </a:t>
                </a:r>
                <a:r>
                  <a:rPr lang="cs-CZ" dirty="0"/>
                  <a:t>v poměru </a:t>
                </a:r>
                <a:r>
                  <a:rPr lang="cs-CZ" b="1" dirty="0" smtClean="0"/>
                  <a:t>5 </a:t>
                </a:r>
                <a:r>
                  <a:rPr lang="cs-CZ" b="1" dirty="0"/>
                  <a:t>: </a:t>
                </a:r>
                <a:r>
                  <a:rPr lang="cs-CZ" b="1" dirty="0" smtClean="0"/>
                  <a:t>3 </a:t>
                </a:r>
                <a:r>
                  <a:rPr lang="cs-CZ" dirty="0"/>
                  <a:t>(nebo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1600" dirty="0"/>
                          <m:t>5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1600" dirty="0"/>
                          <m:t>3</m:t>
                        </m:r>
                      </m:den>
                    </m:f>
                  </m:oMath>
                </a14:m>
                <a:r>
                  <a:rPr lang="cs-CZ" dirty="0"/>
                  <a:t>).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632" y="2579509"/>
                <a:ext cx="4217052" cy="477310"/>
              </a:xfrm>
              <a:prstGeom prst="rect">
                <a:avLst/>
              </a:prstGeom>
              <a:blipFill rotWithShape="1">
                <a:blip r:embed="rId4"/>
                <a:stretch>
                  <a:fillRect l="-1156" r="-434" b="-10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6632" y="344488"/>
                <a:ext cx="5001434" cy="4792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342900" indent="-342900"/>
                <a:r>
                  <a:rPr lang="cs-CZ" dirty="0" smtClean="0"/>
                  <a:t>1) Zmenšete danou úsečku v poměru </a:t>
                </a:r>
                <a:r>
                  <a:rPr lang="cs-CZ" b="1" dirty="0" smtClean="0"/>
                  <a:t>2 : 5 </a:t>
                </a:r>
                <a:r>
                  <a:rPr lang="cs-CZ" dirty="0" smtClean="0"/>
                  <a:t>(nebo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1600" dirty="0"/>
                          <m:t>2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1600" dirty="0"/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).</a:t>
                </a:r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632" y="344488"/>
                <a:ext cx="5001434" cy="479298"/>
              </a:xfrm>
              <a:prstGeom prst="rect">
                <a:avLst/>
              </a:prstGeom>
              <a:blipFill rotWithShape="1">
                <a:blip r:embed="rId5"/>
                <a:stretch>
                  <a:fillRect l="-974" r="-244" b="-1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16632" y="7257256"/>
            <a:ext cx="59574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Je dán </a:t>
            </a:r>
            <a:r>
              <a:rPr lang="cs-CZ" dirty="0"/>
              <a:t>∆ </a:t>
            </a:r>
            <a:r>
              <a:rPr lang="cs-CZ" dirty="0" smtClean="0"/>
              <a:t>ABC, jehož strany jsou v poměru a : b : c = 2 : 5 : 6.</a:t>
            </a:r>
          </a:p>
          <a:p>
            <a:r>
              <a:rPr lang="cs-CZ" dirty="0" smtClean="0"/>
              <a:t>    Vypočítejte </a:t>
            </a:r>
            <a:r>
              <a:rPr lang="cs-CZ" dirty="0"/>
              <a:t>délky stran ∆ </a:t>
            </a:r>
            <a:r>
              <a:rPr lang="cs-CZ" dirty="0" smtClean="0"/>
              <a:t>XYZ, jestliže víte</a:t>
            </a:r>
            <a:r>
              <a:rPr lang="cs-CZ" dirty="0"/>
              <a:t>, že ∆ XYZ </a:t>
            </a:r>
            <a:r>
              <a:rPr lang="cs-CZ" dirty="0" smtClean="0">
                <a:sym typeface="Symbol"/>
              </a:rPr>
              <a:t></a:t>
            </a:r>
            <a:r>
              <a:rPr lang="cs-CZ" dirty="0" smtClean="0"/>
              <a:t> ∆ ABC</a:t>
            </a:r>
          </a:p>
          <a:p>
            <a:r>
              <a:rPr lang="cs-CZ" dirty="0" smtClean="0"/>
              <a:t>    </a:t>
            </a:r>
            <a:r>
              <a:rPr lang="cs-CZ" dirty="0"/>
              <a:t>a obvod </a:t>
            </a:r>
            <a:r>
              <a:rPr lang="cs-CZ" dirty="0" smtClean="0"/>
              <a:t>∆ XYZ je 117 cm.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16632" y="4953000"/>
            <a:ext cx="65335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Strom neznámé výšky vrhá stín dlouhý 8,6 m v době, kdy tyč,</a:t>
            </a:r>
          </a:p>
          <a:p>
            <a:r>
              <a:rPr lang="cs-CZ" dirty="0" smtClean="0"/>
              <a:t>    která měří 1,5 m má stín dlouhý 1,2 m. Vypočítejte výšku stromu.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VY_32_INOVACE_149</a:t>
            </a:r>
          </a:p>
        </p:txBody>
      </p:sp>
    </p:spTree>
    <p:extLst>
      <p:ext uri="{BB962C8B-B14F-4D97-AF65-F5344CB8AC3E}">
        <p14:creationId xmlns:p14="http://schemas.microsoft.com/office/powerpoint/2010/main" val="2222193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9" t="9067" r="21661" b="16082"/>
          <a:stretch/>
        </p:blipFill>
        <p:spPr bwMode="auto">
          <a:xfrm>
            <a:off x="565607" y="8170215"/>
            <a:ext cx="2215321" cy="1346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116632" y="4808984"/>
            <a:ext cx="65335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Strom neznámé výšky vrhá stín dlouhý 8,6 m v době, kdy tyč,</a:t>
            </a:r>
          </a:p>
          <a:p>
            <a:r>
              <a:rPr lang="cs-CZ" dirty="0" smtClean="0"/>
              <a:t>    která měří 1,5 m má stín dlouhý 1,2 m. Vypočítejte výšku stromu.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35" r="10913" b="55220"/>
          <a:stretch/>
        </p:blipFill>
        <p:spPr bwMode="auto">
          <a:xfrm>
            <a:off x="234662" y="2936776"/>
            <a:ext cx="4858743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32" r="9690" b="56507"/>
          <a:stretch/>
        </p:blipFill>
        <p:spPr bwMode="auto">
          <a:xfrm>
            <a:off x="234663" y="958193"/>
            <a:ext cx="5511415" cy="1762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7885" y="9431629"/>
            <a:ext cx="5568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Strany ∆ XYZ jsou dlouhé: x = 18 cm; y = 45 cm; z = 54 cm.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93053" y="7977336"/>
            <a:ext cx="206819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 + 5 + 6 = 13 dílů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díl ..... 117 : 13 = 9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díly ....... 2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</a:t>
            </a:r>
            <a:r>
              <a:rPr lang="cs-CZ" dirty="0" smtClean="0">
                <a:solidFill>
                  <a:srgbClr val="FF0000"/>
                </a:solidFill>
              </a:rPr>
              <a:t> 9 = 18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 dílů ....... 5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</a:t>
            </a:r>
            <a:r>
              <a:rPr lang="cs-CZ" dirty="0">
                <a:solidFill>
                  <a:srgbClr val="FF0000"/>
                </a:solidFill>
              </a:rPr>
              <a:t> 9 = </a:t>
            </a:r>
            <a:r>
              <a:rPr lang="cs-CZ" dirty="0" smtClean="0">
                <a:solidFill>
                  <a:srgbClr val="FF0000"/>
                </a:solidFill>
              </a:rPr>
              <a:t>45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6 dílů </a:t>
            </a:r>
            <a:r>
              <a:rPr lang="cs-CZ" dirty="0">
                <a:solidFill>
                  <a:srgbClr val="FF0000"/>
                </a:solidFill>
              </a:rPr>
              <a:t>....... </a:t>
            </a:r>
            <a:r>
              <a:rPr lang="cs-CZ" dirty="0" smtClean="0">
                <a:solidFill>
                  <a:srgbClr val="FF0000"/>
                </a:solidFill>
              </a:rPr>
              <a:t>6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</a:t>
            </a:r>
            <a:r>
              <a:rPr lang="cs-CZ" dirty="0">
                <a:solidFill>
                  <a:srgbClr val="FF0000"/>
                </a:solidFill>
              </a:rPr>
              <a:t> 9 = </a:t>
            </a:r>
            <a:r>
              <a:rPr lang="cs-CZ" dirty="0" smtClean="0">
                <a:solidFill>
                  <a:srgbClr val="FF0000"/>
                </a:solidFill>
              </a:rPr>
              <a:t>54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45024" y="6897216"/>
            <a:ext cx="2532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Výška stromu je 10,75 m.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327583" y="5524039"/>
                <a:ext cx="1850186" cy="13880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v : 8,6 = 1,5 : 1,2</a:t>
                </a:r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dirty="0">
                            <a:solidFill>
                              <a:srgbClr val="FF0000"/>
                            </a:solidFill>
                          </a:rPr>
                          <m:t>1,5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dirty="0">
                            <a:solidFill>
                              <a:srgbClr val="FF0000"/>
                            </a:solidFill>
                          </a:rPr>
                          <m:t>1,2 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  <a:sym typeface="Symbol"/>
                      </a:rPr>
                      <m:t></m:t>
                    </m:r>
                    <m:r>
                      <m:rPr>
                        <m:nor/>
                      </m:rP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  <a:sym typeface="Symbol"/>
                      </a:rPr>
                      <m:t> </m:t>
                    </m:r>
                    <m:r>
                      <m:rPr>
                        <m:nor/>
                      </m:rPr>
                      <a:rPr lang="cs-CZ" dirty="0">
                        <a:solidFill>
                          <a:srgbClr val="FF0000"/>
                        </a:solidFill>
                      </a:rPr>
                      <m:t>8,6</m:t>
                    </m:r>
                  </m:oMath>
                </a14:m>
                <a:endParaRPr lang="cs-CZ" u="sng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       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v = 1,25 </a:t>
                </a:r>
                <a:r>
                  <a:rPr lang="cs-CZ" u="sng" dirty="0" smtClean="0">
                    <a:solidFill>
                      <a:srgbClr val="FF0000"/>
                    </a:solidFill>
                    <a:sym typeface="Symbol"/>
                  </a:rPr>
                  <a:t> 8,6</a:t>
                </a:r>
              </a:p>
              <a:p>
                <a:r>
                  <a:rPr lang="cs-CZ" dirty="0" smtClean="0">
                    <a:solidFill>
                      <a:srgbClr val="FF0000"/>
                    </a:solidFill>
                    <a:sym typeface="Symbol"/>
                  </a:rPr>
                  <a:t>        </a:t>
                </a:r>
                <a:r>
                  <a:rPr lang="cs-CZ" u="dbl" dirty="0" smtClean="0">
                    <a:solidFill>
                      <a:srgbClr val="FF0000"/>
                    </a:solidFill>
                    <a:sym typeface="Symbol"/>
                  </a:rPr>
                  <a:t>v = 10,75 m </a:t>
                </a:r>
                <a:endParaRPr lang="cs-CZ" u="dbl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7583" y="5524039"/>
                <a:ext cx="1850186" cy="1388009"/>
              </a:xfrm>
              <a:prstGeom prst="rect">
                <a:avLst/>
              </a:prstGeom>
              <a:blipFill rotWithShape="1">
                <a:blip r:embed="rId5"/>
                <a:stretch>
                  <a:fillRect l="-2970" t="-2193" b="-61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06476" y="1545100"/>
                <a:ext cx="1263487" cy="527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  <a:sym typeface="Symbol"/>
                  </a:rPr>
                  <a:t>AX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dirty="0">
                            <a:solidFill>
                              <a:srgbClr val="FF0000"/>
                            </a:solidFill>
                          </a:rPr>
                          <m:t>2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dirty="0">
                            <a:solidFill>
                              <a:srgbClr val="FF0000"/>
                            </a:solidFill>
                          </a:rPr>
                          <m:t>5</m:t>
                        </m:r>
                      </m:den>
                    </m:f>
                    <m:r>
                      <m:rPr>
                        <m:nor/>
                      </m:rPr>
                      <a:rPr lang="cs-CZ" dirty="0">
                        <a:solidFill>
                          <a:srgbClr val="FF0000"/>
                        </a:solidFill>
                        <a:sym typeface="Symbol"/>
                      </a:rPr>
                      <m:t></m:t>
                    </m:r>
                    <m:r>
                      <m:rPr>
                        <m:nor/>
                      </m:rPr>
                      <a:rPr lang="cs-CZ" dirty="0">
                        <a:solidFill>
                          <a:srgbClr val="FF0000"/>
                        </a:solidFill>
                        <a:sym typeface="Symbol"/>
                      </a:rPr>
                      <m:t>AB</m:t>
                    </m:r>
                    <m:r>
                      <m:rPr>
                        <m:nor/>
                      </m:rPr>
                      <a:rPr lang="cs-CZ" dirty="0">
                        <a:solidFill>
                          <a:srgbClr val="FF0000"/>
                        </a:solidFill>
                        <a:sym typeface="Symbol"/>
                      </a:rPr>
                      <m:t>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6476" y="1545100"/>
                <a:ext cx="1263487" cy="527580"/>
              </a:xfrm>
              <a:prstGeom prst="rect">
                <a:avLst/>
              </a:prstGeom>
              <a:blipFill rotWithShape="1">
                <a:blip r:embed="rId6"/>
                <a:stretch>
                  <a:fillRect l="-4348" b="-68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606476" y="3584848"/>
                <a:ext cx="1205779" cy="5254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  <a:sym typeface="Symbol"/>
                  </a:rPr>
                  <a:t>KX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dirty="0">
                            <a:solidFill>
                              <a:srgbClr val="FF0000"/>
                            </a:solidFill>
                          </a:rPr>
                          <m:t>5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dirty="0">
                            <a:solidFill>
                              <a:srgbClr val="FF0000"/>
                            </a:solidFill>
                          </a:rPr>
                          <m:t>3</m:t>
                        </m:r>
                      </m:den>
                    </m:f>
                    <m:r>
                      <m:rPr>
                        <m:nor/>
                      </m:rPr>
                      <a:rPr lang="cs-CZ" dirty="0">
                        <a:solidFill>
                          <a:srgbClr val="FF0000"/>
                        </a:solidFill>
                        <a:sym typeface="Symbol"/>
                      </a:rPr>
                      <m:t></m:t>
                    </m:r>
                    <m:r>
                      <m:rPr>
                        <m:nor/>
                      </m:rPr>
                      <a:rPr lang="cs-CZ" b="0" i="0" dirty="0" smtClean="0">
                        <a:solidFill>
                          <a:srgbClr val="FF0000"/>
                        </a:solidFill>
                        <a:sym typeface="Symbol"/>
                      </a:rPr>
                      <m:t>KL</m:t>
                    </m:r>
                    <m:r>
                      <m:rPr>
                        <m:nor/>
                      </m:rPr>
                      <a:rPr lang="cs-CZ" dirty="0">
                        <a:solidFill>
                          <a:srgbClr val="FF0000"/>
                        </a:solidFill>
                        <a:sym typeface="Symbol"/>
                      </a:rPr>
                      <m:t>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6476" y="3584848"/>
                <a:ext cx="1205779" cy="525465"/>
              </a:xfrm>
              <a:prstGeom prst="rect">
                <a:avLst/>
              </a:prstGeom>
              <a:blipFill rotWithShape="1">
                <a:blip r:embed="rId7"/>
                <a:stretch>
                  <a:fillRect l="-4569" b="-6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>
            <a:grpSpLocks noChangeAspect="1"/>
          </p:cNvGrpSpPr>
          <p:nvPr/>
        </p:nvGrpSpPr>
        <p:grpSpPr>
          <a:xfrm>
            <a:off x="173657" y="5697762"/>
            <a:ext cx="2026949" cy="1343470"/>
            <a:chOff x="-174732" y="1412776"/>
            <a:chExt cx="6252197" cy="4143982"/>
          </a:xfrm>
        </p:grpSpPr>
        <p:sp>
          <p:nvSpPr>
            <p:cNvPr id="11" name="Tree"/>
            <p:cNvSpPr>
              <a:spLocks noEditPoints="1" noChangeArrowheads="1"/>
            </p:cNvSpPr>
            <p:nvPr/>
          </p:nvSpPr>
          <p:spPr bwMode="auto">
            <a:xfrm>
              <a:off x="1259632" y="1412776"/>
              <a:ext cx="1368152" cy="2448270"/>
            </a:xfrm>
            <a:custGeom>
              <a:avLst/>
              <a:gdLst>
                <a:gd name="G0" fmla="+- 0 0 0"/>
                <a:gd name="G1" fmla="*/ 18900 1 3"/>
                <a:gd name="G2" fmla="*/ 18900 2 3"/>
                <a:gd name="G3" fmla="+- 18900 0 0"/>
                <a:gd name="T0" fmla="*/ 10800 w 21600"/>
                <a:gd name="T1" fmla="*/ 0 h 21600"/>
                <a:gd name="T2" fmla="*/ 6171 w 21600"/>
                <a:gd name="T3" fmla="*/ 6300 h 21600"/>
                <a:gd name="T4" fmla="*/ 3086 w 21600"/>
                <a:gd name="T5" fmla="*/ 12600 h 21600"/>
                <a:gd name="T6" fmla="*/ 0 w 21600"/>
                <a:gd name="T7" fmla="*/ 18900 h 21600"/>
                <a:gd name="T8" fmla="*/ 15429 w 21600"/>
                <a:gd name="T9" fmla="*/ 6300 h 21600"/>
                <a:gd name="T10" fmla="*/ 18514 w 21600"/>
                <a:gd name="T11" fmla="*/ 12600 h 21600"/>
                <a:gd name="T12" fmla="*/ 21600 w 21600"/>
                <a:gd name="T13" fmla="*/ 1890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61 w 21600"/>
                <a:gd name="T22" fmla="*/ 22454 h 21600"/>
                <a:gd name="T23" fmla="*/ 21069 w 21600"/>
                <a:gd name="T24" fmla="*/ 28282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Tree"/>
            <p:cNvSpPr>
              <a:spLocks noEditPoints="1" noChangeArrowheads="1"/>
            </p:cNvSpPr>
            <p:nvPr/>
          </p:nvSpPr>
          <p:spPr bwMode="auto">
            <a:xfrm rot="5400000" flipH="1">
              <a:off x="3485348" y="2175042"/>
              <a:ext cx="432048" cy="3325431"/>
            </a:xfrm>
            <a:custGeom>
              <a:avLst/>
              <a:gdLst>
                <a:gd name="G0" fmla="+- 0 0 0"/>
                <a:gd name="G1" fmla="*/ 18900 1 3"/>
                <a:gd name="G2" fmla="*/ 18900 2 3"/>
                <a:gd name="G3" fmla="+- 18900 0 0"/>
                <a:gd name="T0" fmla="*/ 10800 w 21600"/>
                <a:gd name="T1" fmla="*/ 0 h 21600"/>
                <a:gd name="T2" fmla="*/ 6171 w 21600"/>
                <a:gd name="T3" fmla="*/ 6300 h 21600"/>
                <a:gd name="T4" fmla="*/ 3086 w 21600"/>
                <a:gd name="T5" fmla="*/ 12600 h 21600"/>
                <a:gd name="T6" fmla="*/ 0 w 21600"/>
                <a:gd name="T7" fmla="*/ 18900 h 21600"/>
                <a:gd name="T8" fmla="*/ 15429 w 21600"/>
                <a:gd name="T9" fmla="*/ 6300 h 21600"/>
                <a:gd name="T10" fmla="*/ 18514 w 21600"/>
                <a:gd name="T11" fmla="*/ 12600 h 21600"/>
                <a:gd name="T12" fmla="*/ 21600 w 21600"/>
                <a:gd name="T13" fmla="*/ 1890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61 w 21600"/>
                <a:gd name="T22" fmla="*/ 22454 h 21600"/>
                <a:gd name="T23" fmla="*/ 21069 w 21600"/>
                <a:gd name="T24" fmla="*/ 28282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n>
                  <a:solidFill>
                    <a:schemeClr val="bg1"/>
                  </a:solidFill>
                </a:ln>
              </a:endParaRPr>
            </a:p>
          </p:txBody>
        </p:sp>
        <p:sp>
          <p:nvSpPr>
            <p:cNvPr id="13" name="Levá složená závorka 12"/>
            <p:cNvSpPr/>
            <p:nvPr/>
          </p:nvSpPr>
          <p:spPr>
            <a:xfrm>
              <a:off x="467544" y="1412776"/>
              <a:ext cx="1476164" cy="2448270"/>
            </a:xfrm>
            <a:prstGeom prst="leftBrace">
              <a:avLst>
                <a:gd name="adj1" fmla="val 8333"/>
                <a:gd name="adj2" fmla="val 50352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Levá složená závorka 13"/>
            <p:cNvSpPr/>
            <p:nvPr/>
          </p:nvSpPr>
          <p:spPr>
            <a:xfrm rot="16200000">
              <a:off x="3311862" y="2600908"/>
              <a:ext cx="792086" cy="3312367"/>
            </a:xfrm>
            <a:prstGeom prst="leftBrace">
              <a:avLst>
                <a:gd name="adj1" fmla="val 8333"/>
                <a:gd name="adj2" fmla="val 50352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08301" y="3632143"/>
              <a:ext cx="940450" cy="1139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X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161740" y="3570708"/>
              <a:ext cx="915725" cy="1139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Y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-174732" y="2007718"/>
              <a:ext cx="891005" cy="1139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20250" y="4417540"/>
              <a:ext cx="2201301" cy="1139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8,6 m</a:t>
              </a:r>
              <a:endParaRPr lang="cs-CZ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-34997" y="-28431"/>
            <a:ext cx="66762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Užití podobnosti trojúhelníků ke konstrukci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 a v praxi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16632" y="2579509"/>
                <a:ext cx="4217052" cy="4773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</a:t>
                </a:r>
                <a:r>
                  <a:rPr lang="cs-CZ" dirty="0"/>
                  <a:t>) </a:t>
                </a:r>
                <a:r>
                  <a:rPr lang="cs-CZ" dirty="0" smtClean="0"/>
                  <a:t>Zvětšete úsečku </a:t>
                </a:r>
                <a:r>
                  <a:rPr lang="cs-CZ" dirty="0"/>
                  <a:t>v poměru </a:t>
                </a:r>
                <a:r>
                  <a:rPr lang="cs-CZ" b="1" dirty="0" smtClean="0"/>
                  <a:t>5 </a:t>
                </a:r>
                <a:r>
                  <a:rPr lang="cs-CZ" b="1" dirty="0"/>
                  <a:t>: </a:t>
                </a:r>
                <a:r>
                  <a:rPr lang="cs-CZ" b="1" dirty="0" smtClean="0"/>
                  <a:t>3 </a:t>
                </a:r>
                <a:r>
                  <a:rPr lang="cs-CZ" dirty="0"/>
                  <a:t>(nebo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1600" dirty="0"/>
                          <m:t>5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1600" dirty="0"/>
                          <m:t>3</m:t>
                        </m:r>
                      </m:den>
                    </m:f>
                  </m:oMath>
                </a14:m>
                <a:r>
                  <a:rPr lang="cs-CZ" dirty="0"/>
                  <a:t>).</a:t>
                </a: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632" y="2579509"/>
                <a:ext cx="4217052" cy="477310"/>
              </a:xfrm>
              <a:prstGeom prst="rect">
                <a:avLst/>
              </a:prstGeom>
              <a:blipFill rotWithShape="1">
                <a:blip r:embed="rId8"/>
                <a:stretch>
                  <a:fillRect l="-1156" r="-434" b="-10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16632" y="657278"/>
                <a:ext cx="5001434" cy="4792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342900" indent="-342900"/>
                <a:r>
                  <a:rPr lang="cs-CZ" dirty="0" smtClean="0"/>
                  <a:t>1) Zmenšete danou úsečku v poměru </a:t>
                </a:r>
                <a:r>
                  <a:rPr lang="cs-CZ" b="1" dirty="0" smtClean="0"/>
                  <a:t>2 : 5 </a:t>
                </a:r>
                <a:r>
                  <a:rPr lang="cs-CZ" dirty="0" smtClean="0"/>
                  <a:t>(nebo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1600" dirty="0"/>
                          <m:t>2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1600" dirty="0"/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).</a:t>
                </a:r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632" y="657278"/>
                <a:ext cx="5001434" cy="479298"/>
              </a:xfrm>
              <a:prstGeom prst="rect">
                <a:avLst/>
              </a:prstGeom>
              <a:blipFill rotWithShape="1">
                <a:blip r:embed="rId9"/>
                <a:stretch>
                  <a:fillRect l="-974" r="-244" b="-1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116632" y="7257256"/>
            <a:ext cx="59574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Je dán </a:t>
            </a:r>
            <a:r>
              <a:rPr lang="cs-CZ" dirty="0"/>
              <a:t>∆ </a:t>
            </a:r>
            <a:r>
              <a:rPr lang="cs-CZ" dirty="0" smtClean="0"/>
              <a:t>ABC, jehož strany jsou v poměru a : b : c = 2 : 5 : 6.</a:t>
            </a:r>
          </a:p>
          <a:p>
            <a:r>
              <a:rPr lang="cs-CZ" dirty="0" smtClean="0"/>
              <a:t>    Vypočítejte </a:t>
            </a:r>
            <a:r>
              <a:rPr lang="cs-CZ" dirty="0"/>
              <a:t>délky stran ∆ </a:t>
            </a:r>
            <a:r>
              <a:rPr lang="cs-CZ" dirty="0" smtClean="0"/>
              <a:t>XYZ, jestliže víte</a:t>
            </a:r>
            <a:r>
              <a:rPr lang="cs-CZ" dirty="0"/>
              <a:t>, že ∆ XYZ </a:t>
            </a:r>
            <a:r>
              <a:rPr lang="cs-CZ" dirty="0" smtClean="0">
                <a:sym typeface="Symbol"/>
              </a:rPr>
              <a:t></a:t>
            </a:r>
            <a:r>
              <a:rPr lang="cs-CZ" dirty="0" smtClean="0"/>
              <a:t> ∆ ABC</a:t>
            </a:r>
          </a:p>
          <a:p>
            <a:r>
              <a:rPr lang="cs-CZ" dirty="0" smtClean="0"/>
              <a:t>    </a:t>
            </a:r>
            <a:r>
              <a:rPr lang="cs-CZ" dirty="0"/>
              <a:t>a obvod </a:t>
            </a:r>
            <a:r>
              <a:rPr lang="cs-CZ" dirty="0" smtClean="0"/>
              <a:t>∆ XYZ je 117 cm.</a:t>
            </a:r>
          </a:p>
        </p:txBody>
      </p:sp>
      <p:grpSp>
        <p:nvGrpSpPr>
          <p:cNvPr id="27" name="Skupina 26"/>
          <p:cNvGrpSpPr>
            <a:grpSpLocks noChangeAspect="1"/>
          </p:cNvGrpSpPr>
          <p:nvPr/>
        </p:nvGrpSpPr>
        <p:grpSpPr>
          <a:xfrm>
            <a:off x="2473051" y="5836883"/>
            <a:ext cx="1243981" cy="1065229"/>
            <a:chOff x="1061656" y="1412776"/>
            <a:chExt cx="3033896" cy="2597947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2051720" y="1412776"/>
              <a:ext cx="0" cy="1584176"/>
            </a:xfrm>
            <a:prstGeom prst="line">
              <a:avLst/>
            </a:prstGeom>
            <a:ln w="22225">
              <a:solidFill>
                <a:schemeClr val="tx1"/>
              </a:solidFill>
              <a:headEnd type="diamond"/>
              <a:tailEnd type="diamon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2051720" y="2996952"/>
              <a:ext cx="1440160" cy="0"/>
            </a:xfrm>
            <a:prstGeom prst="line">
              <a:avLst/>
            </a:prstGeom>
            <a:ln w="22225">
              <a:solidFill>
                <a:schemeClr val="tx1"/>
              </a:solidFill>
              <a:headEnd type="diamond"/>
              <a:tailEnd type="diamon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Levá složená závorka 29"/>
            <p:cNvSpPr/>
            <p:nvPr/>
          </p:nvSpPr>
          <p:spPr>
            <a:xfrm>
              <a:off x="1619672" y="1412776"/>
              <a:ext cx="360040" cy="1584176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Levá složená závorka 30"/>
            <p:cNvSpPr/>
            <p:nvPr/>
          </p:nvSpPr>
          <p:spPr>
            <a:xfrm rot="16200000">
              <a:off x="2591780" y="2528901"/>
              <a:ext cx="360040" cy="14401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451540" y="2873513"/>
              <a:ext cx="783621" cy="75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X</a:t>
              </a:r>
              <a:r>
                <a:rPr lang="en-US" sz="1400" dirty="0" smtClean="0"/>
                <a:t>’</a:t>
              </a:r>
              <a:endParaRPr lang="cs-CZ" sz="14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3315058" y="2861365"/>
              <a:ext cx="780494" cy="75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 smtClean="0"/>
                <a:t>Y’</a:t>
              </a:r>
              <a:endParaRPr lang="cs-CZ" sz="14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156868" y="3260097"/>
              <a:ext cx="1451208" cy="75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1,2 m</a:t>
              </a:r>
              <a:endParaRPr lang="cs-CZ" sz="1400" dirty="0"/>
            </a:p>
          </p:txBody>
        </p:sp>
        <p:sp>
          <p:nvSpPr>
            <p:cNvPr id="35" name="TextovéPole 34"/>
            <p:cNvSpPr txBox="1"/>
            <p:nvPr/>
          </p:nvSpPr>
          <p:spPr>
            <a:xfrm rot="16200000">
              <a:off x="711364" y="1865136"/>
              <a:ext cx="1451209" cy="7506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1,5 m</a:t>
              </a:r>
              <a:endParaRPr lang="cs-CZ" sz="1400" dirty="0"/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VY_32_INOVACE_149</a:t>
            </a:r>
          </a:p>
        </p:txBody>
      </p:sp>
    </p:spTree>
    <p:extLst>
      <p:ext uri="{BB962C8B-B14F-4D97-AF65-F5344CB8AC3E}">
        <p14:creationId xmlns:p14="http://schemas.microsoft.com/office/powerpoint/2010/main" val="3499123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2887" y="704528"/>
            <a:ext cx="64087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Zdroje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dirty="0" smtClean="0"/>
              <a:t>Není-li uvedeno jinak, autorem materiálu a všech jeho částí je</a:t>
            </a:r>
          </a:p>
          <a:p>
            <a:r>
              <a:rPr lang="cs-CZ" dirty="0" smtClean="0"/>
              <a:t>Mgr. Alena </a:t>
            </a:r>
            <a:r>
              <a:rPr lang="cs-CZ" dirty="0" err="1" smtClean="0"/>
              <a:t>Himlová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VY_32_INOVACE_149</a:t>
            </a:r>
          </a:p>
        </p:txBody>
      </p:sp>
    </p:spTree>
    <p:extLst>
      <p:ext uri="{BB962C8B-B14F-4D97-AF65-F5344CB8AC3E}">
        <p14:creationId xmlns:p14="http://schemas.microsoft.com/office/powerpoint/2010/main" val="38000033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6336</TotalTime>
  <Words>393</Words>
  <Application>Microsoft Office PowerPoint</Application>
  <PresentationFormat>A4 (210 x 297 mm)</PresentationFormat>
  <Paragraphs>45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systému Office</vt:lpstr>
      <vt:lpstr>Dokument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Pepa</cp:lastModifiedBy>
  <cp:revision>98</cp:revision>
  <cp:lastPrinted>2013-06-07T11:17:19Z</cp:lastPrinted>
  <dcterms:created xsi:type="dcterms:W3CDTF">2013-05-16T12:05:04Z</dcterms:created>
  <dcterms:modified xsi:type="dcterms:W3CDTF">2015-05-18T13:15:45Z</dcterms:modified>
</cp:coreProperties>
</file>