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7" r:id="rId5"/>
    <p:sldId id="258" r:id="rId6"/>
    <p:sldId id="259" r:id="rId7"/>
    <p:sldId id="262" r:id="rId8"/>
    <p:sldId id="263" r:id="rId9"/>
    <p:sldId id="264" r:id="rId10"/>
    <p:sldId id="265" r:id="rId11"/>
    <p:sldId id="266" r:id="rId12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112" y="72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5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485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41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69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000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00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34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6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61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5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8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DA2F8-64DA-4661-8A34-C113B42CE494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5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5331497"/>
              </p:ext>
            </p:extLst>
          </p:nvPr>
        </p:nvGraphicFramePr>
        <p:xfrm>
          <a:off x="477838" y="531813"/>
          <a:ext cx="5859462" cy="8770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4" imgW="5910177" imgH="8837721" progId="Word.Document.12">
                  <p:embed/>
                </p:oleObj>
              </mc:Choice>
              <mc:Fallback>
                <p:oleObj name="Dokument" r:id="rId4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7838" y="531813"/>
                        <a:ext cx="5859462" cy="87709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34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762843"/>
              </p:ext>
            </p:extLst>
          </p:nvPr>
        </p:nvGraphicFramePr>
        <p:xfrm>
          <a:off x="477838" y="584200"/>
          <a:ext cx="5859462" cy="8677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7838" y="584200"/>
                        <a:ext cx="5859462" cy="8677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59099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4" t="20854" r="46806" b="65859"/>
          <a:stretch/>
        </p:blipFill>
        <p:spPr bwMode="auto">
          <a:xfrm>
            <a:off x="620688" y="560512"/>
            <a:ext cx="3028521" cy="673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27384" y="-15552"/>
            <a:ext cx="663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A: Kružnice, délka úsečky, střed úsečky, trojúhelník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9070" y="344488"/>
            <a:ext cx="625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Změř délku úsečky AB s přesností na milimetry, výsledek zapiš.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49070" y="1148567"/>
            <a:ext cx="3650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osu o úsečky MN, která</a:t>
            </a:r>
            <a:endParaRPr lang="cs-CZ" dirty="0" smtClean="0">
              <a:sym typeface="Symbol"/>
            </a:endParaRP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má délku 67 mm. Průsečík osy</a:t>
            </a:r>
          </a:p>
          <a:p>
            <a:r>
              <a:rPr lang="cs-CZ" dirty="0" smtClean="0">
                <a:sym typeface="Symbol"/>
              </a:rPr>
              <a:t>    o a MN označ S. Na ose zvol bod P.</a:t>
            </a:r>
          </a:p>
          <a:p>
            <a:r>
              <a:rPr lang="cs-CZ" dirty="0" smtClean="0">
                <a:sym typeface="Symbol"/>
              </a:rPr>
              <a:t>    Doplň: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49070" y="5313040"/>
            <a:ext cx="3889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Jsou-li a, b, c přímky, o kterých</a:t>
            </a:r>
          </a:p>
          <a:p>
            <a:r>
              <a:rPr lang="cs-CZ" dirty="0" smtClean="0"/>
              <a:t>platí </a:t>
            </a:r>
            <a:r>
              <a:rPr lang="cs-CZ" dirty="0" err="1" smtClean="0"/>
              <a:t>a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b</a:t>
            </a:r>
            <a:r>
              <a:rPr lang="cs-CZ" dirty="0" smtClean="0"/>
              <a:t>, </a:t>
            </a:r>
            <a:r>
              <a:rPr lang="cs-CZ" dirty="0" err="1" smtClean="0"/>
              <a:t>b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c</a:t>
            </a:r>
            <a:r>
              <a:rPr lang="cs-CZ" dirty="0" smtClean="0"/>
              <a:t>. Jaká je vzájemná poloha</a:t>
            </a:r>
          </a:p>
          <a:p>
            <a:r>
              <a:rPr lang="cs-CZ" dirty="0" smtClean="0"/>
              <a:t>přímek a, c? Narýsuj a zapiš.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49070" y="3115632"/>
            <a:ext cx="33212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k (S, 2 cm).</a:t>
            </a:r>
          </a:p>
          <a:p>
            <a:r>
              <a:rPr lang="cs-CZ" dirty="0" smtClean="0"/>
              <a:t>    Na kružnici zvol bod M.</a:t>
            </a:r>
          </a:p>
          <a:p>
            <a:r>
              <a:rPr lang="cs-CZ" dirty="0" smtClean="0"/>
              <a:t>    Jak se nazývá úsečka MS?</a:t>
            </a:r>
          </a:p>
          <a:p>
            <a:r>
              <a:rPr lang="cs-CZ" dirty="0" smtClean="0"/>
              <a:t>    Vyznač osu souměrnosti kruhu,</a:t>
            </a:r>
          </a:p>
          <a:p>
            <a:r>
              <a:rPr lang="cs-CZ" dirty="0" smtClean="0"/>
              <a:t>    Určeného touto kružnicí.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49070" y="7041232"/>
            <a:ext cx="3615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Narýsuj pravoúhlý </a:t>
            </a:r>
            <a:r>
              <a:rPr lang="el-GR" dirty="0" smtClean="0">
                <a:latin typeface="Calibri"/>
              </a:rPr>
              <a:t>Δ</a:t>
            </a:r>
            <a:r>
              <a:rPr lang="cs-CZ" dirty="0" smtClean="0"/>
              <a:t>ABC, který má</a:t>
            </a:r>
          </a:p>
          <a:p>
            <a:r>
              <a:rPr lang="cs-CZ" dirty="0" smtClean="0"/>
              <a:t>    odvěsny a = 2 cm, b = 3 cm.</a:t>
            </a:r>
          </a:p>
          <a:p>
            <a:r>
              <a:rPr lang="cs-CZ" dirty="0" smtClean="0"/>
              <a:t>    Udělej si nejprve náčrt.</a:t>
            </a:r>
          </a:p>
          <a:p>
            <a:r>
              <a:rPr lang="cs-CZ" dirty="0" smtClean="0"/>
              <a:t>    Jak se nazývá nejdelší strana?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65104" y="712676"/>
            <a:ext cx="7040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ym typeface="Symbol"/>
              </a:rPr>
              <a:t>AB </a:t>
            </a:r>
            <a:r>
              <a:rPr lang="cs-CZ" dirty="0" smtClean="0">
                <a:sym typeface="Symbol"/>
              </a:rPr>
              <a:t>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3812" y="2168721"/>
            <a:ext cx="13981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MS </a:t>
            </a:r>
            <a:r>
              <a:rPr lang="cs-CZ" b="1" dirty="0" smtClean="0">
                <a:sym typeface="Symbol"/>
              </a:rPr>
              <a:t>…..</a:t>
            </a:r>
            <a:r>
              <a:rPr lang="cs-CZ" dirty="0" smtClean="0">
                <a:sym typeface="Symbol"/>
              </a:rPr>
              <a:t> BS</a:t>
            </a:r>
          </a:p>
          <a:p>
            <a:r>
              <a:rPr lang="cs-CZ" dirty="0" smtClean="0">
                <a:sym typeface="Symbol"/>
              </a:rPr>
              <a:t>MP </a:t>
            </a:r>
            <a:r>
              <a:rPr lang="cs-CZ" b="1" dirty="0" smtClean="0">
                <a:sym typeface="Symbol"/>
              </a:rPr>
              <a:t>…..</a:t>
            </a:r>
            <a:r>
              <a:rPr lang="cs-CZ" dirty="0" smtClean="0">
                <a:sym typeface="Symbol"/>
              </a:rPr>
              <a:t> NP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0688" y="466496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MS je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273223" y="5002016"/>
            <a:ext cx="165172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96888" y="8458400"/>
            <a:ext cx="890284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6632" y="252136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6632" y="77653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1b</a:t>
            </a:r>
            <a:endParaRPr lang="cs-CZ" sz="1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6632" y="472910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6632" y="6440660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6632" y="8406131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1946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0543"/>
            <a:ext cx="47466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Narýsuj přímku p, na ní úsečku XY,</a:t>
            </a:r>
          </a:p>
          <a:p>
            <a:r>
              <a:rPr lang="cs-CZ" dirty="0" smtClean="0">
                <a:sym typeface="Symbol"/>
              </a:rPr>
              <a:t>    XY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30 mm. Narýsuj kružnici k(X; 20 mm).</a:t>
            </a:r>
          </a:p>
          <a:p>
            <a:r>
              <a:rPr lang="cs-CZ" dirty="0" smtClean="0">
                <a:sym typeface="Symbol"/>
              </a:rPr>
              <a:t>    Dále narýsuj kružnici l se středem v bodě Y</a:t>
            </a:r>
          </a:p>
          <a:p>
            <a:r>
              <a:rPr lang="cs-CZ" dirty="0" smtClean="0">
                <a:sym typeface="Symbol"/>
              </a:rPr>
              <a:t>    tak, aby kružnice k a l měly dva společné body.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-15552"/>
            <a:ext cx="6620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Trojúhelník MLZ je rovnoramenný,</a:t>
            </a:r>
          </a:p>
          <a:p>
            <a:r>
              <a:rPr lang="cs-CZ" dirty="0" smtClean="0"/>
              <a:t>     jeho obvod měří 40 cm. Základna</a:t>
            </a:r>
          </a:p>
          <a:p>
            <a:r>
              <a:rPr lang="cs-CZ" dirty="0" smtClean="0">
                <a:sym typeface="Symbol"/>
              </a:rPr>
              <a:t>    ML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10 cm. Urči délku jeho ramen MZ, LZ.</a:t>
            </a:r>
          </a:p>
          <a:p>
            <a:r>
              <a:rPr lang="cs-CZ" dirty="0" smtClean="0">
                <a:sym typeface="Symbol"/>
              </a:rPr>
              <a:t>    Proveď náčrt.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632" y="1280592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401689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275" y="8265368"/>
            <a:ext cx="22942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Hodnocení: </a:t>
            </a:r>
            <a:r>
              <a:rPr lang="cs-CZ" b="1" dirty="0" smtClean="0"/>
              <a:t>1</a:t>
            </a:r>
            <a:r>
              <a:rPr lang="cs-CZ" dirty="0" smtClean="0"/>
              <a:t>: 22 – 20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2</a:t>
            </a:r>
            <a:r>
              <a:rPr lang="cs-CZ" dirty="0" smtClean="0"/>
              <a:t>: 19 – 16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3</a:t>
            </a:r>
            <a:r>
              <a:rPr lang="cs-CZ" dirty="0" smtClean="0"/>
              <a:t>: 15 – 10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4</a:t>
            </a:r>
            <a:r>
              <a:rPr lang="cs-CZ" dirty="0" smtClean="0"/>
              <a:t>: 9 – 5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5</a:t>
            </a:r>
            <a:r>
              <a:rPr lang="cs-CZ" dirty="0" smtClean="0"/>
              <a:t>: 4 – 0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2004089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9" r="11801"/>
          <a:stretch/>
        </p:blipFill>
        <p:spPr bwMode="auto">
          <a:xfrm>
            <a:off x="405930" y="8337376"/>
            <a:ext cx="2090958" cy="1798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75" t="7686" r="14353" b="14584"/>
          <a:stretch/>
        </p:blipFill>
        <p:spPr bwMode="auto">
          <a:xfrm>
            <a:off x="3493717" y="7473280"/>
            <a:ext cx="3319659" cy="2448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6" t="29236" r="25677" b="27183"/>
          <a:stretch/>
        </p:blipFill>
        <p:spPr bwMode="auto">
          <a:xfrm>
            <a:off x="3698518" y="5602769"/>
            <a:ext cx="3042850" cy="1573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61" t="22156" r="36267" b="25382"/>
          <a:stretch/>
        </p:blipFill>
        <p:spPr bwMode="auto">
          <a:xfrm>
            <a:off x="3789040" y="3464821"/>
            <a:ext cx="2448272" cy="2070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4" t="20854" r="46806" b="65859"/>
          <a:stretch/>
        </p:blipFill>
        <p:spPr bwMode="auto">
          <a:xfrm>
            <a:off x="620688" y="881773"/>
            <a:ext cx="3028521" cy="673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27384" y="-15552"/>
            <a:ext cx="46180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A: Kružnice, délka úsečky,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střed úsečky, trojúhelník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9070" y="665749"/>
            <a:ext cx="625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Změř délku úsečky AB s přesností na milimetry, výsledek zapiš.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49070" y="1438296"/>
            <a:ext cx="3650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osu o úsečky MN, která</a:t>
            </a:r>
            <a:endParaRPr lang="cs-CZ" dirty="0" smtClean="0">
              <a:sym typeface="Symbol"/>
            </a:endParaRP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má délku 67 mm. Průsečík osy</a:t>
            </a:r>
          </a:p>
          <a:p>
            <a:r>
              <a:rPr lang="cs-CZ" dirty="0" smtClean="0">
                <a:sym typeface="Symbol"/>
              </a:rPr>
              <a:t>    o a MN označ S. Na ose zvol bod P.</a:t>
            </a:r>
          </a:p>
          <a:p>
            <a:r>
              <a:rPr lang="cs-CZ" dirty="0" smtClean="0">
                <a:sym typeface="Symbol"/>
              </a:rPr>
              <a:t>    Doplň: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49070" y="5602769"/>
            <a:ext cx="3889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Jsou-li a, b, c přímky, o kterých</a:t>
            </a:r>
          </a:p>
          <a:p>
            <a:r>
              <a:rPr lang="cs-CZ" dirty="0" smtClean="0"/>
              <a:t>platí </a:t>
            </a:r>
            <a:r>
              <a:rPr lang="cs-CZ" dirty="0" err="1" smtClean="0"/>
              <a:t>a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b</a:t>
            </a:r>
            <a:r>
              <a:rPr lang="cs-CZ" dirty="0" smtClean="0"/>
              <a:t>, </a:t>
            </a:r>
            <a:r>
              <a:rPr lang="cs-CZ" dirty="0" err="1" smtClean="0"/>
              <a:t>b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c</a:t>
            </a:r>
            <a:r>
              <a:rPr lang="cs-CZ" dirty="0" smtClean="0"/>
              <a:t>. Jaká je vzájemná poloha</a:t>
            </a:r>
          </a:p>
          <a:p>
            <a:r>
              <a:rPr lang="cs-CZ" dirty="0" smtClean="0"/>
              <a:t>přímek a, c? Narýsuj a zapiš.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49070" y="3405361"/>
            <a:ext cx="33212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k (S, 2 cm).</a:t>
            </a:r>
          </a:p>
          <a:p>
            <a:r>
              <a:rPr lang="cs-CZ" dirty="0" smtClean="0"/>
              <a:t>    Na kružnici zvol bod M.</a:t>
            </a:r>
          </a:p>
          <a:p>
            <a:r>
              <a:rPr lang="cs-CZ" dirty="0" smtClean="0"/>
              <a:t>    Jak se nazývá úsečka MS?</a:t>
            </a:r>
          </a:p>
          <a:p>
            <a:r>
              <a:rPr lang="cs-CZ" dirty="0" smtClean="0"/>
              <a:t>    Vyznač osu souměrnosti kruhu,</a:t>
            </a:r>
          </a:p>
          <a:p>
            <a:r>
              <a:rPr lang="cs-CZ" dirty="0" smtClean="0"/>
              <a:t>    </a:t>
            </a:r>
            <a:r>
              <a:rPr lang="cs-CZ" dirty="0" smtClean="0"/>
              <a:t>určeného </a:t>
            </a:r>
            <a:r>
              <a:rPr lang="cs-CZ" dirty="0" smtClean="0"/>
              <a:t>touto kružnicí.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49070" y="7330961"/>
            <a:ext cx="3615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Narýsuj pravoúhlý </a:t>
            </a:r>
            <a:r>
              <a:rPr lang="el-GR" dirty="0" smtClean="0">
                <a:latin typeface="Calibri"/>
              </a:rPr>
              <a:t>Δ</a:t>
            </a:r>
            <a:r>
              <a:rPr lang="cs-CZ" dirty="0" smtClean="0"/>
              <a:t>ABC, který má</a:t>
            </a:r>
          </a:p>
          <a:p>
            <a:r>
              <a:rPr lang="cs-CZ" dirty="0" smtClean="0"/>
              <a:t>    odvěsny a = 2 cm, b = 3 cm.</a:t>
            </a:r>
          </a:p>
          <a:p>
            <a:r>
              <a:rPr lang="cs-CZ" dirty="0" smtClean="0"/>
              <a:t>    Udělej si nejprve náčrt.</a:t>
            </a:r>
          </a:p>
          <a:p>
            <a:r>
              <a:rPr lang="cs-CZ" dirty="0" smtClean="0"/>
              <a:t>    Jak se nazývá nejdelší strana?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65104" y="1033937"/>
            <a:ext cx="1412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ym typeface="Symbol"/>
              </a:rPr>
              <a:t>AB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62 mm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7" t="11732" r="52495" b="43804"/>
          <a:stretch/>
        </p:blipFill>
        <p:spPr bwMode="auto">
          <a:xfrm>
            <a:off x="3680268" y="1514837"/>
            <a:ext cx="2845076" cy="1896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3812" y="2458450"/>
            <a:ext cx="12282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MS </a:t>
            </a:r>
            <a:r>
              <a:rPr lang="cs-CZ" b="1" dirty="0" smtClean="0">
                <a:solidFill>
                  <a:srgbClr val="FF0000"/>
                </a:solidFill>
                <a:sym typeface="Symbol"/>
              </a:rPr>
              <a:t>=</a:t>
            </a:r>
            <a:r>
              <a:rPr lang="cs-CZ" dirty="0" smtClean="0">
                <a:sym typeface="Symbol"/>
              </a:rPr>
              <a:t> BS</a:t>
            </a:r>
          </a:p>
          <a:p>
            <a:r>
              <a:rPr lang="cs-CZ" dirty="0" smtClean="0">
                <a:sym typeface="Symbol"/>
              </a:rPr>
              <a:t>MP </a:t>
            </a:r>
            <a:r>
              <a:rPr lang="cs-CZ" b="1" dirty="0" smtClean="0">
                <a:solidFill>
                  <a:srgbClr val="FF0000"/>
                </a:solidFill>
                <a:sym typeface="Symbol"/>
              </a:rPr>
              <a:t>=</a:t>
            </a:r>
            <a:r>
              <a:rPr lang="cs-CZ" dirty="0" smtClean="0">
                <a:sym typeface="Symbol"/>
              </a:rPr>
              <a:t> NP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0688" y="4954697"/>
            <a:ext cx="2400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MS je </a:t>
            </a:r>
            <a:r>
              <a:rPr lang="cs-CZ" dirty="0" smtClean="0">
                <a:solidFill>
                  <a:srgbClr val="FF0000"/>
                </a:solidFill>
              </a:rPr>
              <a:t>poloměr kružnice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273223" y="5291745"/>
            <a:ext cx="165172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84784" y="6636111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a∥c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2033" y="8411081"/>
            <a:ext cx="97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přepona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496888" y="8748129"/>
            <a:ext cx="890284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16632" y="286491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6632" y="112008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1b</a:t>
            </a:r>
            <a:endParaRPr lang="cs-CZ" sz="1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6632" y="507265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6632" y="6784208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6632" y="8749679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3856460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5" t="24076" r="27806" b="27324"/>
          <a:stretch/>
        </p:blipFill>
        <p:spPr bwMode="auto">
          <a:xfrm>
            <a:off x="1393745" y="3728864"/>
            <a:ext cx="3907463" cy="2427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0" r="29655"/>
          <a:stretch/>
        </p:blipFill>
        <p:spPr bwMode="auto">
          <a:xfrm>
            <a:off x="3989465" y="200472"/>
            <a:ext cx="2391863" cy="2484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2600543"/>
            <a:ext cx="47466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Narýsuj přímku p, na ní úsečku XY,</a:t>
            </a:r>
          </a:p>
          <a:p>
            <a:r>
              <a:rPr lang="cs-CZ" dirty="0" smtClean="0">
                <a:sym typeface="Symbol"/>
              </a:rPr>
              <a:t>    XY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30 mm. Narýsuj kružnici k(X; 20 mm).</a:t>
            </a:r>
          </a:p>
          <a:p>
            <a:r>
              <a:rPr lang="cs-CZ" dirty="0" smtClean="0">
                <a:sym typeface="Symbol"/>
              </a:rPr>
              <a:t>    Dále narýsuj kružnici l se středem v bodě Y</a:t>
            </a:r>
          </a:p>
          <a:p>
            <a:r>
              <a:rPr lang="cs-CZ" dirty="0" smtClean="0">
                <a:sym typeface="Symbol"/>
              </a:rPr>
              <a:t>    tak, aby kružnice k a l měly dva společné body.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-15552"/>
            <a:ext cx="6620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Trojúhelník MLZ je rovnoramenný,</a:t>
            </a:r>
          </a:p>
          <a:p>
            <a:r>
              <a:rPr lang="cs-CZ" dirty="0" smtClean="0"/>
              <a:t>     jeho obvod měří 40 cm. Základna</a:t>
            </a:r>
          </a:p>
          <a:p>
            <a:r>
              <a:rPr lang="cs-CZ" dirty="0" smtClean="0">
                <a:sym typeface="Symbol"/>
              </a:rPr>
              <a:t>    ML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10 cm. Urči délku jeho ramen MZ, LZ.</a:t>
            </a:r>
          </a:p>
          <a:p>
            <a:r>
              <a:rPr lang="cs-CZ" dirty="0" smtClean="0">
                <a:sym typeface="Symbol"/>
              </a:rPr>
              <a:t>    Proveď náčrt.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7256" y="1199875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sym typeface="Symbol"/>
              </a:rPr>
              <a:t>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MZ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LZ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39831" y="1199875"/>
            <a:ext cx="17812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MZ = (40 - 10) : 2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MZ = 15 cm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LZ = 15 cm</a:t>
            </a:r>
            <a:endParaRPr lang="cs-CZ" u="dbl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275" y="8265368"/>
            <a:ext cx="22942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Hodnocení: </a:t>
            </a:r>
            <a:r>
              <a:rPr lang="cs-CZ" b="1" dirty="0" smtClean="0"/>
              <a:t>1</a:t>
            </a:r>
            <a:r>
              <a:rPr lang="cs-CZ" dirty="0" smtClean="0"/>
              <a:t>: 22 – 20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2</a:t>
            </a:r>
            <a:r>
              <a:rPr lang="cs-CZ" dirty="0" smtClean="0"/>
              <a:t>: 19 – 16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3</a:t>
            </a:r>
            <a:r>
              <a:rPr lang="cs-CZ" dirty="0" smtClean="0"/>
              <a:t>: 15 – 10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4</a:t>
            </a:r>
            <a:r>
              <a:rPr lang="cs-CZ" dirty="0" smtClean="0"/>
              <a:t>: 9 – 5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5</a:t>
            </a:r>
            <a:r>
              <a:rPr lang="cs-CZ" dirty="0" smtClean="0"/>
              <a:t>: 4 – 0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6632" y="1280592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6632" y="401689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1571042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3" t="42615" r="37078" b="43450"/>
          <a:stretch/>
        </p:blipFill>
        <p:spPr bwMode="auto">
          <a:xfrm>
            <a:off x="510638" y="704528"/>
            <a:ext cx="3115191" cy="558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27384" y="-15552"/>
            <a:ext cx="663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B: Kružnice, délka úsečky, střed úsečky, trojúhelník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9070" y="344488"/>
            <a:ext cx="625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Změř délku úsečky KL s přesností na milimetry, výsledek zapiš.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49070" y="1148567"/>
            <a:ext cx="3650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osu o úsečky AB, která</a:t>
            </a:r>
            <a:endParaRPr lang="cs-CZ" dirty="0" smtClean="0">
              <a:sym typeface="Symbol"/>
            </a:endParaRP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má délku 72 mm. Průsečík osy</a:t>
            </a:r>
          </a:p>
          <a:p>
            <a:r>
              <a:rPr lang="cs-CZ" dirty="0" smtClean="0">
                <a:sym typeface="Symbol"/>
              </a:rPr>
              <a:t>    o a MN označ S. Na ose zvol bod P.</a:t>
            </a:r>
          </a:p>
          <a:p>
            <a:r>
              <a:rPr lang="cs-CZ" dirty="0" smtClean="0">
                <a:sym typeface="Symbol"/>
              </a:rPr>
              <a:t>    Doplň: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49070" y="5313040"/>
            <a:ext cx="3889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Jsou-li k, l, m přímky, o kterých</a:t>
            </a:r>
          </a:p>
          <a:p>
            <a:r>
              <a:rPr lang="cs-CZ" dirty="0" smtClean="0"/>
              <a:t>platí </a:t>
            </a:r>
            <a:r>
              <a:rPr lang="cs-CZ" dirty="0" err="1" smtClean="0"/>
              <a:t>k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l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m</a:t>
            </a:r>
            <a:r>
              <a:rPr lang="cs-CZ" dirty="0" smtClean="0"/>
              <a:t>. Jaká je vzájemná poloha</a:t>
            </a:r>
          </a:p>
          <a:p>
            <a:r>
              <a:rPr lang="cs-CZ" dirty="0" smtClean="0"/>
              <a:t>přímek k, m? Narýsuj a zapiš.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49070" y="3115632"/>
            <a:ext cx="33212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k(S, 25 mm).</a:t>
            </a:r>
          </a:p>
          <a:p>
            <a:r>
              <a:rPr lang="cs-CZ" dirty="0" smtClean="0"/>
              <a:t>    Na kružnici zvol bod K.</a:t>
            </a:r>
          </a:p>
          <a:p>
            <a:r>
              <a:rPr lang="cs-CZ" dirty="0" smtClean="0"/>
              <a:t>    Jak se nazývá úsečka KS?</a:t>
            </a:r>
          </a:p>
          <a:p>
            <a:r>
              <a:rPr lang="cs-CZ" dirty="0" smtClean="0"/>
              <a:t>    Vyznač osu souměrnosti kruhu,</a:t>
            </a:r>
          </a:p>
          <a:p>
            <a:r>
              <a:rPr lang="cs-CZ" dirty="0" smtClean="0"/>
              <a:t>    Určeného touto kružnicí.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49070" y="7041232"/>
            <a:ext cx="3615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Narýsuj pravoúhlý </a:t>
            </a:r>
            <a:r>
              <a:rPr lang="el-GR" dirty="0" smtClean="0">
                <a:latin typeface="Calibri"/>
              </a:rPr>
              <a:t>Δ</a:t>
            </a:r>
            <a:r>
              <a:rPr lang="cs-CZ" dirty="0" smtClean="0"/>
              <a:t>ABC, který má</a:t>
            </a:r>
          </a:p>
          <a:p>
            <a:r>
              <a:rPr lang="cs-CZ" dirty="0" smtClean="0"/>
              <a:t>    odvěsny a = 3 cm, b = 4 cm.</a:t>
            </a:r>
          </a:p>
          <a:p>
            <a:r>
              <a:rPr lang="cs-CZ" dirty="0" smtClean="0"/>
              <a:t>    Udělej si nejprve náčrt.</a:t>
            </a:r>
          </a:p>
          <a:p>
            <a:r>
              <a:rPr lang="cs-CZ" dirty="0" smtClean="0"/>
              <a:t>    Jak se nazývá nejdelší strana?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65104" y="712676"/>
            <a:ext cx="663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KL =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3812" y="2168721"/>
            <a:ext cx="12843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AP </a:t>
            </a:r>
            <a:r>
              <a:rPr lang="cs-CZ" b="1" dirty="0" smtClean="0">
                <a:sym typeface="Symbol"/>
              </a:rPr>
              <a:t>…..</a:t>
            </a:r>
            <a:r>
              <a:rPr lang="cs-CZ" dirty="0" smtClean="0">
                <a:sym typeface="Symbol"/>
              </a:rPr>
              <a:t> BP</a:t>
            </a:r>
          </a:p>
          <a:p>
            <a:r>
              <a:rPr lang="cs-CZ" dirty="0" smtClean="0">
                <a:sym typeface="Symbol"/>
              </a:rPr>
              <a:t>AS </a:t>
            </a:r>
            <a:r>
              <a:rPr lang="cs-CZ" b="1" dirty="0" smtClean="0">
                <a:sym typeface="Symbol"/>
              </a:rPr>
              <a:t>…..</a:t>
            </a:r>
            <a:r>
              <a:rPr lang="cs-CZ" dirty="0" smtClean="0">
                <a:sym typeface="Symbol"/>
              </a:rPr>
              <a:t> BS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0688" y="4664968"/>
            <a:ext cx="631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KS je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273223" y="5002016"/>
            <a:ext cx="165172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96888" y="8458400"/>
            <a:ext cx="890284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6632" y="252136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6632" y="77653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1b</a:t>
            </a:r>
            <a:endParaRPr lang="cs-CZ" sz="1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6632" y="472910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6632" y="6440660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6632" y="8406131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769239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0543"/>
            <a:ext cx="47466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Narýsuj přímku a, na ní úsečku AB,</a:t>
            </a:r>
          </a:p>
          <a:p>
            <a:r>
              <a:rPr lang="cs-CZ" dirty="0" smtClean="0">
                <a:sym typeface="Symbol"/>
              </a:rPr>
              <a:t>    AB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40 mm. Narýsuj kružnici k(A; 25 mm).</a:t>
            </a:r>
          </a:p>
          <a:p>
            <a:r>
              <a:rPr lang="cs-CZ" dirty="0" smtClean="0">
                <a:sym typeface="Symbol"/>
              </a:rPr>
              <a:t>    Dále narýsuj kružnici l se středem v bodě B</a:t>
            </a:r>
          </a:p>
          <a:p>
            <a:r>
              <a:rPr lang="cs-CZ" dirty="0" smtClean="0">
                <a:sym typeface="Symbol"/>
              </a:rPr>
              <a:t>    tak, aby kružnice k a l měly dva společné body.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-15552"/>
            <a:ext cx="6620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Trojúhelník ABC je rovnoramenný,</a:t>
            </a:r>
          </a:p>
          <a:p>
            <a:r>
              <a:rPr lang="cs-CZ" dirty="0" smtClean="0"/>
              <a:t>     jeho obvod měří 40 cm. Základna</a:t>
            </a:r>
          </a:p>
          <a:p>
            <a:r>
              <a:rPr lang="cs-CZ" dirty="0" smtClean="0">
                <a:sym typeface="Symbol"/>
              </a:rPr>
              <a:t>    AB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16 cm. Urči délku jeho ramen AC, BC.</a:t>
            </a:r>
          </a:p>
          <a:p>
            <a:r>
              <a:rPr lang="cs-CZ" dirty="0" smtClean="0">
                <a:sym typeface="Symbol"/>
              </a:rPr>
              <a:t>    Proveď náčrt.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275" y="8265368"/>
            <a:ext cx="22942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Hodnocení: </a:t>
            </a:r>
            <a:r>
              <a:rPr lang="cs-CZ" b="1" dirty="0" smtClean="0"/>
              <a:t>1</a:t>
            </a:r>
            <a:r>
              <a:rPr lang="cs-CZ" dirty="0" smtClean="0"/>
              <a:t>: 22 – 20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2</a:t>
            </a:r>
            <a:r>
              <a:rPr lang="cs-CZ" dirty="0" smtClean="0"/>
              <a:t>: 19 – 16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3</a:t>
            </a:r>
            <a:r>
              <a:rPr lang="cs-CZ" dirty="0" smtClean="0"/>
              <a:t>: 15 – 10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4</a:t>
            </a:r>
            <a:r>
              <a:rPr lang="cs-CZ" dirty="0" smtClean="0"/>
              <a:t>: 9 – 5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5</a:t>
            </a:r>
            <a:r>
              <a:rPr lang="cs-CZ" dirty="0" smtClean="0"/>
              <a:t>: 4 – 0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1280592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401689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4225416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0" t="4121" r="22348" b="19030"/>
          <a:stretch/>
        </p:blipFill>
        <p:spPr bwMode="auto">
          <a:xfrm>
            <a:off x="741712" y="8504427"/>
            <a:ext cx="2013360" cy="1447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3" t="23997" r="25727" b="8343"/>
          <a:stretch/>
        </p:blipFill>
        <p:spPr bwMode="auto">
          <a:xfrm>
            <a:off x="3840072" y="5605151"/>
            <a:ext cx="2667606" cy="172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95" t="6045" r="29715" b="12250"/>
          <a:stretch/>
        </p:blipFill>
        <p:spPr bwMode="auto">
          <a:xfrm>
            <a:off x="3698518" y="3313216"/>
            <a:ext cx="2505214" cy="2196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4" t="30075" r="32058" b="29287"/>
          <a:stretch/>
        </p:blipFill>
        <p:spPr bwMode="auto">
          <a:xfrm>
            <a:off x="3490534" y="1568624"/>
            <a:ext cx="3322842" cy="1641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3" t="42615" r="37078" b="43450"/>
          <a:stretch/>
        </p:blipFill>
        <p:spPr bwMode="auto">
          <a:xfrm>
            <a:off x="582213" y="1010053"/>
            <a:ext cx="3115191" cy="558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75" t="7686" r="14353" b="14584"/>
          <a:stretch/>
        </p:blipFill>
        <p:spPr bwMode="auto">
          <a:xfrm>
            <a:off x="3493717" y="7473280"/>
            <a:ext cx="3319659" cy="2448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27384" y="-15552"/>
            <a:ext cx="46180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B: Kružnice, délka úsečky,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střed úsečky, trojúhelník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9070" y="665749"/>
            <a:ext cx="625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Změř délku úsečky AB s přesností na milimetry, výsledek zapiš.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49070" y="1438296"/>
            <a:ext cx="35319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osu o úsečky AB, která</a:t>
            </a:r>
            <a:endParaRPr lang="cs-CZ" dirty="0" smtClean="0">
              <a:sym typeface="Symbol"/>
            </a:endParaRPr>
          </a:p>
          <a:p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   má délku 72 mm. Průsečík osy</a:t>
            </a:r>
          </a:p>
          <a:p>
            <a:r>
              <a:rPr lang="cs-CZ" dirty="0" smtClean="0">
                <a:sym typeface="Symbol"/>
              </a:rPr>
              <a:t>    o a AB označ S. Na ose zvol bod P.</a:t>
            </a:r>
          </a:p>
          <a:p>
            <a:r>
              <a:rPr lang="cs-CZ" dirty="0" smtClean="0">
                <a:sym typeface="Symbol"/>
              </a:rPr>
              <a:t>    Doplň: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49070" y="5602769"/>
            <a:ext cx="38891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Jsou-li k, l, m přímky, o kterých</a:t>
            </a:r>
          </a:p>
          <a:p>
            <a:r>
              <a:rPr lang="cs-CZ" dirty="0" smtClean="0"/>
              <a:t>platí </a:t>
            </a:r>
            <a:r>
              <a:rPr lang="cs-CZ" dirty="0" err="1" smtClean="0"/>
              <a:t>k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l</a:t>
            </a:r>
            <a:r>
              <a:rPr lang="cs-CZ" dirty="0" smtClean="0"/>
              <a:t>, </a:t>
            </a:r>
            <a:r>
              <a:rPr lang="cs-CZ" dirty="0" err="1" smtClean="0"/>
              <a:t>l</a:t>
            </a:r>
            <a:r>
              <a:rPr lang="cs-CZ" dirty="0" err="1" smtClean="0">
                <a:sym typeface="Symbol"/>
              </a:rPr>
              <a:t></a:t>
            </a:r>
            <a:r>
              <a:rPr lang="cs-CZ" dirty="0" err="1" smtClean="0"/>
              <a:t>m</a:t>
            </a:r>
            <a:r>
              <a:rPr lang="cs-CZ" dirty="0" smtClean="0"/>
              <a:t>. Jaká je vzájemná poloha</a:t>
            </a:r>
          </a:p>
          <a:p>
            <a:r>
              <a:rPr lang="cs-CZ" dirty="0" smtClean="0"/>
              <a:t>přímek k, m? Narýsuj a zapiš.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49070" y="3405361"/>
            <a:ext cx="33212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kružnici k(S, 25 mm).</a:t>
            </a:r>
          </a:p>
          <a:p>
            <a:r>
              <a:rPr lang="cs-CZ" dirty="0" smtClean="0"/>
              <a:t>    Na kružnici zvol bod K.</a:t>
            </a:r>
          </a:p>
          <a:p>
            <a:r>
              <a:rPr lang="cs-CZ" dirty="0" smtClean="0"/>
              <a:t>    Jak se nazývá úsečka KS?</a:t>
            </a:r>
          </a:p>
          <a:p>
            <a:r>
              <a:rPr lang="cs-CZ" dirty="0" smtClean="0"/>
              <a:t>    Vyznač osu souměrnosti kruhu,</a:t>
            </a:r>
          </a:p>
          <a:p>
            <a:r>
              <a:rPr lang="cs-CZ" dirty="0" smtClean="0"/>
              <a:t>    Určeného touto kružnicí.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49070" y="7330961"/>
            <a:ext cx="3615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Narýsuj pravoúhlý </a:t>
            </a:r>
            <a:r>
              <a:rPr lang="el-GR" dirty="0" smtClean="0">
                <a:latin typeface="Calibri"/>
              </a:rPr>
              <a:t>Δ</a:t>
            </a:r>
            <a:r>
              <a:rPr lang="cs-CZ" dirty="0" smtClean="0"/>
              <a:t>ABC, který má</a:t>
            </a:r>
          </a:p>
          <a:p>
            <a:r>
              <a:rPr lang="cs-CZ" dirty="0" smtClean="0"/>
              <a:t>    odvěsny a = 3 cm, b = 4 cm.</a:t>
            </a:r>
          </a:p>
          <a:p>
            <a:r>
              <a:rPr lang="cs-CZ" dirty="0" smtClean="0"/>
              <a:t>    Udělej si nejprve náčrt.</a:t>
            </a:r>
          </a:p>
          <a:p>
            <a:r>
              <a:rPr lang="cs-CZ" dirty="0" smtClean="0"/>
              <a:t>    Jak se nazývá nejdelší strana?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65104" y="1033937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KL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71 mm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3812" y="2458450"/>
            <a:ext cx="11144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Symbol"/>
              </a:rPr>
              <a:t>AP </a:t>
            </a:r>
            <a:r>
              <a:rPr lang="cs-CZ" b="1" dirty="0" smtClean="0">
                <a:solidFill>
                  <a:srgbClr val="FF0000"/>
                </a:solidFill>
                <a:sym typeface="Symbol"/>
              </a:rPr>
              <a:t>=</a:t>
            </a:r>
            <a:r>
              <a:rPr lang="cs-CZ" dirty="0" smtClean="0">
                <a:sym typeface="Symbol"/>
              </a:rPr>
              <a:t> BP</a:t>
            </a:r>
          </a:p>
          <a:p>
            <a:r>
              <a:rPr lang="cs-CZ" dirty="0" smtClean="0">
                <a:sym typeface="Symbol"/>
              </a:rPr>
              <a:t>AS </a:t>
            </a:r>
            <a:r>
              <a:rPr lang="cs-CZ" b="1" dirty="0" smtClean="0">
                <a:solidFill>
                  <a:srgbClr val="FF0000"/>
                </a:solidFill>
                <a:sym typeface="Symbol"/>
              </a:rPr>
              <a:t>=</a:t>
            </a:r>
            <a:r>
              <a:rPr lang="cs-CZ" dirty="0" smtClean="0">
                <a:sym typeface="Symbol"/>
              </a:rPr>
              <a:t> BS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0688" y="4954697"/>
            <a:ext cx="2400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KS je  </a:t>
            </a:r>
            <a:r>
              <a:rPr lang="cs-CZ" dirty="0" smtClean="0">
                <a:solidFill>
                  <a:srgbClr val="FF0000"/>
                </a:solidFill>
              </a:rPr>
              <a:t>poloměr kružnice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273223" y="5291745"/>
            <a:ext cx="1651721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84784" y="6636111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k∥m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2033" y="8411081"/>
            <a:ext cx="97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přepona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496888" y="8748129"/>
            <a:ext cx="890284" cy="0"/>
          </a:xfrm>
          <a:prstGeom prst="line">
            <a:avLst/>
          </a:prstGeom>
          <a:ln w="158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16632" y="286491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6632" y="112008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1b</a:t>
            </a:r>
            <a:endParaRPr lang="cs-CZ" sz="14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6632" y="5072654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6632" y="6784208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6632" y="8749679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4b</a:t>
            </a:r>
            <a:endParaRPr lang="cs-CZ" sz="1400" i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260287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6" t="8469" r="13625" b="4860"/>
          <a:stretch/>
        </p:blipFill>
        <p:spPr bwMode="auto">
          <a:xfrm>
            <a:off x="1323758" y="3619822"/>
            <a:ext cx="4193474" cy="2701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5" r="17028"/>
          <a:stretch/>
        </p:blipFill>
        <p:spPr bwMode="auto">
          <a:xfrm>
            <a:off x="3568627" y="300604"/>
            <a:ext cx="3244749" cy="2348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2600543"/>
            <a:ext cx="47466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 Narýsuj přímku a, na ní úsečku AB,</a:t>
            </a:r>
          </a:p>
          <a:p>
            <a:r>
              <a:rPr lang="cs-CZ" dirty="0" smtClean="0">
                <a:sym typeface="Symbol"/>
              </a:rPr>
              <a:t>    AB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40 mm. Narýsuj kružnici k(A; 25 mm).</a:t>
            </a:r>
          </a:p>
          <a:p>
            <a:r>
              <a:rPr lang="cs-CZ" dirty="0" smtClean="0">
                <a:sym typeface="Symbol"/>
              </a:rPr>
              <a:t>    Dále narýsuj kružnici l se středem v bodě B</a:t>
            </a:r>
          </a:p>
          <a:p>
            <a:r>
              <a:rPr lang="cs-CZ" dirty="0" smtClean="0">
                <a:sym typeface="Symbol"/>
              </a:rPr>
              <a:t>    tak, aby kružnice k a l měly dva společné body.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-15552"/>
            <a:ext cx="6620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 Trojúhelník ABC je rovnoramenný,</a:t>
            </a:r>
          </a:p>
          <a:p>
            <a:r>
              <a:rPr lang="cs-CZ" dirty="0" smtClean="0"/>
              <a:t>     jeho obvod měří 40 cm. Základna</a:t>
            </a:r>
          </a:p>
          <a:p>
            <a:r>
              <a:rPr lang="cs-CZ" dirty="0" smtClean="0">
                <a:sym typeface="Symbol"/>
              </a:rPr>
              <a:t>    AB </a:t>
            </a:r>
            <a:r>
              <a:rPr lang="cs-CZ" dirty="0">
                <a:sym typeface="Symbol"/>
              </a:rPr>
              <a:t>= </a:t>
            </a:r>
            <a:r>
              <a:rPr lang="cs-CZ" dirty="0" smtClean="0">
                <a:sym typeface="Symbol"/>
              </a:rPr>
              <a:t>16 cm. Urči délku jeho ramen AB, BC.</a:t>
            </a:r>
          </a:p>
          <a:p>
            <a:r>
              <a:rPr lang="cs-CZ" dirty="0" smtClean="0">
                <a:sym typeface="Symbol"/>
              </a:rPr>
              <a:t>    Proveď náčrt.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7256" y="1199875"/>
            <a:ext cx="1095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sym typeface="Symbol"/>
              </a:rPr>
              <a:t>AC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BC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39831" y="1199875"/>
            <a:ext cx="17315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AC = (40 - 16) : 2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AC = 12cm</a:t>
            </a:r>
          </a:p>
          <a:p>
            <a:r>
              <a:rPr lang="cs-CZ" u="dbl" dirty="0" smtClean="0">
                <a:solidFill>
                  <a:srgbClr val="FF0000"/>
                </a:solidFill>
              </a:rPr>
              <a:t>BC </a:t>
            </a:r>
            <a:r>
              <a:rPr lang="cs-CZ" u="dbl" smtClean="0">
                <a:solidFill>
                  <a:srgbClr val="FF0000"/>
                </a:solidFill>
              </a:rPr>
              <a:t>= 12 </a:t>
            </a:r>
            <a:r>
              <a:rPr lang="cs-CZ" u="dbl" dirty="0" smtClean="0">
                <a:solidFill>
                  <a:srgbClr val="FF0000"/>
                </a:solidFill>
              </a:rPr>
              <a:t>cm</a:t>
            </a:r>
            <a:endParaRPr lang="cs-CZ" u="dbl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275" y="8265368"/>
            <a:ext cx="22942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Hodnocení: </a:t>
            </a:r>
            <a:r>
              <a:rPr lang="cs-CZ" b="1" dirty="0" smtClean="0"/>
              <a:t>1</a:t>
            </a:r>
            <a:r>
              <a:rPr lang="cs-CZ" dirty="0" smtClean="0"/>
              <a:t>: 22 – 20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2</a:t>
            </a:r>
            <a:r>
              <a:rPr lang="cs-CZ" dirty="0" smtClean="0"/>
              <a:t>: 19 – 16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3</a:t>
            </a:r>
            <a:r>
              <a:rPr lang="cs-CZ" dirty="0" smtClean="0"/>
              <a:t>: 15 – 10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4</a:t>
            </a:r>
            <a:r>
              <a:rPr lang="cs-CZ" dirty="0" smtClean="0"/>
              <a:t>: 9 – 5 </a:t>
            </a:r>
          </a:p>
          <a:p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5</a:t>
            </a:r>
            <a:r>
              <a:rPr lang="cs-CZ" dirty="0" smtClean="0"/>
              <a:t>: 4 – 0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6632" y="1280592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6632" y="4016896"/>
            <a:ext cx="3690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3b</a:t>
            </a:r>
            <a:endParaRPr lang="cs-CZ" sz="1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4084293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6672" y="776536"/>
            <a:ext cx="6120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2656" y="1064568"/>
            <a:ext cx="6624736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sz="2400" b="1" dirty="0"/>
          </a:p>
          <a:p>
            <a:r>
              <a:rPr lang="cs-CZ" dirty="0" smtClean="0"/>
              <a:t>JUSTOVÁ</a:t>
            </a:r>
            <a:r>
              <a:rPr lang="cs-CZ" dirty="0"/>
              <a:t>, Jaroslava. Matematika pro 5. ročník </a:t>
            </a:r>
            <a:r>
              <a:rPr lang="cs-CZ" dirty="0" smtClean="0"/>
              <a:t>základních </a:t>
            </a:r>
            <a:r>
              <a:rPr lang="cs-CZ" dirty="0"/>
              <a:t>škol </a:t>
            </a:r>
            <a:endParaRPr lang="cs-CZ" dirty="0" smtClean="0"/>
          </a:p>
          <a:p>
            <a:r>
              <a:rPr lang="cs-CZ" dirty="0" smtClean="0"/>
              <a:t>1.díl</a:t>
            </a:r>
            <a:r>
              <a:rPr lang="cs-CZ" dirty="0"/>
              <a:t>. </a:t>
            </a:r>
            <a:r>
              <a:rPr lang="cs-CZ" dirty="0" smtClean="0"/>
              <a:t>Všeň</a:t>
            </a:r>
            <a:r>
              <a:rPr lang="cs-CZ" dirty="0"/>
              <a:t>: Alter, 2012, ISBN 978-80-7245-212-5</a:t>
            </a:r>
            <a:r>
              <a:rPr lang="cs-CZ" dirty="0" smtClean="0"/>
              <a:t>. </a:t>
            </a:r>
          </a:p>
          <a:p>
            <a:r>
              <a:rPr lang="cs-CZ" dirty="0"/>
              <a:t>JUSTOVÁ, Jaroslava. Matematika pro 5. ročník základních škol </a:t>
            </a:r>
          </a:p>
          <a:p>
            <a:r>
              <a:rPr lang="cs-CZ" dirty="0" smtClean="0"/>
              <a:t>2.díl</a:t>
            </a:r>
            <a:r>
              <a:rPr lang="cs-CZ" dirty="0"/>
              <a:t>. Všeň: Alter, </a:t>
            </a:r>
            <a:r>
              <a:rPr lang="cs-CZ" dirty="0" smtClean="0"/>
              <a:t>2010, </a:t>
            </a:r>
            <a:r>
              <a:rPr lang="cs-CZ"/>
              <a:t>ISBN </a:t>
            </a:r>
            <a:r>
              <a:rPr lang="cs-CZ" smtClean="0"/>
              <a:t>978-80-7245-213-2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/>
              <a:t>JUSTOVÁ, Jaroslava. Matematika pro 5. ročník základních škol </a:t>
            </a:r>
          </a:p>
          <a:p>
            <a:r>
              <a:rPr lang="cs-CZ" dirty="0" smtClean="0"/>
              <a:t>3.díl</a:t>
            </a:r>
            <a:r>
              <a:rPr lang="cs-CZ" dirty="0"/>
              <a:t>. Všeň: Alter, </a:t>
            </a:r>
            <a:r>
              <a:rPr lang="cs-CZ" dirty="0" smtClean="0"/>
              <a:t>2010, </a:t>
            </a:r>
            <a:r>
              <a:rPr lang="cs-CZ" dirty="0"/>
              <a:t>ISBN </a:t>
            </a:r>
            <a:r>
              <a:rPr lang="cs-CZ" dirty="0" smtClean="0"/>
              <a:t>978-80-7245-214-9. 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VY_32_INOVACE_151</a:t>
            </a:r>
          </a:p>
        </p:txBody>
      </p:sp>
    </p:spTree>
    <p:extLst>
      <p:ext uri="{BB962C8B-B14F-4D97-AF65-F5344CB8AC3E}">
        <p14:creationId xmlns:p14="http://schemas.microsoft.com/office/powerpoint/2010/main" val="13734646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1457</TotalTime>
  <Words>1262</Words>
  <Application>Microsoft Office PowerPoint</Application>
  <PresentationFormat>A4 (210 x 297 mm)</PresentationFormat>
  <Paragraphs>201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64</cp:revision>
  <dcterms:created xsi:type="dcterms:W3CDTF">2013-05-05T08:35:09Z</dcterms:created>
  <dcterms:modified xsi:type="dcterms:W3CDTF">2015-05-18T08:36:45Z</dcterms:modified>
</cp:coreProperties>
</file>