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0" r:id="rId3"/>
    <p:sldId id="259" r:id="rId4"/>
    <p:sldId id="258" r:id="rId5"/>
    <p:sldId id="261" r:id="rId6"/>
  </p:sldIdLst>
  <p:sldSz cx="6858000" cy="9906000" type="A4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0" d="100"/>
          <a:sy n="110" d="100"/>
        </p:scale>
        <p:origin x="420" y="2472"/>
      </p:cViewPr>
      <p:guideLst>
        <p:guide orient="horz" pos="3120"/>
        <p:guide pos="21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14350" y="3077283"/>
            <a:ext cx="5829300" cy="212336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28700" y="5613400"/>
            <a:ext cx="4800600" cy="2531533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ADA2F8-64DA-4661-8A34-C113B42CE494}" type="datetimeFigureOut">
              <a:rPr lang="cs-CZ" smtClean="0"/>
              <a:t>25.11.2013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96FE48-EF80-404D-AF59-5196817E2C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13503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ADA2F8-64DA-4661-8A34-C113B42CE494}" type="datetimeFigureOut">
              <a:rPr lang="cs-CZ" smtClean="0"/>
              <a:t>25.11.2013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96FE48-EF80-404D-AF59-5196817E2C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44859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1735" y="6365522"/>
            <a:ext cx="5829300" cy="1967442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41735" y="4198587"/>
            <a:ext cx="5829300" cy="2166936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ADA2F8-64DA-4661-8A34-C113B42CE494}" type="datetimeFigureOut">
              <a:rPr lang="cs-CZ" smtClean="0"/>
              <a:t>25.11.2013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96FE48-EF80-404D-AF59-5196817E2C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24153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7176" y="3081867"/>
            <a:ext cx="2257425" cy="871590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628901" y="3081867"/>
            <a:ext cx="2257425" cy="871590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ADA2F8-64DA-4661-8A34-C113B42CE494}" type="datetimeFigureOut">
              <a:rPr lang="cs-CZ" smtClean="0"/>
              <a:t>25.11.2013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96FE48-EF80-404D-AF59-5196817E2C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16967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96699"/>
            <a:ext cx="6172200" cy="1651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217385"/>
            <a:ext cx="3030141" cy="924101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42900" y="3141486"/>
            <a:ext cx="3030141" cy="570741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3483770" y="2217385"/>
            <a:ext cx="3031331" cy="924101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3483770" y="3141486"/>
            <a:ext cx="3031331" cy="570741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ADA2F8-64DA-4661-8A34-C113B42CE494}" type="datetimeFigureOut">
              <a:rPr lang="cs-CZ" smtClean="0"/>
              <a:t>25.11.2013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96FE48-EF80-404D-AF59-5196817E2C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50005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ADA2F8-64DA-4661-8A34-C113B42CE494}" type="datetimeFigureOut">
              <a:rPr lang="cs-CZ" smtClean="0"/>
              <a:t>25.11.2013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96FE48-EF80-404D-AF59-5196817E2C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80094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ADA2F8-64DA-4661-8A34-C113B42CE494}" type="datetimeFigureOut">
              <a:rPr lang="cs-CZ" smtClean="0"/>
              <a:t>25.11.2013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96FE48-EF80-404D-AF59-5196817E2C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50344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1" y="394406"/>
            <a:ext cx="2256235" cy="1678517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81288" y="394406"/>
            <a:ext cx="3833813" cy="845449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42901" y="2072923"/>
            <a:ext cx="2256235" cy="677598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ADA2F8-64DA-4661-8A34-C113B42CE494}" type="datetimeFigureOut">
              <a:rPr lang="cs-CZ" smtClean="0"/>
              <a:t>25.11.2013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96FE48-EF80-404D-AF59-5196817E2C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626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44216" y="6934201"/>
            <a:ext cx="4114800" cy="818622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344216" y="885119"/>
            <a:ext cx="4114800" cy="59436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344216" y="7752823"/>
            <a:ext cx="4114800" cy="116257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ADA2F8-64DA-4661-8A34-C113B42CE494}" type="datetimeFigureOut">
              <a:rPr lang="cs-CZ" smtClean="0"/>
              <a:t>25.11.2013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96FE48-EF80-404D-AF59-5196817E2C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26154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ADA2F8-64DA-4661-8A34-C113B42CE494}" type="datetimeFigureOut">
              <a:rPr lang="cs-CZ" smtClean="0"/>
              <a:t>25.11.2013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96FE48-EF80-404D-AF59-5196817E2C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75543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3729037" y="529697"/>
            <a:ext cx="1157288" cy="1126807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257176" y="529697"/>
            <a:ext cx="3357563" cy="112680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ADA2F8-64DA-4661-8A34-C113B42CE494}" type="datetimeFigureOut">
              <a:rPr lang="cs-CZ" smtClean="0"/>
              <a:t>25.11.2013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96FE48-EF80-404D-AF59-5196817E2C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78885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342900" y="396699"/>
            <a:ext cx="6172200" cy="1651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311402"/>
            <a:ext cx="6172200" cy="65375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342900" y="9181396"/>
            <a:ext cx="1600200" cy="52740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ADA2F8-64DA-4661-8A34-C113B42CE494}" type="datetimeFigureOut">
              <a:rPr lang="cs-CZ" smtClean="0"/>
              <a:t>25.11.2013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343150" y="9181396"/>
            <a:ext cx="2171700" cy="52740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4914900" y="9181396"/>
            <a:ext cx="1600200" cy="52740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96FE48-EF80-404D-AF59-5196817E2C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48548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2.vml"/><Relationship Id="rId5" Type="http://schemas.openxmlformats.org/officeDocument/2006/relationships/image" Target="../media/image2.emf"/><Relationship Id="rId4" Type="http://schemas.openxmlformats.org/officeDocument/2006/relationships/package" Target="../embeddings/Microsoft_Word_Document2.docx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113393790"/>
              </p:ext>
            </p:extLst>
          </p:nvPr>
        </p:nvGraphicFramePr>
        <p:xfrm>
          <a:off x="474663" y="534988"/>
          <a:ext cx="5873750" cy="87995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5" name="Dokument" r:id="rId3" imgW="5910177" imgH="8837721" progId="Word.Document.12">
                  <p:embed/>
                </p:oleObj>
              </mc:Choice>
              <mc:Fallback>
                <p:oleObj name="Dokument" r:id="rId3" imgW="5910177" imgH="8837721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74663" y="534988"/>
                        <a:ext cx="5873750" cy="879951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4323470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528752755"/>
              </p:ext>
            </p:extLst>
          </p:nvPr>
        </p:nvGraphicFramePr>
        <p:xfrm>
          <a:off x="474663" y="587375"/>
          <a:ext cx="5873750" cy="87026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9" name="Dokument" r:id="rId4" imgW="5910177" imgH="8742692" progId="Word.Document.12">
                  <p:embed/>
                </p:oleObj>
              </mc:Choice>
              <mc:Fallback>
                <p:oleObj name="Dokument" r:id="rId4" imgW="5910177" imgH="8742692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474663" y="587375"/>
                        <a:ext cx="5873750" cy="870267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3096321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-27384" y="-58682"/>
            <a:ext cx="40226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/>
              <a:t>Množiny bodů dané vlastnosti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-27384" y="327832"/>
            <a:ext cx="48973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Doplň správně větu a proveď náčrt množiny </a:t>
            </a:r>
            <a:r>
              <a:rPr lang="cs-CZ" b="1" dirty="0" smtClean="0"/>
              <a:t>bodů</a:t>
            </a:r>
            <a:endParaRPr lang="cs-CZ" dirty="0"/>
          </a:p>
        </p:txBody>
      </p:sp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04343026"/>
              </p:ext>
            </p:extLst>
          </p:nvPr>
        </p:nvGraphicFramePr>
        <p:xfrm>
          <a:off x="53200" y="757108"/>
          <a:ext cx="6745318" cy="9020428"/>
        </p:xfrm>
        <a:graphic>
          <a:graphicData uri="http://schemas.openxmlformats.org/drawingml/2006/table">
            <a:tbl>
              <a:tblPr firstRow="1" firstCol="1" lastRow="1" lastCol="1" bandRow="1" bandCol="1"/>
              <a:tblGrid>
                <a:gridCol w="2187908"/>
                <a:gridCol w="4557410"/>
              </a:tblGrid>
              <a:tr h="297846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+mn-lt"/>
                          <a:ea typeface="Times New Roman"/>
                        </a:rPr>
                        <a:t>Množina bodů dané vlastnosti</a:t>
                      </a:r>
                      <a:endParaRPr lang="cs-CZ" sz="12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45966" marR="45966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+mn-lt"/>
                          <a:ea typeface="Times New Roman"/>
                        </a:rPr>
                        <a:t>N á č r t</a:t>
                      </a:r>
                      <a:endParaRPr lang="cs-CZ" sz="12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45966" marR="45966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95224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</a:rPr>
                        <a:t>Množina </a:t>
                      </a:r>
                      <a:r>
                        <a:rPr lang="cs-CZ" sz="1200" dirty="0">
                          <a:effectLst/>
                          <a:latin typeface="+mn-lt"/>
                          <a:ea typeface="Times New Roman"/>
                        </a:rPr>
                        <a:t>všech bodů, které mají od bodů A</a:t>
                      </a: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</a:rPr>
                        <a:t>, B </a:t>
                      </a:r>
                      <a:r>
                        <a:rPr lang="cs-CZ" sz="1200" dirty="0">
                          <a:effectLst/>
                          <a:latin typeface="+mn-lt"/>
                          <a:ea typeface="Times New Roman"/>
                        </a:rPr>
                        <a:t>stejnou vzdálenost je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+mn-lt"/>
                          <a:ea typeface="Times New Roman"/>
                        </a:rPr>
                        <a:t> 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+mn-lt"/>
                          <a:ea typeface="Times New Roman"/>
                        </a:rPr>
                        <a:t> </a:t>
                      </a:r>
                    </a:p>
                  </a:txBody>
                  <a:tcPr marL="45966" marR="45966" marT="0" marB="0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+mn-lt"/>
                          <a:ea typeface="Times New Roman"/>
                        </a:rPr>
                        <a:t> </a:t>
                      </a:r>
                    </a:p>
                  </a:txBody>
                  <a:tcPr marL="45966" marR="45966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114269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</a:rPr>
                        <a:t>Množina </a:t>
                      </a:r>
                      <a:r>
                        <a:rPr lang="cs-CZ" sz="1200" dirty="0">
                          <a:effectLst/>
                          <a:latin typeface="+mn-lt"/>
                          <a:ea typeface="Times New Roman"/>
                        </a:rPr>
                        <a:t>všech bodů, které mají od dvou různoběžek a</a:t>
                      </a: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</a:rPr>
                        <a:t>, b </a:t>
                      </a:r>
                      <a:r>
                        <a:rPr lang="cs-CZ" sz="1200" dirty="0">
                          <a:effectLst/>
                          <a:latin typeface="+mn-lt"/>
                          <a:ea typeface="Times New Roman"/>
                        </a:rPr>
                        <a:t>stejnou vzdálenost jsou  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+mn-lt"/>
                          <a:ea typeface="Times New Roman"/>
                        </a:rPr>
                        <a:t>          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+mn-lt"/>
                          <a:ea typeface="Times New Roman"/>
                        </a:rPr>
                        <a:t> </a:t>
                      </a:r>
                    </a:p>
                  </a:txBody>
                  <a:tcPr marL="45966" marR="45966" marT="0" marB="0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+mn-lt"/>
                          <a:ea typeface="Times New Roman"/>
                        </a:rPr>
                        <a:t> </a:t>
                      </a:r>
                    </a:p>
                  </a:txBody>
                  <a:tcPr marL="45966" marR="45966" marT="0" marB="0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114269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</a:rPr>
                        <a:t>Množina </a:t>
                      </a:r>
                      <a:r>
                        <a:rPr lang="cs-CZ" sz="1200" dirty="0">
                          <a:effectLst/>
                          <a:latin typeface="+mn-lt"/>
                          <a:ea typeface="Times New Roman"/>
                        </a:rPr>
                        <a:t>všech bodů, které mají od dvou rovnoběžek a</a:t>
                      </a: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</a:rPr>
                        <a:t>, b </a:t>
                      </a:r>
                      <a:r>
                        <a:rPr lang="cs-CZ" sz="1200" dirty="0">
                          <a:effectLst/>
                          <a:latin typeface="+mn-lt"/>
                          <a:ea typeface="Times New Roman"/>
                        </a:rPr>
                        <a:t>stejnou vzdálenost je     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+mn-lt"/>
                          <a:ea typeface="Times New Roman"/>
                        </a:rPr>
                        <a:t>    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+mn-lt"/>
                          <a:ea typeface="Times New Roman"/>
                        </a:rPr>
                        <a:t>  </a:t>
                      </a:r>
                    </a:p>
                  </a:txBody>
                  <a:tcPr marL="45966" marR="45966" marT="0" marB="0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+mn-lt"/>
                          <a:ea typeface="Times New Roman"/>
                        </a:rPr>
                        <a:t> </a:t>
                      </a:r>
                    </a:p>
                  </a:txBody>
                  <a:tcPr marL="45966" marR="45966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95224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</a:rPr>
                        <a:t>Množina </a:t>
                      </a:r>
                      <a:r>
                        <a:rPr lang="cs-CZ" sz="1200" dirty="0">
                          <a:effectLst/>
                          <a:latin typeface="+mn-lt"/>
                          <a:ea typeface="Times New Roman"/>
                        </a:rPr>
                        <a:t>všech bodů, které mají od bodu S stejnou vzdálenost je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+mn-lt"/>
                          <a:ea typeface="Times New Roman"/>
                        </a:rPr>
                        <a:t> 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+mn-lt"/>
                          <a:ea typeface="Times New Roman"/>
                        </a:rPr>
                        <a:t> </a:t>
                      </a:r>
                    </a:p>
                  </a:txBody>
                  <a:tcPr marL="45966" marR="45966" marT="0" marB="0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+mn-lt"/>
                          <a:ea typeface="Times New Roman"/>
                        </a:rPr>
                        <a:t> </a:t>
                      </a:r>
                    </a:p>
                  </a:txBody>
                  <a:tcPr marL="45966" marR="45966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114269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</a:rPr>
                        <a:t>Množina </a:t>
                      </a:r>
                      <a:r>
                        <a:rPr lang="cs-CZ" sz="1200" dirty="0">
                          <a:effectLst/>
                          <a:latin typeface="+mn-lt"/>
                          <a:ea typeface="Times New Roman"/>
                        </a:rPr>
                        <a:t>všech středů kružnic</a:t>
                      </a: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</a:rPr>
                        <a:t>, které </a:t>
                      </a:r>
                      <a:r>
                        <a:rPr lang="cs-CZ" sz="1200" dirty="0">
                          <a:effectLst/>
                          <a:latin typeface="+mn-lt"/>
                          <a:ea typeface="Times New Roman"/>
                        </a:rPr>
                        <a:t>se dotýkají dvou rovnoběžek a</a:t>
                      </a: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</a:rPr>
                        <a:t>, b  </a:t>
                      </a:r>
                      <a:r>
                        <a:rPr lang="cs-CZ" sz="1200" dirty="0">
                          <a:effectLst/>
                          <a:latin typeface="+mn-lt"/>
                          <a:ea typeface="Times New Roman"/>
                        </a:rPr>
                        <a:t>je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+mn-lt"/>
                          <a:ea typeface="Times New Roman"/>
                        </a:rPr>
                        <a:t> 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+mn-lt"/>
                          <a:ea typeface="Times New Roman"/>
                        </a:rPr>
                        <a:t> </a:t>
                      </a:r>
                    </a:p>
                  </a:txBody>
                  <a:tcPr marL="45966" marR="45966" marT="0" marB="0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+mn-lt"/>
                          <a:ea typeface="Times New Roman"/>
                        </a:rPr>
                        <a:t> </a:t>
                      </a:r>
                    </a:p>
                  </a:txBody>
                  <a:tcPr marL="45966" marR="45966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114269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</a:rPr>
                        <a:t>Množina </a:t>
                      </a:r>
                      <a:r>
                        <a:rPr lang="cs-CZ" sz="1200" dirty="0">
                          <a:effectLst/>
                          <a:latin typeface="+mn-lt"/>
                          <a:ea typeface="Times New Roman"/>
                        </a:rPr>
                        <a:t>všech středů kružnic</a:t>
                      </a: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</a:rPr>
                        <a:t>, které </a:t>
                      </a:r>
                      <a:r>
                        <a:rPr lang="cs-CZ" sz="1200" dirty="0">
                          <a:effectLst/>
                          <a:latin typeface="+mn-lt"/>
                          <a:ea typeface="Times New Roman"/>
                        </a:rPr>
                        <a:t>se dotýkají dvou různoběžných přímek a</a:t>
                      </a: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</a:rPr>
                        <a:t>, b </a:t>
                      </a:r>
                      <a:r>
                        <a:rPr lang="cs-CZ" sz="1200" dirty="0">
                          <a:effectLst/>
                          <a:latin typeface="+mn-lt"/>
                          <a:ea typeface="Times New Roman"/>
                        </a:rPr>
                        <a:t>jsou 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+mn-lt"/>
                          <a:ea typeface="Times New Roman"/>
                        </a:rPr>
                        <a:t> 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+mn-lt"/>
                          <a:ea typeface="Times New Roman"/>
                        </a:rPr>
                        <a:t> </a:t>
                      </a:r>
                    </a:p>
                  </a:txBody>
                  <a:tcPr marL="45966" marR="45966" marT="0" marB="0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+mn-lt"/>
                          <a:ea typeface="Times New Roman"/>
                        </a:rPr>
                        <a:t> </a:t>
                      </a:r>
                    </a:p>
                  </a:txBody>
                  <a:tcPr marL="45966" marR="45966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114269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</a:rPr>
                        <a:t>Množina </a:t>
                      </a:r>
                      <a:r>
                        <a:rPr lang="cs-CZ" sz="1200" dirty="0">
                          <a:effectLst/>
                          <a:latin typeface="+mn-lt"/>
                          <a:ea typeface="Times New Roman"/>
                        </a:rPr>
                        <a:t>všech středů kružnic, které se dotýkají dvou soustředných kružnic k</a:t>
                      </a: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</a:rPr>
                        <a:t>, l </a:t>
                      </a:r>
                      <a:r>
                        <a:rPr lang="cs-CZ" sz="1200" dirty="0">
                          <a:effectLst/>
                          <a:latin typeface="+mn-lt"/>
                          <a:ea typeface="Times New Roman"/>
                        </a:rPr>
                        <a:t>je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+mn-lt"/>
                          <a:ea typeface="Times New Roman"/>
                        </a:rPr>
                        <a:t> 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+mn-lt"/>
                          <a:ea typeface="Times New Roman"/>
                        </a:rPr>
                        <a:t> </a:t>
                      </a:r>
                    </a:p>
                  </a:txBody>
                  <a:tcPr marL="45966" marR="45966" marT="0" marB="0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+mn-lt"/>
                          <a:ea typeface="Times New Roman"/>
                        </a:rPr>
                        <a:t> </a:t>
                      </a:r>
                    </a:p>
                  </a:txBody>
                  <a:tcPr marL="45966" marR="45966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110459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</a:rPr>
                        <a:t>Množina </a:t>
                      </a:r>
                      <a:r>
                        <a:rPr lang="cs-CZ" sz="1200" dirty="0">
                          <a:effectLst/>
                          <a:latin typeface="+mn-lt"/>
                          <a:ea typeface="Times New Roman"/>
                        </a:rPr>
                        <a:t>všech vrcholů C pravých úhlů pravoúhlých trojúhelníků sestrojených nad přeponou A</a:t>
                      </a: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</a:rPr>
                        <a:t>, B </a:t>
                      </a:r>
                      <a:r>
                        <a:rPr lang="cs-CZ" sz="1200" dirty="0">
                          <a:effectLst/>
                          <a:latin typeface="+mn-lt"/>
                          <a:ea typeface="Times New Roman"/>
                        </a:rPr>
                        <a:t>je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+mn-lt"/>
                          <a:ea typeface="Times New Roman"/>
                        </a:rPr>
                        <a:t> 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+mn-lt"/>
                          <a:ea typeface="Times New Roman"/>
                        </a:rPr>
                        <a:t> </a:t>
                      </a:r>
                    </a:p>
                  </a:txBody>
                  <a:tcPr marL="45966" marR="45966" marT="0" marB="0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+mn-lt"/>
                          <a:ea typeface="Times New Roman"/>
                        </a:rPr>
                        <a:t> </a:t>
                      </a:r>
                    </a:p>
                  </a:txBody>
                  <a:tcPr marL="45966" marR="45966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2770005" y="9714154"/>
            <a:ext cx="1317990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/>
              <a:t>VY_32_INOVACE_152</a:t>
            </a:r>
          </a:p>
        </p:txBody>
      </p:sp>
    </p:spTree>
    <p:extLst>
      <p:ext uri="{BB962C8B-B14F-4D97-AF65-F5344CB8AC3E}">
        <p14:creationId xmlns:p14="http://schemas.microsoft.com/office/powerpoint/2010/main" val="7737447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625" t="11890" r="12625" b="31996"/>
          <a:stretch/>
        </p:blipFill>
        <p:spPr bwMode="auto">
          <a:xfrm>
            <a:off x="3068960" y="6275086"/>
            <a:ext cx="2451358" cy="10699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135" b="31191"/>
          <a:stretch/>
        </p:blipFill>
        <p:spPr bwMode="auto">
          <a:xfrm>
            <a:off x="2783740" y="5106531"/>
            <a:ext cx="3600400" cy="1165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5870" y="8526919"/>
            <a:ext cx="2134448" cy="12410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1496" y="7375394"/>
            <a:ext cx="1921110" cy="11170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0268" y="4155286"/>
            <a:ext cx="1635999" cy="9512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257" b="17245"/>
          <a:stretch/>
        </p:blipFill>
        <p:spPr bwMode="auto">
          <a:xfrm rot="152971">
            <a:off x="2961440" y="1896084"/>
            <a:ext cx="3062016" cy="10948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472" b="34734"/>
          <a:stretch/>
        </p:blipFill>
        <p:spPr bwMode="auto">
          <a:xfrm>
            <a:off x="2482630" y="974787"/>
            <a:ext cx="4121846" cy="9057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5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129" b="24242"/>
          <a:stretch/>
        </p:blipFill>
        <p:spPr bwMode="auto">
          <a:xfrm>
            <a:off x="2708919" y="3051596"/>
            <a:ext cx="3750043" cy="11257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00537149"/>
              </p:ext>
            </p:extLst>
          </p:nvPr>
        </p:nvGraphicFramePr>
        <p:xfrm>
          <a:off x="53200" y="669746"/>
          <a:ext cx="6745318" cy="9106852"/>
        </p:xfrm>
        <a:graphic>
          <a:graphicData uri="http://schemas.openxmlformats.org/drawingml/2006/table">
            <a:tbl>
              <a:tblPr firstRow="1" firstCol="1" lastRow="1" lastCol="1" bandRow="1" bandCol="1"/>
              <a:tblGrid>
                <a:gridCol w="2187908"/>
                <a:gridCol w="4557410"/>
              </a:tblGrid>
              <a:tr h="294492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+mn-lt"/>
                          <a:ea typeface="Times New Roman"/>
                        </a:rPr>
                        <a:t>Množina bodů dané vlastnosti</a:t>
                      </a:r>
                      <a:endParaRPr lang="cs-CZ" sz="12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45966" marR="45966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+mn-lt"/>
                          <a:ea typeface="Times New Roman"/>
                        </a:rPr>
                        <a:t>N á č r t</a:t>
                      </a:r>
                      <a:endParaRPr lang="cs-CZ" sz="12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45966" marR="45966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94152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</a:rPr>
                        <a:t>Množina </a:t>
                      </a:r>
                      <a:r>
                        <a:rPr lang="cs-CZ" sz="1200" dirty="0">
                          <a:effectLst/>
                          <a:latin typeface="+mn-lt"/>
                          <a:ea typeface="Times New Roman"/>
                        </a:rPr>
                        <a:t>všech bodů, které mají od bodů A</a:t>
                      </a: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</a:rPr>
                        <a:t>, B </a:t>
                      </a:r>
                      <a:r>
                        <a:rPr lang="cs-CZ" sz="1200" dirty="0">
                          <a:effectLst/>
                          <a:latin typeface="+mn-lt"/>
                          <a:ea typeface="Times New Roman"/>
                        </a:rPr>
                        <a:t>stejnou vzdálenost </a:t>
                      </a: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</a:rPr>
                        <a:t>je </a:t>
                      </a:r>
                      <a:r>
                        <a:rPr lang="cs-CZ" sz="1200" b="1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/>
                        </a:rPr>
                        <a:t>osa úsečky</a:t>
                      </a:r>
                      <a:endParaRPr lang="cs-CZ" sz="1200" b="1" dirty="0">
                        <a:solidFill>
                          <a:srgbClr val="FF0000"/>
                        </a:solidFill>
                        <a:effectLst/>
                        <a:latin typeface="+mn-lt"/>
                        <a:ea typeface="Times New Roman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+mn-lt"/>
                          <a:ea typeface="Times New Roman"/>
                        </a:rPr>
                        <a:t> 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+mn-lt"/>
                          <a:ea typeface="Times New Roman"/>
                        </a:rPr>
                        <a:t> </a:t>
                      </a:r>
                    </a:p>
                  </a:txBody>
                  <a:tcPr marL="45966" marR="45966" marT="0" marB="0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+mn-lt"/>
                          <a:ea typeface="Times New Roman"/>
                        </a:rPr>
                        <a:t> </a:t>
                      </a:r>
                    </a:p>
                  </a:txBody>
                  <a:tcPr marL="45966" marR="45966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112983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</a:rPr>
                        <a:t>Množina </a:t>
                      </a:r>
                      <a:r>
                        <a:rPr lang="cs-CZ" sz="1200" dirty="0">
                          <a:effectLst/>
                          <a:latin typeface="+mn-lt"/>
                          <a:ea typeface="Times New Roman"/>
                        </a:rPr>
                        <a:t>všech bodů, které mají od dvou různoběžek a</a:t>
                      </a: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</a:rPr>
                        <a:t>, b </a:t>
                      </a:r>
                      <a:r>
                        <a:rPr lang="cs-CZ" sz="1200" dirty="0">
                          <a:effectLst/>
                          <a:latin typeface="+mn-lt"/>
                          <a:ea typeface="Times New Roman"/>
                        </a:rPr>
                        <a:t>stejnou vzdálenost </a:t>
                      </a: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</a:rPr>
                        <a:t>jsou </a:t>
                      </a:r>
                      <a:r>
                        <a:rPr lang="cs-CZ" sz="1200" b="1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/>
                        </a:rPr>
                        <a:t>osy úhlů</a:t>
                      </a:r>
                      <a:endParaRPr lang="cs-CZ" sz="1200" b="1" dirty="0">
                        <a:solidFill>
                          <a:srgbClr val="FF0000"/>
                        </a:solidFill>
                        <a:effectLst/>
                        <a:latin typeface="+mn-lt"/>
                        <a:ea typeface="Times New Roman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+mn-lt"/>
                          <a:ea typeface="Times New Roman"/>
                        </a:rPr>
                        <a:t>          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+mn-lt"/>
                          <a:ea typeface="Times New Roman"/>
                        </a:rPr>
                        <a:t> </a:t>
                      </a:r>
                    </a:p>
                  </a:txBody>
                  <a:tcPr marL="45966" marR="45966" marT="0" marB="0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+mn-lt"/>
                          <a:ea typeface="Times New Roman"/>
                        </a:rPr>
                        <a:t> </a:t>
                      </a:r>
                    </a:p>
                  </a:txBody>
                  <a:tcPr marL="45966" marR="45966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112983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</a:rPr>
                        <a:t>Množina </a:t>
                      </a:r>
                      <a:r>
                        <a:rPr lang="cs-CZ" sz="1200" dirty="0">
                          <a:effectLst/>
                          <a:latin typeface="+mn-lt"/>
                          <a:ea typeface="Times New Roman"/>
                        </a:rPr>
                        <a:t>všech bodů, které mají od dvou rovnoběžek a</a:t>
                      </a: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</a:rPr>
                        <a:t>, b </a:t>
                      </a:r>
                      <a:r>
                        <a:rPr lang="cs-CZ" sz="1200" dirty="0">
                          <a:effectLst/>
                          <a:latin typeface="+mn-lt"/>
                          <a:ea typeface="Times New Roman"/>
                        </a:rPr>
                        <a:t>stejnou vzdálenost je </a:t>
                      </a:r>
                      <a:r>
                        <a:rPr lang="cs-CZ" sz="1200" b="1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/>
                        </a:rPr>
                        <a:t>osa pásu (a, b)</a:t>
                      </a: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</a:rPr>
                        <a:t>    </a:t>
                      </a:r>
                      <a:endParaRPr lang="cs-CZ" sz="1200" dirty="0">
                        <a:effectLst/>
                        <a:latin typeface="+mn-lt"/>
                        <a:ea typeface="Times New Roman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+mn-lt"/>
                          <a:ea typeface="Times New Roman"/>
                        </a:rPr>
                        <a:t>    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+mn-lt"/>
                          <a:ea typeface="Times New Roman"/>
                        </a:rPr>
                        <a:t>  </a:t>
                      </a:r>
                    </a:p>
                  </a:txBody>
                  <a:tcPr marL="45966" marR="45966" marT="0" marB="0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+mn-lt"/>
                          <a:ea typeface="Times New Roman"/>
                        </a:rPr>
                        <a:t> </a:t>
                      </a:r>
                    </a:p>
                  </a:txBody>
                  <a:tcPr marL="45966" marR="45966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94152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</a:rPr>
                        <a:t>Množina </a:t>
                      </a:r>
                      <a:r>
                        <a:rPr lang="cs-CZ" sz="1200" dirty="0">
                          <a:effectLst/>
                          <a:latin typeface="+mn-lt"/>
                          <a:ea typeface="Times New Roman"/>
                        </a:rPr>
                        <a:t>všech bodů, které mají od bodu S stejnou vzdálenost je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/>
                        </a:rPr>
                        <a:t>kružnice</a:t>
                      </a:r>
                      <a:r>
                        <a:rPr lang="cs-CZ" sz="1200" b="1" baseline="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/>
                        </a:rPr>
                        <a:t> k (S; r)</a:t>
                      </a:r>
                      <a:endParaRPr lang="cs-CZ" sz="1200" b="1" dirty="0">
                        <a:solidFill>
                          <a:srgbClr val="FF0000"/>
                        </a:solidFill>
                        <a:effectLst/>
                        <a:latin typeface="+mn-lt"/>
                        <a:ea typeface="Times New Roman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+mn-lt"/>
                          <a:ea typeface="Times New Roman"/>
                        </a:rPr>
                        <a:t> </a:t>
                      </a:r>
                    </a:p>
                  </a:txBody>
                  <a:tcPr marL="45966" marR="45966" marT="0" marB="0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+mn-lt"/>
                          <a:ea typeface="Times New Roman"/>
                        </a:rPr>
                        <a:t> </a:t>
                      </a:r>
                    </a:p>
                  </a:txBody>
                  <a:tcPr marL="45966" marR="45966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112983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</a:rPr>
                        <a:t>Množina </a:t>
                      </a:r>
                      <a:r>
                        <a:rPr lang="cs-CZ" sz="1200" dirty="0">
                          <a:effectLst/>
                          <a:latin typeface="+mn-lt"/>
                          <a:ea typeface="Times New Roman"/>
                        </a:rPr>
                        <a:t>všech středů kružnic</a:t>
                      </a: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</a:rPr>
                        <a:t>, které </a:t>
                      </a:r>
                      <a:r>
                        <a:rPr lang="cs-CZ" sz="1200" dirty="0">
                          <a:effectLst/>
                          <a:latin typeface="+mn-lt"/>
                          <a:ea typeface="Times New Roman"/>
                        </a:rPr>
                        <a:t>se dotýkají dvou </a:t>
                      </a: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</a:rPr>
                        <a:t>rovnoběžek </a:t>
                      </a:r>
                      <a:r>
                        <a:rPr lang="cs-CZ" sz="1200" dirty="0">
                          <a:effectLst/>
                          <a:latin typeface="+mn-lt"/>
                          <a:ea typeface="Times New Roman"/>
                        </a:rPr>
                        <a:t>a</a:t>
                      </a: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</a:rPr>
                        <a:t>, b je </a:t>
                      </a:r>
                      <a:r>
                        <a:rPr lang="cs-CZ" sz="1200" b="1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/>
                        </a:rPr>
                        <a:t>osa pásu (a, b)</a:t>
                      </a:r>
                      <a:endParaRPr lang="cs-CZ" sz="1200" dirty="0">
                        <a:effectLst/>
                        <a:latin typeface="+mn-lt"/>
                        <a:ea typeface="Times New Roman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+mn-lt"/>
                          <a:ea typeface="Times New Roman"/>
                        </a:rPr>
                        <a:t> 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+mn-lt"/>
                          <a:ea typeface="Times New Roman"/>
                        </a:rPr>
                        <a:t> </a:t>
                      </a:r>
                    </a:p>
                  </a:txBody>
                  <a:tcPr marL="45966" marR="45966" marT="0" marB="0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+mn-lt"/>
                          <a:ea typeface="Times New Roman"/>
                        </a:rPr>
                        <a:t> </a:t>
                      </a:r>
                    </a:p>
                  </a:txBody>
                  <a:tcPr marL="45966" marR="45966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112983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</a:rPr>
                        <a:t>Množina </a:t>
                      </a:r>
                      <a:r>
                        <a:rPr lang="cs-CZ" sz="1200" dirty="0">
                          <a:effectLst/>
                          <a:latin typeface="+mn-lt"/>
                          <a:ea typeface="Times New Roman"/>
                        </a:rPr>
                        <a:t>všech středů kružnic</a:t>
                      </a: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</a:rPr>
                        <a:t>, které </a:t>
                      </a:r>
                      <a:r>
                        <a:rPr lang="cs-CZ" sz="1200" dirty="0">
                          <a:effectLst/>
                          <a:latin typeface="+mn-lt"/>
                          <a:ea typeface="Times New Roman"/>
                        </a:rPr>
                        <a:t>se dotýkají dvou různoběžných přímek a</a:t>
                      </a: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</a:rPr>
                        <a:t>, b </a:t>
                      </a:r>
                      <a:r>
                        <a:rPr lang="cs-CZ" sz="1200" dirty="0">
                          <a:effectLst/>
                          <a:latin typeface="+mn-lt"/>
                          <a:ea typeface="Times New Roman"/>
                        </a:rPr>
                        <a:t>jsou 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/>
                        </a:rPr>
                        <a:t>osy úhlů</a:t>
                      </a:r>
                      <a:r>
                        <a:rPr lang="cs-CZ" sz="1200" dirty="0">
                          <a:effectLst/>
                          <a:latin typeface="+mn-lt"/>
                          <a:ea typeface="Times New Roman"/>
                        </a:rPr>
                        <a:t> 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+mn-lt"/>
                          <a:ea typeface="Times New Roman"/>
                        </a:rPr>
                        <a:t> </a:t>
                      </a:r>
                    </a:p>
                  </a:txBody>
                  <a:tcPr marL="45966" marR="45966" marT="0" marB="0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+mn-lt"/>
                          <a:ea typeface="Times New Roman"/>
                        </a:rPr>
                        <a:t> </a:t>
                      </a:r>
                    </a:p>
                  </a:txBody>
                  <a:tcPr marL="45966" marR="45966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112983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</a:rPr>
                        <a:t>Množina </a:t>
                      </a:r>
                      <a:r>
                        <a:rPr lang="cs-CZ" sz="1200" dirty="0">
                          <a:effectLst/>
                          <a:latin typeface="+mn-lt"/>
                          <a:ea typeface="Times New Roman"/>
                        </a:rPr>
                        <a:t>všech středů </a:t>
                      </a: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</a:rPr>
                        <a:t>kružnic, které </a:t>
                      </a:r>
                      <a:r>
                        <a:rPr lang="cs-CZ" sz="1200" dirty="0">
                          <a:effectLst/>
                          <a:latin typeface="+mn-lt"/>
                          <a:ea typeface="Times New Roman"/>
                        </a:rPr>
                        <a:t>se dotýkají dvou soustředných kružnic k</a:t>
                      </a: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</a:rPr>
                        <a:t>, l </a:t>
                      </a:r>
                      <a:r>
                        <a:rPr lang="cs-CZ" sz="1200" dirty="0">
                          <a:effectLst/>
                          <a:latin typeface="+mn-lt"/>
                          <a:ea typeface="Times New Roman"/>
                        </a:rPr>
                        <a:t>je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/>
                        </a:rPr>
                        <a:t>kružnice</a:t>
                      </a:r>
                      <a:r>
                        <a:rPr lang="cs-CZ" sz="1200" b="1" baseline="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/>
                        </a:rPr>
                        <a:t> m (S; r</a:t>
                      </a:r>
                      <a:r>
                        <a:rPr lang="cs-CZ" sz="1200" b="1" baseline="-2500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/>
                        </a:rPr>
                        <a:t>1</a:t>
                      </a:r>
                      <a:r>
                        <a:rPr lang="cs-CZ" sz="1200" b="1" baseline="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/>
                        </a:rPr>
                        <a:t> + 0,5</a:t>
                      </a:r>
                      <a:r>
                        <a:rPr lang="cs-CZ" sz="1200" b="1" baseline="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/>
                          <a:sym typeface="Symbol"/>
                        </a:rPr>
                        <a:t></a:t>
                      </a:r>
                      <a:r>
                        <a:rPr lang="cs-CZ" sz="1200" b="1" baseline="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/>
                        </a:rPr>
                        <a:t>r</a:t>
                      </a:r>
                      <a:r>
                        <a:rPr lang="cs-CZ" sz="1200" b="1" baseline="-2500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/>
                        </a:rPr>
                        <a:t>2</a:t>
                      </a:r>
                      <a:r>
                        <a:rPr lang="cs-CZ" sz="1200" b="1" baseline="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/>
                        </a:rPr>
                        <a:t> – r</a:t>
                      </a:r>
                      <a:r>
                        <a:rPr lang="cs-CZ" sz="1200" b="1" baseline="-2500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/>
                        </a:rPr>
                        <a:t>1</a:t>
                      </a:r>
                      <a:r>
                        <a:rPr lang="cs-CZ" sz="1200" b="1" baseline="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/>
                          <a:sym typeface="Symbol"/>
                        </a:rPr>
                        <a:t></a:t>
                      </a:r>
                      <a:r>
                        <a:rPr lang="cs-CZ" sz="1200" b="1" baseline="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/>
                        </a:rPr>
                        <a:t>)</a:t>
                      </a:r>
                      <a:r>
                        <a:rPr lang="cs-CZ" sz="1200" dirty="0">
                          <a:effectLst/>
                          <a:latin typeface="+mn-lt"/>
                          <a:ea typeface="Times New Roman"/>
                        </a:rPr>
                        <a:t> 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+mn-lt"/>
                          <a:ea typeface="Times New Roman"/>
                        </a:rPr>
                        <a:t> </a:t>
                      </a:r>
                    </a:p>
                  </a:txBody>
                  <a:tcPr marL="45966" marR="45966" marT="0" marB="0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+mn-lt"/>
                          <a:ea typeface="Times New Roman"/>
                        </a:rPr>
                        <a:t> </a:t>
                      </a:r>
                    </a:p>
                  </a:txBody>
                  <a:tcPr marL="45966" marR="45966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1265744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</a:rPr>
                        <a:t>Množina </a:t>
                      </a:r>
                      <a:r>
                        <a:rPr lang="cs-CZ" sz="1200" dirty="0">
                          <a:effectLst/>
                          <a:latin typeface="+mn-lt"/>
                          <a:ea typeface="Times New Roman"/>
                        </a:rPr>
                        <a:t>všech vrcholů C pravých úhlů pravoúhlých trojúhelníků sestrojených nad přeponou A</a:t>
                      </a: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</a:rPr>
                        <a:t>, B je </a:t>
                      </a:r>
                      <a:r>
                        <a:rPr lang="cs-CZ" sz="1200" b="1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/>
                        </a:rPr>
                        <a:t>Thaletova kružnice, kromě bodů A, B</a:t>
                      </a:r>
                      <a:endParaRPr lang="cs-CZ" sz="1200" b="1" dirty="0">
                        <a:solidFill>
                          <a:srgbClr val="FF0000"/>
                        </a:solidFill>
                        <a:effectLst/>
                        <a:latin typeface="+mn-lt"/>
                        <a:ea typeface="Times New Roman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+mn-lt"/>
                          <a:ea typeface="Times New Roman"/>
                        </a:rPr>
                        <a:t> 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+mn-lt"/>
                          <a:ea typeface="Times New Roman"/>
                        </a:rPr>
                        <a:t> </a:t>
                      </a:r>
                    </a:p>
                  </a:txBody>
                  <a:tcPr marL="45966" marR="45966" marT="0" marB="0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+mn-lt"/>
                          <a:ea typeface="Times New Roman"/>
                        </a:rPr>
                        <a:t> </a:t>
                      </a:r>
                    </a:p>
                  </a:txBody>
                  <a:tcPr marL="45966" marR="45966" marT="0" marB="0" anchor="ctr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-27384" y="-58682"/>
            <a:ext cx="50200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Řešení: Množiny </a:t>
            </a:r>
            <a:r>
              <a:rPr lang="cs-CZ" sz="2400" b="1" dirty="0"/>
              <a:t>bodů dané vlastnosti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-29515" y="293328"/>
            <a:ext cx="48973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Doplň správně větu a proveď náčrt množiny </a:t>
            </a:r>
            <a:r>
              <a:rPr lang="cs-CZ" b="1" dirty="0" smtClean="0"/>
              <a:t>bodů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770005" y="9722780"/>
            <a:ext cx="1317990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/>
              <a:t>VY_32_INOVACE_152</a:t>
            </a:r>
          </a:p>
        </p:txBody>
      </p:sp>
    </p:spTree>
    <p:extLst>
      <p:ext uri="{BB962C8B-B14F-4D97-AF65-F5344CB8AC3E}">
        <p14:creationId xmlns:p14="http://schemas.microsoft.com/office/powerpoint/2010/main" val="27327034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32656" y="920552"/>
            <a:ext cx="662473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Zdroje:</a:t>
            </a:r>
          </a:p>
          <a:p>
            <a:endParaRPr lang="cs-CZ" dirty="0" smtClean="0"/>
          </a:p>
          <a:p>
            <a:r>
              <a:rPr lang="cs-CZ" sz="1200" dirty="0" smtClean="0"/>
              <a:t>BINTEROVÁ</a:t>
            </a:r>
            <a:r>
              <a:rPr lang="cs-CZ" sz="1200" dirty="0"/>
              <a:t>, Helena; FUCHS, Eduard; TLUSTÝ, Pavel. Matematika 8 Geometrie. Plzeň: Fraus</a:t>
            </a:r>
            <a:r>
              <a:rPr lang="cs-CZ" sz="1200" dirty="0" smtClean="0"/>
              <a:t>, </a:t>
            </a:r>
            <a:r>
              <a:rPr lang="cs-CZ" sz="1200" dirty="0"/>
              <a:t>2009</a:t>
            </a:r>
            <a:r>
              <a:rPr lang="cs-CZ" sz="1200" dirty="0" smtClean="0"/>
              <a:t>,</a:t>
            </a:r>
          </a:p>
          <a:p>
            <a:r>
              <a:rPr lang="cs-CZ" sz="1200" smtClean="0"/>
              <a:t>ISBN </a:t>
            </a:r>
            <a:r>
              <a:rPr lang="cs-CZ" sz="1200" dirty="0"/>
              <a:t>978-80-7238-6864                                                                  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770005" y="9722780"/>
            <a:ext cx="1317990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/>
              <a:t>VY_32_INOVACE_152</a:t>
            </a:r>
          </a:p>
        </p:txBody>
      </p:sp>
    </p:spTree>
    <p:extLst>
      <p:ext uri="{BB962C8B-B14F-4D97-AF65-F5344CB8AC3E}">
        <p14:creationId xmlns:p14="http://schemas.microsoft.com/office/powerpoint/2010/main" val="3168208555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890</TotalTime>
  <Words>345</Words>
  <Application>Microsoft Office PowerPoint</Application>
  <PresentationFormat>A4 (210 x 297 mm)</PresentationFormat>
  <Paragraphs>79</Paragraphs>
  <Slides>5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2</vt:i4>
      </vt:variant>
      <vt:variant>
        <vt:lpstr>Nadpisy snímků</vt:lpstr>
      </vt:variant>
      <vt:variant>
        <vt:i4>5</vt:i4>
      </vt:variant>
    </vt:vector>
  </HeadingPairs>
  <TitlesOfParts>
    <vt:vector size="8" baseType="lpstr">
      <vt:lpstr>Motiv systému Office</vt:lpstr>
      <vt:lpstr>Microsoft Word Document</vt:lpstr>
      <vt:lpstr>Dokument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Pepa</dc:creator>
  <cp:lastModifiedBy>Pepa</cp:lastModifiedBy>
  <cp:revision>61</cp:revision>
  <dcterms:created xsi:type="dcterms:W3CDTF">2013-05-05T08:35:09Z</dcterms:created>
  <dcterms:modified xsi:type="dcterms:W3CDTF">2013-11-25T14:10:39Z</dcterms:modified>
</cp:coreProperties>
</file>