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7" r:id="rId5"/>
    <p:sldId id="258" r:id="rId6"/>
    <p:sldId id="259" r:id="rId7"/>
    <p:sldId id="262" r:id="rId8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84" y="504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5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485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41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69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000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00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34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6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61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5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8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5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3.xlsx"/><Relationship Id="rId4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png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4.xls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8092612"/>
              </p:ext>
            </p:extLst>
          </p:nvPr>
        </p:nvGraphicFramePr>
        <p:xfrm>
          <a:off x="476250" y="533400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Dokument" r:id="rId4" imgW="5910177" imgH="8837721" progId="Word.Document.12">
                  <p:embed/>
                </p:oleObj>
              </mc:Choice>
              <mc:Fallback>
                <p:oleObj name="Dokument" r:id="rId4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33400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34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6740251"/>
              </p:ext>
            </p:extLst>
          </p:nvPr>
        </p:nvGraphicFramePr>
        <p:xfrm>
          <a:off x="474663" y="582613"/>
          <a:ext cx="5878512" cy="8715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8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4663" y="582613"/>
                        <a:ext cx="5878512" cy="8715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22327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0" r="17042"/>
          <a:stretch/>
        </p:blipFill>
        <p:spPr bwMode="auto">
          <a:xfrm>
            <a:off x="592582" y="1827629"/>
            <a:ext cx="1828306" cy="1613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27384" y="-15552"/>
            <a:ext cx="2406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Čtverec, obdélník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624" y="344488"/>
            <a:ext cx="3793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V obou obrazcích vyznač úhlopříčky.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624" y="3370565"/>
            <a:ext cx="6031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V obdélníku ABCD je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AB = 12 cm; BC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5 cm;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13 cm.</a:t>
            </a: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Zapiš délku druhé úhlopříčky.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24" y="4146221"/>
            <a:ext cx="4970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Doplň tabulku: (a, b jsou strany obdélníku ABCD)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298" y="662504"/>
            <a:ext cx="37357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Doplň:	úhlopříčky obdélníku</a:t>
            </a:r>
          </a:p>
          <a:p>
            <a:r>
              <a:rPr lang="cs-CZ" dirty="0" smtClean="0"/>
              <a:t>	úhlopříčky čtverce</a:t>
            </a:r>
          </a:p>
          <a:p>
            <a:r>
              <a:rPr lang="cs-CZ" dirty="0" smtClean="0"/>
              <a:t>b) Napiš vlastnosti úhlopříček čtverce.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624" y="5817096"/>
            <a:ext cx="5779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Čtverec má obvod 64 cm. Vypočítej délku strany čtverce.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24" y="6970965"/>
            <a:ext cx="5285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Obsah obdélníku je 35 cm</a:t>
            </a:r>
            <a:r>
              <a:rPr lang="cs-CZ" baseline="30000" dirty="0" smtClean="0"/>
              <a:t>2</a:t>
            </a:r>
            <a:r>
              <a:rPr lang="cs-CZ" dirty="0" smtClean="0"/>
              <a:t>, jedna strana měří 5 cm.</a:t>
            </a:r>
          </a:p>
          <a:p>
            <a:r>
              <a:rPr lang="cs-CZ" dirty="0" smtClean="0"/>
              <a:t>     Vypočítej délku druhé strany.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07" y="8337376"/>
            <a:ext cx="6620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Rozměry dětského pokoje jsou 4 m a 3 m. Kolik korun zaplatíme za</a:t>
            </a:r>
          </a:p>
          <a:p>
            <a:r>
              <a:rPr lang="cs-CZ" dirty="0" smtClean="0"/>
              <a:t>    koberec do tohoto pokoje, jestliže cena 1 m</a:t>
            </a:r>
            <a:r>
              <a:rPr lang="cs-CZ" baseline="30000" dirty="0" smtClean="0"/>
              <a:t>2</a:t>
            </a:r>
            <a:r>
              <a:rPr lang="cs-CZ" dirty="0" smtClean="0"/>
              <a:t> je 450 Kč.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9556927"/>
              </p:ext>
            </p:extLst>
          </p:nvPr>
        </p:nvGraphicFramePr>
        <p:xfrm>
          <a:off x="692696" y="4516363"/>
          <a:ext cx="3609975" cy="1228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2" name="List" r:id="rId5" imgW="3609857" imgH="1228657" progId="Excel.Sheet.12">
                  <p:embed/>
                </p:oleObj>
              </mc:Choice>
              <mc:Fallback>
                <p:oleObj name="List" r:id="rId5" imgW="3609857" imgH="122865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92696" y="4516363"/>
                        <a:ext cx="3609975" cy="12287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8" name="Přímá spojnice 17"/>
          <p:cNvCxnSpPr/>
          <p:nvPr/>
        </p:nvCxnSpPr>
        <p:spPr>
          <a:xfrm>
            <a:off x="260648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430991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33099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314" y="1898423"/>
            <a:ext cx="2530958" cy="147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VY_32_INOVACE_153</a:t>
            </a:r>
          </a:p>
        </p:txBody>
      </p:sp>
    </p:spTree>
    <p:extLst>
      <p:ext uri="{BB962C8B-B14F-4D97-AF65-F5344CB8AC3E}">
        <p14:creationId xmlns:p14="http://schemas.microsoft.com/office/powerpoint/2010/main" val="4194736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980" y="507211"/>
            <a:ext cx="3700111" cy="215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701" y="56456"/>
            <a:ext cx="6187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Podle obrázku vypočítej obvod a obsah šestiúhelníku ABCDEF.</a:t>
            </a:r>
          </a:p>
          <a:p>
            <a:r>
              <a:rPr lang="cs-CZ" dirty="0" smtClean="0">
                <a:sym typeface="Symbol"/>
              </a:rPr>
              <a:t></a:t>
            </a:r>
            <a:r>
              <a:rPr lang="cs-CZ" dirty="0">
                <a:sym typeface="Symbol"/>
              </a:rPr>
              <a:t>AB = </a:t>
            </a:r>
            <a:r>
              <a:rPr lang="cs-CZ" dirty="0" smtClean="0">
                <a:sym typeface="Symbol"/>
              </a:rPr>
              <a:t>4 cm; ED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AB; DC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2</a:t>
            </a:r>
            <a:r>
              <a:rPr lang="cs-CZ" dirty="0">
                <a:sym typeface="Symbol"/>
              </a:rPr>
              <a:t>AB</a:t>
            </a:r>
            <a:r>
              <a:rPr lang="cs-CZ" dirty="0" smtClean="0">
                <a:sym typeface="Symbol"/>
              </a:rPr>
              <a:t>; BC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3</a:t>
            </a:r>
            <a:r>
              <a:rPr lang="cs-CZ" dirty="0">
                <a:sym typeface="Symbol"/>
              </a:rPr>
              <a:t>AB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701" y="2792760"/>
            <a:ext cx="3957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 Sestroj čtverec ABCD, je-li </a:t>
            </a:r>
            <a:r>
              <a:rPr lang="cs-CZ" dirty="0">
                <a:sym typeface="Symbol"/>
              </a:rPr>
              <a:t>AC = 4</a:t>
            </a:r>
            <a:r>
              <a:rPr lang="cs-CZ" dirty="0" smtClean="0">
                <a:sym typeface="Symbol"/>
              </a:rPr>
              <a:t> cm.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701" y="5192831"/>
            <a:ext cx="64354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 Převáděj na uvedené jednotky:</a:t>
            </a:r>
          </a:p>
          <a:p>
            <a:endParaRPr lang="cs-CZ" dirty="0" smtClean="0"/>
          </a:p>
          <a:p>
            <a:pPr defTabSz="360000"/>
            <a:r>
              <a:rPr lang="cs-CZ" dirty="0" smtClean="0"/>
              <a:t>12 dm 4 cm = 	    cm		7 dm = 		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mm		6 m</a:t>
            </a:r>
            <a:r>
              <a:rPr lang="cs-CZ" baseline="30000" dirty="0" smtClean="0"/>
              <a:t>2</a:t>
            </a:r>
            <a:r>
              <a:rPr lang="cs-CZ" dirty="0" smtClean="0"/>
              <a:t> = 	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</a:p>
          <a:p>
            <a:pPr defTabSz="360000"/>
            <a:r>
              <a:rPr lang="cs-CZ" dirty="0"/>
              <a:t>6</a:t>
            </a:r>
            <a:r>
              <a:rPr lang="cs-CZ" dirty="0" smtClean="0"/>
              <a:t> m 25 </a:t>
            </a:r>
            <a:r>
              <a:rPr lang="cs-CZ" dirty="0"/>
              <a:t>cm </a:t>
            </a:r>
            <a:r>
              <a:rPr lang="cs-CZ" dirty="0" smtClean="0"/>
              <a:t>= 	    cm		5 cm</a:t>
            </a:r>
            <a:r>
              <a:rPr lang="cs-CZ" baseline="30000" dirty="0"/>
              <a:t>2</a:t>
            </a:r>
            <a:r>
              <a:rPr lang="cs-CZ" dirty="0" smtClean="0"/>
              <a:t> = 	 mm</a:t>
            </a:r>
            <a:r>
              <a:rPr lang="cs-CZ" baseline="30000" dirty="0" smtClean="0"/>
              <a:t>2</a:t>
            </a:r>
            <a:r>
              <a:rPr lang="cs-CZ" dirty="0"/>
              <a:t>	</a:t>
            </a:r>
            <a:r>
              <a:rPr lang="cs-CZ" dirty="0" smtClean="0"/>
              <a:t>	7 ha = 		   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VY_32_INOVACE_153</a:t>
            </a:r>
          </a:p>
        </p:txBody>
      </p:sp>
    </p:spTree>
    <p:extLst>
      <p:ext uri="{BB962C8B-B14F-4D97-AF65-F5344CB8AC3E}">
        <p14:creationId xmlns:p14="http://schemas.microsoft.com/office/powerpoint/2010/main" val="2004089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27384" y="-15552"/>
            <a:ext cx="3403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Čtverec, obdélník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624" y="344488"/>
            <a:ext cx="3793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V obou obrazcích vyznač úhlopříčky.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624" y="3370565"/>
            <a:ext cx="6031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V obdélníku ABCD je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AB = 12 cm; BC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5 cm;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13 cm.</a:t>
            </a: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Zapiš délku druhé úhlopříčky.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24" y="4146221"/>
            <a:ext cx="4970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Doplň tabulku: (a, b jsou strany obdélníku ABCD)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298" y="662504"/>
            <a:ext cx="37357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Doplň:	úhlopříčky obdélníku</a:t>
            </a:r>
          </a:p>
          <a:p>
            <a:r>
              <a:rPr lang="cs-CZ" dirty="0" smtClean="0"/>
              <a:t>	úhlopříčky čtverce</a:t>
            </a:r>
          </a:p>
          <a:p>
            <a:r>
              <a:rPr lang="cs-CZ" dirty="0" smtClean="0"/>
              <a:t>b) Napiš vlastnosti úhlopříček čtverce.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624" y="5817096"/>
            <a:ext cx="5779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Čtverec má obvod 64 cm. Vypočítej délku strany čtverce.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24" y="6970965"/>
            <a:ext cx="5285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Obsah obdélníku je 35 cm</a:t>
            </a:r>
            <a:r>
              <a:rPr lang="cs-CZ" baseline="30000" dirty="0" smtClean="0"/>
              <a:t>2</a:t>
            </a:r>
            <a:r>
              <a:rPr lang="cs-CZ" dirty="0" smtClean="0"/>
              <a:t>, jedna strana měří 5 cm.</a:t>
            </a:r>
          </a:p>
          <a:p>
            <a:r>
              <a:rPr lang="cs-CZ" dirty="0" smtClean="0"/>
              <a:t>     Vypočítej délku druhé strany.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07" y="8337376"/>
            <a:ext cx="6620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Rozměry dětského pokoje jsou 4 m a 3 m. Kolik korun zaplatíme za</a:t>
            </a:r>
          </a:p>
          <a:p>
            <a:r>
              <a:rPr lang="cs-CZ" dirty="0" smtClean="0"/>
              <a:t>    koberec do tohoto pokoje, jestliže cena 1 m</a:t>
            </a:r>
            <a:r>
              <a:rPr lang="cs-CZ" baseline="30000" dirty="0" smtClean="0"/>
              <a:t>2</a:t>
            </a:r>
            <a:r>
              <a:rPr lang="cs-CZ" dirty="0" smtClean="0"/>
              <a:t> je 450 Kč.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5910722"/>
              </p:ext>
            </p:extLst>
          </p:nvPr>
        </p:nvGraphicFramePr>
        <p:xfrm>
          <a:off x="692696" y="4516363"/>
          <a:ext cx="3609975" cy="1228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List" r:id="rId4" imgW="3609857" imgH="1228657" progId="Excel.Sheet.12">
                  <p:embed/>
                </p:oleObj>
              </mc:Choice>
              <mc:Fallback>
                <p:oleObj name="List" r:id="rId4" imgW="3609857" imgH="122865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92696" y="4516363"/>
                        <a:ext cx="3609975" cy="12287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24644" y="1496616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mají stejnou velikost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0648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430991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33099" y="1817844"/>
            <a:ext cx="203626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50963" y="1496616"/>
            <a:ext cx="1996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jsou na sebe kolmé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73938" y="1496616"/>
            <a:ext cx="1754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navzájem se půlí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78547" y="4807560"/>
            <a:ext cx="1297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 = 2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a+b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 = a</a:t>
            </a:r>
            <a:r>
              <a:rPr lang="cs-CZ" dirty="0">
                <a:solidFill>
                  <a:srgbClr val="FF0000"/>
                </a:solidFill>
                <a:sym typeface="Symbol"/>
              </a:rPr>
              <a:t> 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61530" y="3719572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sym typeface="Symbol"/>
              </a:rPr>
              <a:t>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BD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13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46484" y="6074064"/>
            <a:ext cx="10967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 = 4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a </a:t>
            </a:r>
            <a:r>
              <a:rPr lang="cs-CZ" u="sng" dirty="0" smtClean="0">
                <a:solidFill>
                  <a:srgbClr val="FF0000"/>
                </a:solidFill>
              </a:rPr>
              <a:t>= 64 : 4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a </a:t>
            </a:r>
            <a:r>
              <a:rPr lang="cs-CZ" u="dbl" dirty="0" smtClean="0">
                <a:solidFill>
                  <a:srgbClr val="FF0000"/>
                </a:solidFill>
              </a:rPr>
              <a:t>= 16 cm</a:t>
            </a:r>
            <a:endParaRPr lang="cs-CZ" u="dbl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3940" y="6351063"/>
            <a:ext cx="2423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Strana čtverce je 16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89830" y="7486054"/>
            <a:ext cx="10470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 = a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b = 35 : 5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b = 7 cm</a:t>
            </a:r>
            <a:endParaRPr lang="cs-CZ" u="dbl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93940" y="7763053"/>
            <a:ext cx="2445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Druhá strana měří 7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9791" y="7486054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= 5 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2656" y="8926214"/>
            <a:ext cx="10999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 = a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S = 4 </a:t>
            </a:r>
            <a:r>
              <a:rPr lang="cs-CZ" u="sng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u="sng" dirty="0" smtClean="0">
                <a:solidFill>
                  <a:srgbClr val="FF0000"/>
                </a:solidFill>
              </a:rPr>
              <a:t> 3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S = 12 m</a:t>
            </a:r>
            <a:r>
              <a:rPr lang="cs-CZ" u="dbl" baseline="30000" dirty="0" smtClean="0">
                <a:solidFill>
                  <a:srgbClr val="FF0000"/>
                </a:solidFill>
              </a:rPr>
              <a:t>2</a:t>
            </a:r>
            <a:endParaRPr lang="cs-CZ" u="dbl" baseline="300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90453" y="9203213"/>
            <a:ext cx="3009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Za koberec zaplatíme 5400 Kč.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12776" y="8926214"/>
            <a:ext cx="162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450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 12</a:t>
            </a:r>
            <a:r>
              <a:rPr lang="cs-CZ" dirty="0" smtClean="0">
                <a:solidFill>
                  <a:srgbClr val="FF0000"/>
                </a:solidFill>
              </a:rPr>
              <a:t> = 5400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0" r="10585"/>
          <a:stretch/>
        </p:blipFill>
        <p:spPr bwMode="auto">
          <a:xfrm>
            <a:off x="692696" y="1884358"/>
            <a:ext cx="1882322" cy="150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456" y="1864546"/>
            <a:ext cx="2662824" cy="154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VY_32_INOVACE_153</a:t>
            </a:r>
          </a:p>
        </p:txBody>
      </p:sp>
    </p:spTree>
    <p:extLst>
      <p:ext uri="{BB962C8B-B14F-4D97-AF65-F5344CB8AC3E}">
        <p14:creationId xmlns:p14="http://schemas.microsoft.com/office/powerpoint/2010/main" val="2151920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768" y="494907"/>
            <a:ext cx="3717241" cy="2161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701" y="56456"/>
            <a:ext cx="6187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Podle obrázku vypočítej obvod a obsah šestiúhelníku ABCDEF.</a:t>
            </a:r>
          </a:p>
          <a:p>
            <a:r>
              <a:rPr lang="cs-CZ" dirty="0" smtClean="0">
                <a:sym typeface="Symbol"/>
              </a:rPr>
              <a:t></a:t>
            </a:r>
            <a:r>
              <a:rPr lang="cs-CZ" dirty="0">
                <a:sym typeface="Symbol"/>
              </a:rPr>
              <a:t>AB = </a:t>
            </a:r>
            <a:r>
              <a:rPr lang="cs-CZ" dirty="0" smtClean="0">
                <a:sym typeface="Symbol"/>
              </a:rPr>
              <a:t>4 cm; ED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AB; DC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2</a:t>
            </a:r>
            <a:r>
              <a:rPr lang="cs-CZ" dirty="0">
                <a:sym typeface="Symbol"/>
              </a:rPr>
              <a:t>AB</a:t>
            </a:r>
            <a:r>
              <a:rPr lang="cs-CZ" dirty="0" smtClean="0">
                <a:sym typeface="Symbol"/>
              </a:rPr>
              <a:t>; BC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3</a:t>
            </a:r>
            <a:r>
              <a:rPr lang="cs-CZ" dirty="0">
                <a:sym typeface="Symbol"/>
              </a:rPr>
              <a:t>AB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701" y="2792760"/>
            <a:ext cx="3957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 Sestroj čtverec ABCD, je-li </a:t>
            </a:r>
            <a:r>
              <a:rPr lang="cs-CZ" dirty="0">
                <a:sym typeface="Symbol"/>
              </a:rPr>
              <a:t>AC = 4</a:t>
            </a:r>
            <a:r>
              <a:rPr lang="cs-CZ" dirty="0" smtClean="0">
                <a:sym typeface="Symbol"/>
              </a:rPr>
              <a:t> cm.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701" y="5192831"/>
            <a:ext cx="64354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 Převáděj na uvedené jednotky:</a:t>
            </a:r>
          </a:p>
          <a:p>
            <a:endParaRPr lang="cs-CZ" dirty="0" smtClean="0"/>
          </a:p>
          <a:p>
            <a:pPr defTabSz="360000"/>
            <a:r>
              <a:rPr lang="cs-CZ" dirty="0" smtClean="0"/>
              <a:t>12 dm 4 cm = </a:t>
            </a:r>
            <a:r>
              <a:rPr lang="cs-CZ" dirty="0" smtClean="0">
                <a:solidFill>
                  <a:srgbClr val="FF0000"/>
                </a:solidFill>
              </a:rPr>
              <a:t>124 </a:t>
            </a:r>
            <a:r>
              <a:rPr lang="cs-CZ" dirty="0" smtClean="0"/>
              <a:t>cm		7 dm = </a:t>
            </a:r>
            <a:r>
              <a:rPr lang="cs-CZ" dirty="0" smtClean="0">
                <a:solidFill>
                  <a:srgbClr val="FF0000"/>
                </a:solidFill>
              </a:rPr>
              <a:t>700  </a:t>
            </a:r>
            <a:r>
              <a:rPr lang="cs-CZ" dirty="0" smtClean="0"/>
              <a:t>mm		6 m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600	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</a:p>
          <a:p>
            <a:pPr defTabSz="360000"/>
            <a:r>
              <a:rPr lang="cs-CZ" dirty="0"/>
              <a:t>6</a:t>
            </a:r>
            <a:r>
              <a:rPr lang="cs-CZ" dirty="0" smtClean="0"/>
              <a:t> m 25 </a:t>
            </a:r>
            <a:r>
              <a:rPr lang="cs-CZ" dirty="0"/>
              <a:t>cm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625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</a:t>
            </a:r>
            <a:r>
              <a:rPr lang="cs-CZ" dirty="0" smtClean="0"/>
              <a:t>cm		5 cm</a:t>
            </a:r>
            <a:r>
              <a:rPr lang="cs-CZ" baseline="30000" dirty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500</a:t>
            </a:r>
            <a:r>
              <a:rPr lang="cs-CZ" dirty="0" smtClean="0"/>
              <a:t> mm</a:t>
            </a:r>
            <a:r>
              <a:rPr lang="cs-CZ" baseline="30000" dirty="0" smtClean="0"/>
              <a:t>2</a:t>
            </a:r>
            <a:r>
              <a:rPr lang="cs-CZ" dirty="0"/>
              <a:t>	</a:t>
            </a:r>
            <a:r>
              <a:rPr lang="cs-CZ" dirty="0" smtClean="0"/>
              <a:t>	7 ha = </a:t>
            </a:r>
            <a:r>
              <a:rPr lang="cs-CZ" dirty="0" smtClean="0">
                <a:solidFill>
                  <a:srgbClr val="FF0000"/>
                </a:solidFill>
              </a:rPr>
              <a:t>70000</a:t>
            </a:r>
            <a:r>
              <a:rPr lang="cs-CZ" dirty="0" smtClean="0"/>
              <a:t> 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0" r="10585"/>
          <a:stretch/>
        </p:blipFill>
        <p:spPr bwMode="auto">
          <a:xfrm>
            <a:off x="3584577" y="3153310"/>
            <a:ext cx="2436711" cy="1952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1" r="12070"/>
          <a:stretch/>
        </p:blipFill>
        <p:spPr bwMode="auto">
          <a:xfrm>
            <a:off x="963387" y="3677642"/>
            <a:ext cx="1074286" cy="904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5744" y="1586040"/>
            <a:ext cx="24529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o = 12 + 8 + 4 + 4 + 8 + 4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o = 40 cm</a:t>
            </a:r>
            <a:endParaRPr lang="cs-CZ" u="dbl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9408" y="706027"/>
            <a:ext cx="1276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S</a:t>
            </a:r>
            <a:r>
              <a:rPr lang="cs-CZ" u="sng" baseline="-25000" dirty="0" smtClean="0">
                <a:solidFill>
                  <a:srgbClr val="FF0000"/>
                </a:solidFill>
              </a:rPr>
              <a:t>1</a:t>
            </a:r>
            <a:r>
              <a:rPr lang="cs-CZ" u="sng" dirty="0" smtClean="0">
                <a:solidFill>
                  <a:srgbClr val="FF0000"/>
                </a:solidFill>
              </a:rPr>
              <a:t> = 4 </a:t>
            </a:r>
            <a:r>
              <a:rPr lang="cs-CZ" u="sng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u="sng" dirty="0" smtClean="0">
                <a:solidFill>
                  <a:srgbClr val="FF0000"/>
                </a:solidFill>
              </a:rPr>
              <a:t> 8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S</a:t>
            </a:r>
            <a:r>
              <a:rPr lang="cs-CZ" u="dbl" baseline="-25000" dirty="0" smtClean="0">
                <a:solidFill>
                  <a:srgbClr val="FF0000"/>
                </a:solidFill>
              </a:rPr>
              <a:t>1</a:t>
            </a:r>
            <a:r>
              <a:rPr lang="cs-CZ" u="dbl" dirty="0" smtClean="0">
                <a:solidFill>
                  <a:srgbClr val="FF0000"/>
                </a:solidFill>
              </a:rPr>
              <a:t> = 32 cm</a:t>
            </a:r>
            <a:r>
              <a:rPr lang="cs-CZ" u="dbl" baseline="30000" dirty="0" smtClean="0">
                <a:solidFill>
                  <a:srgbClr val="FF0000"/>
                </a:solidFill>
              </a:rPr>
              <a:t>2</a:t>
            </a:r>
            <a:endParaRPr lang="cs-CZ" u="dbl" baseline="30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4562" y="706027"/>
            <a:ext cx="1276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S</a:t>
            </a:r>
            <a:r>
              <a:rPr lang="cs-CZ" u="sng" baseline="-25000" dirty="0" smtClean="0">
                <a:solidFill>
                  <a:srgbClr val="FF0000"/>
                </a:solidFill>
              </a:rPr>
              <a:t>2</a:t>
            </a:r>
            <a:r>
              <a:rPr lang="cs-CZ" u="sng" dirty="0" smtClean="0">
                <a:solidFill>
                  <a:srgbClr val="FF0000"/>
                </a:solidFill>
              </a:rPr>
              <a:t> = 4 </a:t>
            </a:r>
            <a:r>
              <a:rPr lang="cs-CZ" u="sng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u="sng" dirty="0" smtClean="0">
                <a:solidFill>
                  <a:srgbClr val="FF0000"/>
                </a:solidFill>
              </a:rPr>
              <a:t> 8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S</a:t>
            </a:r>
            <a:r>
              <a:rPr lang="cs-CZ" u="dbl" baseline="-25000" dirty="0" smtClean="0">
                <a:solidFill>
                  <a:srgbClr val="FF0000"/>
                </a:solidFill>
              </a:rPr>
              <a:t>2</a:t>
            </a:r>
            <a:r>
              <a:rPr lang="cs-CZ" u="dbl" dirty="0" smtClean="0">
                <a:solidFill>
                  <a:srgbClr val="FF0000"/>
                </a:solidFill>
              </a:rPr>
              <a:t> = 32 cm</a:t>
            </a:r>
            <a:r>
              <a:rPr lang="cs-CZ" u="dbl" baseline="30000" dirty="0" smtClean="0">
                <a:solidFill>
                  <a:srgbClr val="FF0000"/>
                </a:solidFill>
              </a:rPr>
              <a:t>2</a:t>
            </a:r>
            <a:endParaRPr lang="cs-CZ" u="dbl" baseline="30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33080" y="706027"/>
            <a:ext cx="1159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 =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 + S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S = 64 cm</a:t>
            </a:r>
            <a:r>
              <a:rPr lang="cs-CZ" u="dbl" baseline="30000" dirty="0" smtClean="0">
                <a:solidFill>
                  <a:srgbClr val="FF0000"/>
                </a:solidFill>
              </a:rPr>
              <a:t>2</a:t>
            </a:r>
            <a:endParaRPr lang="cs-CZ" u="dbl" baseline="30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61" y="2531199"/>
            <a:ext cx="4733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Obvod šestiúhelníku je 40 cm a obsah je 64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VY_32_INOVACE_153</a:t>
            </a:r>
          </a:p>
        </p:txBody>
      </p:sp>
    </p:spTree>
    <p:extLst>
      <p:ext uri="{BB962C8B-B14F-4D97-AF65-F5344CB8AC3E}">
        <p14:creationId xmlns:p14="http://schemas.microsoft.com/office/powerpoint/2010/main" val="2435719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0648" y="640849"/>
            <a:ext cx="81095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Zdroje:</a:t>
            </a:r>
          </a:p>
          <a:p>
            <a:endParaRPr lang="cs-CZ" sz="2400" b="1" dirty="0"/>
          </a:p>
          <a:p>
            <a:r>
              <a:rPr lang="cs-CZ" dirty="0"/>
              <a:t>JUSTOVÁ, Jaroslava. Matematika pro 5. ročník základních škol </a:t>
            </a:r>
            <a:endParaRPr lang="cs-CZ" dirty="0" smtClean="0"/>
          </a:p>
          <a:p>
            <a:r>
              <a:rPr lang="cs-CZ" dirty="0" smtClean="0"/>
              <a:t>1. díl.</a:t>
            </a:r>
            <a:r>
              <a:rPr lang="de-DE" dirty="0"/>
              <a:t> </a:t>
            </a:r>
            <a:r>
              <a:rPr lang="de-DE" dirty="0" err="1"/>
              <a:t>Všeň</a:t>
            </a:r>
            <a:r>
              <a:rPr lang="de-DE" dirty="0"/>
              <a:t>: Alter, 2012, ISBN </a:t>
            </a:r>
            <a:r>
              <a:rPr lang="de-DE" dirty="0" smtClean="0"/>
              <a:t>978-80-7245-</a:t>
            </a:r>
            <a:r>
              <a:rPr lang="cs-CZ" smtClean="0"/>
              <a:t>212-5</a:t>
            </a:r>
            <a:r>
              <a:rPr lang="de-DE" smtClean="0"/>
              <a:t>.</a:t>
            </a:r>
            <a:endParaRPr lang="cs-CZ" dirty="0" smtClean="0"/>
          </a:p>
          <a:p>
            <a:r>
              <a:rPr lang="cs-CZ" dirty="0" smtClean="0"/>
              <a:t>JUSTOVÁ, Jaroslava. Matematika pro 5. ročník základních škol</a:t>
            </a:r>
          </a:p>
          <a:p>
            <a:r>
              <a:rPr lang="cs-CZ" dirty="0" smtClean="0"/>
              <a:t>2. díl. Všeň: Alter, 2010, IBSN 978-80-7245-213-2.</a:t>
            </a:r>
          </a:p>
          <a:p>
            <a:r>
              <a:rPr lang="cs-CZ" dirty="0"/>
              <a:t>JUSTOVÁ, Jaroslava. Matematika pro 5. ročník základních škol</a:t>
            </a:r>
          </a:p>
          <a:p>
            <a:r>
              <a:rPr lang="cs-CZ" dirty="0" smtClean="0"/>
              <a:t>3. </a:t>
            </a:r>
            <a:r>
              <a:rPr lang="cs-CZ" dirty="0"/>
              <a:t>díl. Všeň: Alter, 2010, IBSN </a:t>
            </a:r>
            <a:r>
              <a:rPr lang="cs-CZ" dirty="0" smtClean="0"/>
              <a:t>978-80-7245-214-9.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VY_32_INOVACE_153</a:t>
            </a:r>
          </a:p>
        </p:txBody>
      </p:sp>
    </p:spTree>
    <p:extLst>
      <p:ext uri="{BB962C8B-B14F-4D97-AF65-F5344CB8AC3E}">
        <p14:creationId xmlns:p14="http://schemas.microsoft.com/office/powerpoint/2010/main" val="13671422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624</Words>
  <Application>Microsoft Office PowerPoint</Application>
  <PresentationFormat>A4 (210 x 297 mm)</PresentationFormat>
  <Paragraphs>83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Dokument</vt:lpstr>
      <vt:lpstr>List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65</cp:revision>
  <dcterms:created xsi:type="dcterms:W3CDTF">2013-05-05T08:35:09Z</dcterms:created>
  <dcterms:modified xsi:type="dcterms:W3CDTF">2015-05-18T08:43:01Z</dcterms:modified>
</cp:coreProperties>
</file>