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310" r:id="rId5"/>
    <p:sldId id="326" r:id="rId6"/>
    <p:sldId id="325" r:id="rId7"/>
    <p:sldId id="327" r:id="rId8"/>
    <p:sldId id="328" r:id="rId9"/>
    <p:sldId id="329" r:id="rId10"/>
    <p:sldId id="324" r:id="rId11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108" d="100"/>
          <a:sy n="108" d="100"/>
        </p:scale>
        <p:origin x="-78" y="-70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18.5.2015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18.5.2015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dejiny.ceskatelevize.cz/211543116230100/" TargetMode="External"/><Relationship Id="rId2" Type="http://schemas.openxmlformats.org/officeDocument/2006/relationships/hyperlink" Target="http://www.stream.cz/slavnedny/10003396-den-kdy-zacala-druha-svetova-valka-1-zari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dejiny.ceskatelevize.cz/" TargetMode="External"/><Relationship Id="rId2" Type="http://schemas.openxmlformats.org/officeDocument/2006/relationships/hyperlink" Target="http://www.stream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 fontScale="92500"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Události a pojmy počátku 2. světové války </a:t>
            </a:r>
          </a:p>
          <a:p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 ZŠ Brno, Měšťanská 21, </a:t>
            </a:r>
            <a:r>
              <a:rPr lang="cs-CZ" dirty="0" err="1" smtClean="0"/>
              <a:t>p.o</a:t>
            </a:r>
            <a:r>
              <a:rPr lang="cs-CZ" dirty="0" smtClean="0"/>
              <a:t>.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 Mgr. Milena </a:t>
            </a:r>
            <a:r>
              <a:rPr lang="cs-CZ" dirty="0" err="1" smtClean="0"/>
              <a:t>Vořechovská</a:t>
            </a:r>
            <a:endParaRPr lang="cs-CZ" dirty="0" smtClean="0"/>
          </a:p>
          <a:p>
            <a:pPr algn="l"/>
            <a:r>
              <a:rPr lang="cs-CZ" dirty="0" smtClean="0"/>
              <a:t>Předmět: Dějepis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</a:t>
            </a:r>
          </a:p>
          <a:p>
            <a:pPr algn="l"/>
            <a:r>
              <a:rPr lang="cs-CZ" dirty="0" smtClean="0"/>
              <a:t>Prezentace slouží k opakování událostí a osobností na počátku 2. </a:t>
            </a:r>
            <a:r>
              <a:rPr lang="cs-CZ" smtClean="0"/>
              <a:t>světové </a:t>
            </a:r>
            <a:r>
              <a:rPr lang="cs-CZ" smtClean="0"/>
              <a:t>války </a:t>
            </a:r>
            <a:r>
              <a:rPr lang="cs-CZ" dirty="0" smtClean="0"/>
              <a:t>a k ověření dosažených znalostí u žáků.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1000" dirty="0"/>
              <a:t>Opakování klíčových událostí, pojmů a osobností na počátku 2. světové války.</a:t>
            </a:r>
          </a:p>
          <a:p>
            <a:pPr marL="0" indent="0">
              <a:buNone/>
            </a:pPr>
            <a:endParaRPr lang="cs-CZ" sz="1000" b="1" u="sng" dirty="0" smtClean="0"/>
          </a:p>
          <a:p>
            <a:pPr marL="0" indent="0">
              <a:buNone/>
            </a:pPr>
            <a:r>
              <a:rPr lang="cs-CZ" sz="1000" b="1" smtClean="0"/>
              <a:t>CÍL: </a:t>
            </a:r>
            <a:r>
              <a:rPr lang="cs-CZ" sz="1000" smtClean="0"/>
              <a:t>žák </a:t>
            </a:r>
            <a:r>
              <a:rPr lang="cs-CZ" sz="1000" dirty="0"/>
              <a:t>si prostřednictvím prezentace, práce i dotykovým zařízením a interaktivní tabulí zopakuje klíčové události, pojmy a osobnosti počátku druhé světové války</a:t>
            </a:r>
            <a:r>
              <a:rPr lang="cs-CZ" sz="1000" dirty="0" smtClean="0"/>
              <a:t>.</a:t>
            </a:r>
          </a:p>
          <a:p>
            <a:pPr marL="0" indent="0">
              <a:buNone/>
            </a:pPr>
            <a:r>
              <a:rPr lang="cs-CZ" sz="1000" dirty="0" smtClean="0"/>
              <a:t> </a:t>
            </a:r>
            <a:endParaRPr lang="cs-CZ" sz="1000" dirty="0"/>
          </a:p>
          <a:p>
            <a:pPr marL="0" lvl="0" indent="0">
              <a:buNone/>
            </a:pPr>
            <a:r>
              <a:rPr lang="cs-CZ" sz="1000" b="1" dirty="0"/>
              <a:t>Zadání </a:t>
            </a:r>
          </a:p>
          <a:p>
            <a:pPr lvl="1"/>
            <a:r>
              <a:rPr lang="cs-CZ" sz="1000" dirty="0"/>
              <a:t>Zhlédněte video ukázky související s počátkem druhé světové války.</a:t>
            </a:r>
          </a:p>
          <a:p>
            <a:pPr lvl="1"/>
            <a:r>
              <a:rPr lang="cs-CZ" sz="1000" dirty="0"/>
              <a:t>Samostatně uspořádejte klíčové momenty počátku 2. sv. v.</a:t>
            </a:r>
          </a:p>
          <a:p>
            <a:pPr lvl="1"/>
            <a:r>
              <a:rPr lang="cs-CZ" sz="1000" dirty="0"/>
              <a:t>K uvedeným pojmům samostatně doplňte vše, co jste se naučili a co si pamatujete.</a:t>
            </a:r>
          </a:p>
          <a:p>
            <a:pPr marL="0" indent="0">
              <a:buNone/>
            </a:pPr>
            <a:r>
              <a:rPr lang="cs-CZ" sz="1000" dirty="0"/>
              <a:t> </a:t>
            </a:r>
            <a:r>
              <a:rPr lang="cs-CZ" sz="1000" i="1" dirty="0" smtClean="0"/>
              <a:t>Žáci </a:t>
            </a:r>
            <a:r>
              <a:rPr lang="cs-CZ" sz="1000" i="1" dirty="0"/>
              <a:t>nejprve na interaktivní tabuli s připojením k internetu zhlédnout dvě krátké video ukázky týkající se počátku 2. světové války. Na jejich základě a také podle toho, co se v předchozích hodinách naučili, uspořádají klíčové momenty chronologicky.</a:t>
            </a:r>
            <a:endParaRPr lang="cs-CZ" sz="1000" dirty="0"/>
          </a:p>
          <a:p>
            <a:r>
              <a:rPr lang="cs-CZ" sz="1000" i="1" dirty="0"/>
              <a:t>Pokud mají žáci k dispozici svá vlastní dotyková zařízení, vyučující s nimi může prezentaci sdílet, ale pouze tak, aby žáci neviděli řešení.</a:t>
            </a:r>
            <a:endParaRPr lang="cs-CZ" sz="1000" dirty="0"/>
          </a:p>
          <a:p>
            <a:r>
              <a:rPr lang="cs-CZ" sz="1000" i="1" dirty="0"/>
              <a:t>Správné výsledky ověřujeme společně pomocí interaktivní tabule. Pokud mají žáci tablety, mohou být jejich řešení zobrazována přímo na tabuli.</a:t>
            </a:r>
            <a:endParaRPr lang="cs-CZ" sz="1000" dirty="0"/>
          </a:p>
          <a:p>
            <a:r>
              <a:rPr lang="cs-CZ" sz="1000" i="1" dirty="0"/>
              <a:t>Podobně postupujeme i v úkolu c. Žáci samostatně doplňují vše, co si pamatují k uvedeným pojmům.</a:t>
            </a:r>
            <a:endParaRPr lang="cs-CZ" sz="1000" dirty="0"/>
          </a:p>
          <a:p>
            <a:pPr marL="0" lvl="0" indent="0">
              <a:buNone/>
            </a:pPr>
            <a:r>
              <a:rPr lang="cs-CZ" sz="1000" b="1" dirty="0" smtClean="0"/>
              <a:t>Shrnutí</a:t>
            </a:r>
            <a:r>
              <a:rPr lang="cs-CZ" sz="1000" b="1" dirty="0"/>
              <a:t> </a:t>
            </a:r>
          </a:p>
          <a:p>
            <a:r>
              <a:rPr lang="cs-CZ" sz="1000" i="1" dirty="0"/>
              <a:t>Do pracovních listů obsahujících stejné pojmy jako v prezentaci žáci poté doplní znovu ověřené informace a znalosti.</a:t>
            </a:r>
            <a:endParaRPr lang="cs-CZ" sz="10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b="1" dirty="0" smtClean="0"/>
              <a:t>Zhlédni videa </a:t>
            </a:r>
            <a:endParaRPr lang="cs-CZ" b="1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hlinkClick r:id="rId2"/>
            </a:endParaRPr>
          </a:p>
          <a:p>
            <a:pPr algn="ctr"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stream.cz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slavnedny</a:t>
            </a:r>
            <a:r>
              <a:rPr lang="cs-CZ" dirty="0" smtClean="0">
                <a:hlinkClick r:id="rId2"/>
              </a:rPr>
              <a:t>/10003396-den-kdy-</a:t>
            </a:r>
            <a:r>
              <a:rPr lang="cs-CZ" dirty="0" err="1" smtClean="0">
                <a:hlinkClick r:id="rId2"/>
              </a:rPr>
              <a:t>zacala</a:t>
            </a:r>
            <a:r>
              <a:rPr lang="cs-CZ" dirty="0" smtClean="0">
                <a:hlinkClick r:id="rId2"/>
              </a:rPr>
              <a:t>-druha-</a:t>
            </a:r>
            <a:r>
              <a:rPr lang="cs-CZ" dirty="0" err="1" smtClean="0">
                <a:hlinkClick r:id="rId2"/>
              </a:rPr>
              <a:t>svetova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valka</a:t>
            </a:r>
            <a:r>
              <a:rPr lang="cs-CZ" dirty="0" smtClean="0">
                <a:hlinkClick r:id="rId2"/>
              </a:rPr>
              <a:t>-1-</a:t>
            </a:r>
            <a:r>
              <a:rPr lang="cs-CZ" dirty="0" err="1" smtClean="0">
                <a:hlinkClick r:id="rId2"/>
              </a:rPr>
              <a:t>zari</a:t>
            </a:r>
            <a:endParaRPr lang="cs-CZ" dirty="0" smtClean="0"/>
          </a:p>
          <a:p>
            <a:pPr algn="ctr">
              <a:buNone/>
            </a:pPr>
            <a:r>
              <a:rPr lang="cs-CZ" dirty="0" smtClean="0"/>
              <a:t>                                         </a:t>
            </a:r>
            <a:endParaRPr lang="cs-CZ" dirty="0"/>
          </a:p>
          <a:p>
            <a:pPr algn="ctr">
              <a:buNone/>
            </a:pPr>
            <a:r>
              <a:rPr lang="cs-CZ" dirty="0" smtClean="0">
                <a:hlinkClick r:id="rId3"/>
              </a:rPr>
              <a:t>http://dejiny.ceskatelevize.cz/211543116230100/</a:t>
            </a:r>
            <a:endParaRPr lang="cs-CZ" dirty="0" smtClean="0"/>
          </a:p>
          <a:p>
            <a:pPr algn="ctr"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Bookman Old Style" pitchFamily="18" charset="0"/>
              </a:rPr>
              <a:t>Seřaď události postupně za sebou a doplň data</a:t>
            </a:r>
            <a:endParaRPr lang="cs-CZ" sz="2400" b="1" dirty="0">
              <a:latin typeface="Bookman Old Style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876256" y="3579862"/>
            <a:ext cx="1224136" cy="36004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napadení Paříže  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6804248" y="1851670"/>
            <a:ext cx="1152128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napadení SSSR Německem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4211960" y="1707654"/>
            <a:ext cx="1368152" cy="50405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odtržení Sudet od Československa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1043608" y="1923678"/>
            <a:ext cx="1728192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fingované přepadení polského vysílače v </a:t>
            </a:r>
            <a:r>
              <a:rPr lang="cs-CZ" sz="1200" dirty="0" err="1" smtClean="0"/>
              <a:t>Gleiwitz</a:t>
            </a:r>
            <a:endParaRPr lang="cs-CZ" sz="1200" dirty="0" smtClean="0"/>
          </a:p>
        </p:txBody>
      </p:sp>
      <p:sp>
        <p:nvSpPr>
          <p:cNvPr id="15" name="Zaoblený obdélník 14"/>
          <p:cNvSpPr/>
          <p:nvPr/>
        </p:nvSpPr>
        <p:spPr>
          <a:xfrm>
            <a:off x="3851920" y="3651870"/>
            <a:ext cx="1584176" cy="50405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nástup nacistů k moci v Rakousku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5292080" y="2715766"/>
            <a:ext cx="1512168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vyhlášení Protektorátu Čechy a Morava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3059832" y="2499742"/>
            <a:ext cx="1656184" cy="36004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letecká bitva o Velkou Británii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1547664" y="3147814"/>
            <a:ext cx="1008112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Vypuknutí 2. světové války</a:t>
            </a:r>
            <a:endParaRPr lang="cs-CZ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 txBox="1">
            <a:spLocks noGrp="1"/>
          </p:cNvSpPr>
          <p:nvPr>
            <p:ph type="title"/>
          </p:nvPr>
        </p:nvSpPr>
        <p:spPr>
          <a:xfrm>
            <a:off x="683568" y="699542"/>
            <a:ext cx="7704856" cy="46166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Doplň pojmy a osobnosti</a:t>
            </a:r>
            <a:endParaRPr lang="cs-CZ" sz="2400" b="1" dirty="0">
              <a:latin typeface="Bookman Old Style" pitchFamily="18" charset="0"/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4644008" y="2931790"/>
          <a:ext cx="1584176" cy="1296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4176"/>
              </a:tblGrid>
              <a:tr h="1296144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Německý říšský kancléř od r. 1933. Nacistický</a:t>
                      </a:r>
                      <a:r>
                        <a:rPr lang="cs-CZ" sz="1100" baseline="0" dirty="0" smtClean="0"/>
                        <a:t> diktátor a vůdce. Původem Rakušan, který propagoval nadřazenost čisté árijské rasy.</a:t>
                      </a:r>
                      <a:endParaRPr lang="cs-CZ" sz="1100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395536" y="1707654"/>
          <a:ext cx="1584176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4176"/>
              </a:tblGrid>
              <a:tr h="108012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V</a:t>
                      </a:r>
                      <a:r>
                        <a:rPr lang="cs-CZ" sz="1100" baseline="0" dirty="0" smtClean="0"/>
                        <a:t> 1. </a:t>
                      </a:r>
                      <a:r>
                        <a:rPr lang="cs-CZ" sz="1100" baseline="0" dirty="0" err="1" smtClean="0"/>
                        <a:t>pol</a:t>
                      </a:r>
                      <a:r>
                        <a:rPr lang="cs-CZ" sz="1100" baseline="0" dirty="0" smtClean="0"/>
                        <a:t>. 20. st. vznikl jako 1. komunistický stát na světě. Nejprve včele s Leninem, od r. 1924 se Stalinem – vůdcem a diktátorem. </a:t>
                      </a:r>
                      <a:endParaRPr lang="cs-CZ" sz="11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1403648" y="3003798"/>
          <a:ext cx="1584176" cy="1264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4176"/>
              </a:tblGrid>
              <a:tr h="108012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Politický</a:t>
                      </a:r>
                      <a:r>
                        <a:rPr lang="cs-CZ" sz="1100" baseline="0" dirty="0" smtClean="0"/>
                        <a:t> názor založený na přesvědčení, že ústupky lze vyhovět agresivním protistranám. Prosazoval ji  zejména </a:t>
                      </a:r>
                      <a:r>
                        <a:rPr lang="cs-CZ" sz="1100" baseline="0" dirty="0" err="1" smtClean="0"/>
                        <a:t>Chamberlain</a:t>
                      </a:r>
                      <a:r>
                        <a:rPr lang="cs-CZ" sz="1100" baseline="0" dirty="0" smtClean="0"/>
                        <a:t>.</a:t>
                      </a:r>
                      <a:endParaRPr lang="cs-CZ" sz="11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2987824" y="1419622"/>
          <a:ext cx="1728192" cy="1264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192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Sjednotit</a:t>
                      </a:r>
                      <a:r>
                        <a:rPr lang="cs-CZ" sz="1100" baseline="0" dirty="0" smtClean="0"/>
                        <a:t> veškeré německy mluvící obyvatelstvo v Evropě do tzv. Třetí (Velkoněmecké) říše.</a:t>
                      </a:r>
                    </a:p>
                    <a:p>
                      <a:r>
                        <a:rPr lang="cs-CZ" sz="1100" baseline="0" dirty="0" smtClean="0"/>
                        <a:t>Vyhladit neárijskou rasu, zejména Židy a Romy.</a:t>
                      </a:r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6372200" y="1419622"/>
          <a:ext cx="1800200" cy="1432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0200"/>
              </a:tblGrid>
              <a:tr h="1216536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Konference za přítomnosti zástupců</a:t>
                      </a:r>
                      <a:r>
                        <a:rPr lang="cs-CZ" sz="1100" baseline="0" dirty="0" smtClean="0"/>
                        <a:t> VB, Německa, Francie a Itálie, na které bylo dohodnuto, že Československo se musí vzdát pohraničních oblastí, tzv. Sudet, ve prospěch Německa.</a:t>
                      </a:r>
                      <a:endParaRPr lang="cs-CZ" sz="1100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1944215"/>
          </a:xfrm>
        </p:spPr>
        <p:txBody>
          <a:bodyPr/>
          <a:lstStyle/>
          <a:p>
            <a:r>
              <a:rPr lang="cs-CZ" dirty="0" err="1" smtClean="0">
                <a:hlinkClick r:id="rId2"/>
              </a:rPr>
              <a:t>ww.stream.cz</a:t>
            </a:r>
            <a:r>
              <a:rPr lang="cs-CZ" dirty="0" smtClean="0"/>
              <a:t> – 1. září – Den, kdy začala druhá světová válka</a:t>
            </a:r>
          </a:p>
          <a:p>
            <a:r>
              <a:rPr lang="cs-CZ" dirty="0" smtClean="0">
                <a:hlinkClick r:id="rId3"/>
              </a:rPr>
              <a:t>http://dejiny.ceskatelevize.cz</a:t>
            </a:r>
            <a:r>
              <a:rPr lang="cs-CZ" dirty="0" smtClean="0"/>
              <a:t> – Díl 100. Druhá světová válka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www.w3.org/XML/1998/namespace"/>
    <ds:schemaRef ds:uri="d19d6491-b662-4d98-996c-1e38fe9d0183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purl.org/dc/dcmitype/"/>
    <ds:schemaRef ds:uri="http://purl.org/dc/terms/"/>
    <ds:schemaRef ds:uri="http://schemas.microsoft.com/office/infopath/2007/PartnerControls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234</TotalTime>
  <Words>326</Words>
  <Application>Microsoft Office PowerPoint</Application>
  <PresentationFormat>Předvádění na obrazovce (16:9)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boxed_powerpoint_16x9_2012-08</vt:lpstr>
      <vt:lpstr>  Dotkněte se inovací CZ.1.07/1.3.00/51.0024  </vt:lpstr>
      <vt:lpstr>Prezentace aplikace PowerPoint</vt:lpstr>
      <vt:lpstr>Metodický pokyn</vt:lpstr>
      <vt:lpstr>Zhlédni videa </vt:lpstr>
      <vt:lpstr>Seřaď události postupně za sebou a doplň data</vt:lpstr>
      <vt:lpstr>Doplň pojmy a osobnosti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Milena Vořechovská</cp:lastModifiedBy>
  <cp:revision>32</cp:revision>
  <dcterms:created xsi:type="dcterms:W3CDTF">2014-10-07T08:27:59Z</dcterms:created>
  <dcterms:modified xsi:type="dcterms:W3CDTF">2015-05-18T13:24:36Z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