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0" r:id="rId4"/>
    <p:sldId id="257" r:id="rId5"/>
    <p:sldId id="258" r:id="rId6"/>
    <p:sldId id="259" r:id="rId7"/>
    <p:sldId id="262" r:id="rId8"/>
  </p:sldIdLst>
  <p:sldSz cx="6858000" cy="9906000" type="A4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198" y="214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DA2F8-64DA-4661-8A34-C113B42CE494}" type="datetimeFigureOut">
              <a:rPr lang="cs-CZ" smtClean="0"/>
              <a:t>25.11.2013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6FE48-EF80-404D-AF59-5196817E2C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1350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DA2F8-64DA-4661-8A34-C113B42CE494}" type="datetimeFigureOut">
              <a:rPr lang="cs-CZ" smtClean="0"/>
              <a:t>25.11.2013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6FE48-EF80-404D-AF59-5196817E2C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4485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DA2F8-64DA-4661-8A34-C113B42CE494}" type="datetimeFigureOut">
              <a:rPr lang="cs-CZ" smtClean="0"/>
              <a:t>25.11.2013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6FE48-EF80-404D-AF59-5196817E2C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24153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7176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628901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DA2F8-64DA-4661-8A34-C113B42CE494}" type="datetimeFigureOut">
              <a:rPr lang="cs-CZ" smtClean="0"/>
              <a:t>25.11.2013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6FE48-EF80-404D-AF59-5196817E2C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1696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DA2F8-64DA-4661-8A34-C113B42CE494}" type="datetimeFigureOut">
              <a:rPr lang="cs-CZ" smtClean="0"/>
              <a:t>25.11.2013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6FE48-EF80-404D-AF59-5196817E2C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50005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DA2F8-64DA-4661-8A34-C113B42CE494}" type="datetimeFigureOut">
              <a:rPr lang="cs-CZ" smtClean="0"/>
              <a:t>25.11.2013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6FE48-EF80-404D-AF59-5196817E2C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8009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DA2F8-64DA-4661-8A34-C113B42CE494}" type="datetimeFigureOut">
              <a:rPr lang="cs-CZ" smtClean="0"/>
              <a:t>25.11.2013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6FE48-EF80-404D-AF59-5196817E2C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5034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DA2F8-64DA-4661-8A34-C113B42CE494}" type="datetimeFigureOut">
              <a:rPr lang="cs-CZ" smtClean="0"/>
              <a:t>25.11.2013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6FE48-EF80-404D-AF59-5196817E2C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62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DA2F8-64DA-4661-8A34-C113B42CE494}" type="datetimeFigureOut">
              <a:rPr lang="cs-CZ" smtClean="0"/>
              <a:t>25.11.2013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6FE48-EF80-404D-AF59-5196817E2C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2615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DA2F8-64DA-4661-8A34-C113B42CE494}" type="datetimeFigureOut">
              <a:rPr lang="cs-CZ" smtClean="0"/>
              <a:t>25.11.2013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6FE48-EF80-404D-AF59-5196817E2C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7554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3729037" y="529697"/>
            <a:ext cx="1157288" cy="1126807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257176" y="529697"/>
            <a:ext cx="3357563" cy="1126807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DA2F8-64DA-4661-8A34-C113B42CE494}" type="datetimeFigureOut">
              <a:rPr lang="cs-CZ" smtClean="0"/>
              <a:t>25.11.2013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6FE48-EF80-404D-AF59-5196817E2C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7888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ADA2F8-64DA-4661-8A34-C113B42CE494}" type="datetimeFigureOut">
              <a:rPr lang="cs-CZ" smtClean="0"/>
              <a:t>25.11.2013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96FE48-EF80-404D-AF59-5196817E2C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4854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.emf"/><Relationship Id="rId4" Type="http://schemas.openxmlformats.org/officeDocument/2006/relationships/package" Target="../embeddings/Microsoft_Word_Document2.docx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07131069"/>
              </p:ext>
            </p:extLst>
          </p:nvPr>
        </p:nvGraphicFramePr>
        <p:xfrm>
          <a:off x="474663" y="534988"/>
          <a:ext cx="5878512" cy="8810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Dokument" r:id="rId3" imgW="5910177" imgH="8837721" progId="Word.Document.12">
                  <p:embed/>
                </p:oleObj>
              </mc:Choice>
              <mc:Fallback>
                <p:oleObj name="Dokument" r:id="rId3" imgW="5910177" imgH="883772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74663" y="534988"/>
                        <a:ext cx="5878512" cy="88106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32347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9407491"/>
              </p:ext>
            </p:extLst>
          </p:nvPr>
        </p:nvGraphicFramePr>
        <p:xfrm>
          <a:off x="474663" y="628650"/>
          <a:ext cx="5878512" cy="8716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Dokument" r:id="rId4" imgW="5910177" imgH="8742692" progId="Word.Document.12">
                  <p:embed/>
                </p:oleObj>
              </mc:Choice>
              <mc:Fallback>
                <p:oleObj name="Dokument" r:id="rId4" imgW="5910177" imgH="874269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74663" y="628650"/>
                        <a:ext cx="5878512" cy="87169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08203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6" t="11373" r="14829" b="11489"/>
          <a:stretch/>
        </p:blipFill>
        <p:spPr bwMode="auto">
          <a:xfrm>
            <a:off x="3382163" y="667896"/>
            <a:ext cx="3503221" cy="1861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-27384" y="-15552"/>
            <a:ext cx="19659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Rovnoběžníky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4624" y="390412"/>
            <a:ext cx="3601692" cy="2774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1) Čtyřúhelník KLMN je rovnoběžník.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4624" y="692653"/>
            <a:ext cx="3347070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80000"/>
            <a:r>
              <a:rPr lang="cs-CZ" dirty="0" smtClean="0"/>
              <a:t>Urči a zapiš:</a:t>
            </a:r>
          </a:p>
          <a:p>
            <a:pPr defTabSz="180000"/>
            <a:r>
              <a:rPr lang="cs-CZ" dirty="0" smtClean="0"/>
              <a:t>a) protější stranu ke straně LM</a:t>
            </a:r>
            <a:endParaRPr lang="cs-CZ" b="1" dirty="0" smtClean="0">
              <a:solidFill>
                <a:srgbClr val="FF0000"/>
              </a:solidFill>
            </a:endParaRPr>
          </a:p>
          <a:p>
            <a:pPr defTabSz="180000"/>
            <a:r>
              <a:rPr lang="cs-CZ" dirty="0" smtClean="0"/>
              <a:t>b) sousední stranu se stranou MN</a:t>
            </a:r>
            <a:endParaRPr lang="cs-CZ" b="1" dirty="0" smtClean="0">
              <a:solidFill>
                <a:srgbClr val="FF0000"/>
              </a:solidFill>
            </a:endParaRPr>
          </a:p>
          <a:p>
            <a:pPr defTabSz="180000"/>
            <a:r>
              <a:rPr lang="cs-CZ" dirty="0" smtClean="0"/>
              <a:t>c) velikosti úhlů		</a:t>
            </a:r>
            <a:r>
              <a:rPr lang="cs-CZ" dirty="0" smtClean="0">
                <a:latin typeface="Symbol" panose="05050102010706020507" pitchFamily="18" charset="2"/>
              </a:rPr>
              <a:t>b</a:t>
            </a:r>
            <a:r>
              <a:rPr lang="cs-CZ" dirty="0" smtClean="0"/>
              <a:t> = </a:t>
            </a:r>
            <a:endParaRPr lang="cs-CZ" dirty="0" smtClean="0">
              <a:solidFill>
                <a:srgbClr val="FF0000"/>
              </a:solidFill>
            </a:endParaRPr>
          </a:p>
          <a:p>
            <a:pPr defTabSz="180000"/>
            <a:r>
              <a:rPr lang="cs-CZ" dirty="0" smtClean="0">
                <a:latin typeface="Symbol" panose="05050102010706020507" pitchFamily="18" charset="2"/>
              </a:rPr>
              <a:t>									g</a:t>
            </a:r>
            <a:r>
              <a:rPr lang="cs-CZ" dirty="0" smtClean="0"/>
              <a:t> = </a:t>
            </a:r>
            <a:endParaRPr lang="cs-CZ" dirty="0" smtClean="0">
              <a:solidFill>
                <a:srgbClr val="FF0000"/>
              </a:solidFill>
            </a:endParaRPr>
          </a:p>
          <a:p>
            <a:pPr defTabSz="180000"/>
            <a:r>
              <a:rPr lang="cs-CZ" dirty="0" smtClean="0">
                <a:latin typeface="Symbol" panose="05050102010706020507" pitchFamily="18" charset="2"/>
              </a:rPr>
              <a:t>									d</a:t>
            </a:r>
            <a:r>
              <a:rPr lang="cs-CZ" dirty="0" smtClean="0"/>
              <a:t> = </a:t>
            </a:r>
            <a:endParaRPr lang="cs-CZ" dirty="0" smtClean="0">
              <a:solidFill>
                <a:srgbClr val="FF0000"/>
              </a:solidFill>
            </a:endParaRPr>
          </a:p>
          <a:p>
            <a:pPr defTabSz="180000"/>
            <a:r>
              <a:rPr lang="cs-CZ" dirty="0" smtClean="0"/>
              <a:t>d) Úhlopříčky rovnoběžníku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4624" y="2866509"/>
            <a:ext cx="63648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2) Sestroj rovnoběžník ABCD: a = 6 cm, b = 3 cm, </a:t>
            </a:r>
            <a:r>
              <a:rPr lang="cs-CZ" dirty="0" smtClean="0">
                <a:latin typeface="Symbol" panose="05050102010706020507" pitchFamily="18" charset="2"/>
              </a:rPr>
              <a:t>b</a:t>
            </a:r>
            <a:r>
              <a:rPr lang="cs-CZ" dirty="0" smtClean="0"/>
              <a:t> = 120°. Proveď </a:t>
            </a:r>
          </a:p>
          <a:p>
            <a:r>
              <a:rPr lang="cs-CZ" dirty="0" smtClean="0"/>
              <a:t>rozbor, postup konstrukce, konstrukci.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4624" y="7257256"/>
            <a:ext cx="4764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3) Urči obvod narýsovaného rovnoběžníku ABCD.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4624" y="8565275"/>
            <a:ext cx="6620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4) Změř výšku narýsovaného rovnoběžníku ABCD a urči jeho obsah.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2770005" y="9717403"/>
            <a:ext cx="13179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/>
              <a:t>VY_32_INOVACE_154</a:t>
            </a:r>
          </a:p>
        </p:txBody>
      </p:sp>
    </p:spTree>
    <p:extLst>
      <p:ext uri="{BB962C8B-B14F-4D97-AF65-F5344CB8AC3E}">
        <p14:creationId xmlns:p14="http://schemas.microsoft.com/office/powerpoint/2010/main" val="10302029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44624" y="-15552"/>
            <a:ext cx="6680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5) Vypočítej obsah rovnoběžníku, je-li dáno: a = 4,7 cm; </a:t>
            </a:r>
            <a:r>
              <a:rPr lang="cs-CZ" dirty="0" err="1" smtClean="0"/>
              <a:t>v</a:t>
            </a:r>
            <a:r>
              <a:rPr lang="cs-CZ" baseline="-25000" dirty="0" err="1" smtClean="0"/>
              <a:t>a</a:t>
            </a:r>
            <a:r>
              <a:rPr lang="cs-CZ" dirty="0" smtClean="0"/>
              <a:t> = 2,4 cm.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4624" y="1136576"/>
            <a:ext cx="67490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6) Vypočítej stranu rovnoběžníku, je-li dáno: S = 64,4 cm</a:t>
            </a:r>
            <a:r>
              <a:rPr lang="cs-CZ" baseline="30000" dirty="0" smtClean="0"/>
              <a:t>2</a:t>
            </a:r>
            <a:r>
              <a:rPr lang="cs-CZ" dirty="0" smtClean="0"/>
              <a:t>; </a:t>
            </a:r>
            <a:r>
              <a:rPr lang="cs-CZ" dirty="0" err="1" smtClean="0"/>
              <a:t>v</a:t>
            </a:r>
            <a:r>
              <a:rPr lang="cs-CZ" baseline="-25000" dirty="0" err="1" smtClean="0"/>
              <a:t>b</a:t>
            </a:r>
            <a:r>
              <a:rPr lang="cs-CZ" dirty="0" smtClean="0"/>
              <a:t> = 7 cm.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770005" y="9717403"/>
            <a:ext cx="13179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/>
              <a:t>VY_32_INOVACE_154</a:t>
            </a:r>
          </a:p>
        </p:txBody>
      </p:sp>
    </p:spTree>
    <p:extLst>
      <p:ext uri="{BB962C8B-B14F-4D97-AF65-F5344CB8AC3E}">
        <p14:creationId xmlns:p14="http://schemas.microsoft.com/office/powerpoint/2010/main" val="20040891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62" t="11201" r="14058" b="9416"/>
          <a:stretch/>
        </p:blipFill>
        <p:spPr bwMode="auto">
          <a:xfrm>
            <a:off x="3356992" y="992560"/>
            <a:ext cx="3332589" cy="1761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4" t="13318" r="3196"/>
          <a:stretch/>
        </p:blipFill>
        <p:spPr bwMode="auto">
          <a:xfrm>
            <a:off x="2675206" y="3440832"/>
            <a:ext cx="2842026" cy="1386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84" t="20161" r="8222" b="12526"/>
          <a:stretch/>
        </p:blipFill>
        <p:spPr bwMode="auto">
          <a:xfrm>
            <a:off x="1997490" y="5169024"/>
            <a:ext cx="4819207" cy="1984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-27384" y="-15552"/>
            <a:ext cx="29633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Řešení: Rovnoběžníky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4624" y="390412"/>
            <a:ext cx="3601692" cy="2774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1) Čtyřúhelník KLMN je rovnoběžník.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4624" y="692653"/>
            <a:ext cx="4123052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80000"/>
            <a:r>
              <a:rPr lang="cs-CZ" dirty="0" smtClean="0"/>
              <a:t>Urči a zapiš:</a:t>
            </a:r>
          </a:p>
          <a:p>
            <a:pPr defTabSz="180000"/>
            <a:r>
              <a:rPr lang="cs-CZ" dirty="0" smtClean="0"/>
              <a:t>a) protější stranu ke straně LM</a:t>
            </a:r>
            <a:r>
              <a:rPr lang="cs-CZ" dirty="0" smtClean="0">
                <a:solidFill>
                  <a:srgbClr val="FF0000"/>
                </a:solidFill>
              </a:rPr>
              <a:t>,</a:t>
            </a:r>
            <a:r>
              <a:rPr lang="cs-CZ" b="1" dirty="0" smtClean="0">
                <a:solidFill>
                  <a:srgbClr val="FF0000"/>
                </a:solidFill>
              </a:rPr>
              <a:t> KN</a:t>
            </a:r>
          </a:p>
          <a:p>
            <a:pPr defTabSz="180000"/>
            <a:r>
              <a:rPr lang="cs-CZ" dirty="0" smtClean="0"/>
              <a:t>b) sousední stranu se stranou MN</a:t>
            </a:r>
            <a:r>
              <a:rPr lang="cs-CZ" dirty="0" smtClean="0">
                <a:solidFill>
                  <a:srgbClr val="FF0000"/>
                </a:solidFill>
              </a:rPr>
              <a:t>,</a:t>
            </a:r>
            <a:r>
              <a:rPr lang="cs-CZ" b="1" dirty="0" smtClean="0">
                <a:solidFill>
                  <a:srgbClr val="FF0000"/>
                </a:solidFill>
              </a:rPr>
              <a:t> NK</a:t>
            </a:r>
            <a:r>
              <a:rPr lang="cs-CZ" dirty="0" smtClean="0">
                <a:solidFill>
                  <a:srgbClr val="FF0000"/>
                </a:solidFill>
              </a:rPr>
              <a:t>,</a:t>
            </a:r>
            <a:r>
              <a:rPr lang="cs-CZ" b="1" dirty="0" smtClean="0">
                <a:solidFill>
                  <a:srgbClr val="FF0000"/>
                </a:solidFill>
              </a:rPr>
              <a:t> ML</a:t>
            </a:r>
          </a:p>
          <a:p>
            <a:pPr defTabSz="180000"/>
            <a:r>
              <a:rPr lang="cs-CZ" dirty="0" smtClean="0"/>
              <a:t>c) velikosti úhlů		</a:t>
            </a:r>
            <a:r>
              <a:rPr lang="cs-CZ" dirty="0" smtClean="0">
                <a:latin typeface="Symbol" panose="05050102010706020507" pitchFamily="18" charset="2"/>
              </a:rPr>
              <a:t>b</a:t>
            </a:r>
            <a:r>
              <a:rPr lang="cs-CZ" dirty="0" smtClean="0"/>
              <a:t> = </a:t>
            </a:r>
            <a:r>
              <a:rPr lang="cs-CZ" dirty="0" smtClean="0">
                <a:solidFill>
                  <a:srgbClr val="FF0000"/>
                </a:solidFill>
              </a:rPr>
              <a:t>125°</a:t>
            </a:r>
          </a:p>
          <a:p>
            <a:pPr defTabSz="180000"/>
            <a:r>
              <a:rPr lang="cs-CZ" dirty="0" smtClean="0">
                <a:latin typeface="Symbol" panose="05050102010706020507" pitchFamily="18" charset="2"/>
              </a:rPr>
              <a:t>									g</a:t>
            </a:r>
            <a:r>
              <a:rPr lang="cs-CZ" dirty="0" smtClean="0"/>
              <a:t> = </a:t>
            </a:r>
            <a:r>
              <a:rPr lang="cs-CZ" dirty="0" smtClean="0">
                <a:solidFill>
                  <a:srgbClr val="FF0000"/>
                </a:solidFill>
              </a:rPr>
              <a:t>55°</a:t>
            </a:r>
          </a:p>
          <a:p>
            <a:pPr defTabSz="180000"/>
            <a:r>
              <a:rPr lang="cs-CZ" dirty="0" smtClean="0">
                <a:latin typeface="Symbol" panose="05050102010706020507" pitchFamily="18" charset="2"/>
              </a:rPr>
              <a:t>									d</a:t>
            </a:r>
            <a:r>
              <a:rPr lang="cs-CZ" dirty="0" smtClean="0"/>
              <a:t> = </a:t>
            </a:r>
            <a:r>
              <a:rPr lang="cs-CZ" dirty="0" smtClean="0">
                <a:solidFill>
                  <a:srgbClr val="FF0000"/>
                </a:solidFill>
              </a:rPr>
              <a:t>125°</a:t>
            </a:r>
          </a:p>
          <a:p>
            <a:pPr defTabSz="180000"/>
            <a:r>
              <a:rPr lang="cs-CZ" dirty="0" smtClean="0"/>
              <a:t>d) Úhlopříčky rovnoběžníku </a:t>
            </a:r>
            <a:r>
              <a:rPr lang="cs-CZ" b="1" dirty="0" smtClean="0">
                <a:solidFill>
                  <a:srgbClr val="FF0000"/>
                </a:solidFill>
              </a:rPr>
              <a:t>KM</a:t>
            </a:r>
            <a:r>
              <a:rPr lang="cs-CZ" dirty="0" smtClean="0">
                <a:solidFill>
                  <a:srgbClr val="FF0000"/>
                </a:solidFill>
              </a:rPr>
              <a:t>,</a:t>
            </a:r>
            <a:r>
              <a:rPr lang="cs-CZ" b="1" dirty="0" smtClean="0">
                <a:solidFill>
                  <a:srgbClr val="FF0000"/>
                </a:solidFill>
              </a:rPr>
              <a:t> LN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4624" y="2866509"/>
            <a:ext cx="63648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2) Sestroj rovnoběžník ABCD: a = 6 cm, b = 3 cm, </a:t>
            </a:r>
            <a:r>
              <a:rPr lang="cs-CZ" dirty="0" smtClean="0">
                <a:latin typeface="Symbol" panose="05050102010706020507" pitchFamily="18" charset="2"/>
              </a:rPr>
              <a:t>b</a:t>
            </a:r>
            <a:r>
              <a:rPr lang="cs-CZ" dirty="0" smtClean="0"/>
              <a:t> = 120°. Proveď </a:t>
            </a:r>
          </a:p>
          <a:p>
            <a:r>
              <a:rPr lang="cs-CZ" dirty="0" smtClean="0"/>
              <a:t>rozbor, postup konstrukce, konstrukci.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4624" y="7257256"/>
            <a:ext cx="4764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3) Urči obvod narýsovaného rovnoběžníku ABCD.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4624" y="8565275"/>
            <a:ext cx="6620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4) Změř výšku narýsovaného rovnoběžníku ABCD a urči jeho obsah.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51438" y="3584848"/>
            <a:ext cx="851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Rozbor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28146" y="5025008"/>
            <a:ext cx="1938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Postup konstrukce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784230" y="4953000"/>
            <a:ext cx="12457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Konstrukce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28146" y="5500585"/>
            <a:ext cx="236475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>
                <a:solidFill>
                  <a:srgbClr val="FF0000"/>
                </a:solidFill>
              </a:rPr>
              <a:t>1) ∆ ABC; </a:t>
            </a:r>
            <a:r>
              <a:rPr lang="en-US" sz="1400" dirty="0" smtClean="0">
                <a:solidFill>
                  <a:srgbClr val="FF0000"/>
                </a:solidFill>
              </a:rPr>
              <a:t>|</a:t>
            </a:r>
            <a:r>
              <a:rPr lang="cs-CZ" sz="1400" dirty="0" smtClean="0">
                <a:solidFill>
                  <a:srgbClr val="FF0000"/>
                </a:solidFill>
              </a:rPr>
              <a:t>AB</a:t>
            </a:r>
            <a:r>
              <a:rPr lang="en-US" sz="1400" dirty="0" smtClean="0">
                <a:solidFill>
                  <a:srgbClr val="FF0000"/>
                </a:solidFill>
              </a:rPr>
              <a:t>|=</a:t>
            </a:r>
            <a:r>
              <a:rPr lang="cs-CZ" sz="1400" dirty="0" smtClean="0">
                <a:solidFill>
                  <a:srgbClr val="FF0000"/>
                </a:solidFill>
              </a:rPr>
              <a:t> 6 </a:t>
            </a:r>
            <a:r>
              <a:rPr lang="en-US" sz="1400" dirty="0" smtClean="0">
                <a:solidFill>
                  <a:srgbClr val="FF0000"/>
                </a:solidFill>
              </a:rPr>
              <a:t>cm</a:t>
            </a:r>
            <a:r>
              <a:rPr lang="cs-CZ" sz="1400" dirty="0" smtClean="0">
                <a:solidFill>
                  <a:srgbClr val="FF0000"/>
                </a:solidFill>
              </a:rPr>
              <a:t>;</a:t>
            </a:r>
          </a:p>
          <a:p>
            <a:r>
              <a:rPr lang="cs-CZ" sz="1400" dirty="0" smtClean="0">
                <a:solidFill>
                  <a:srgbClr val="FF0000"/>
                </a:solidFill>
              </a:rPr>
              <a:t>    </a:t>
            </a:r>
            <a:r>
              <a:rPr lang="en-US" sz="1400" dirty="0" smtClean="0">
                <a:solidFill>
                  <a:srgbClr val="FF0000"/>
                </a:solidFill>
              </a:rPr>
              <a:t>|</a:t>
            </a:r>
            <a:r>
              <a:rPr lang="cs-CZ" sz="1400" dirty="0" smtClean="0">
                <a:solidFill>
                  <a:srgbClr val="FF0000"/>
                </a:solidFill>
              </a:rPr>
              <a:t>BC</a:t>
            </a:r>
            <a:r>
              <a:rPr lang="en-US" sz="1400" dirty="0" smtClean="0">
                <a:solidFill>
                  <a:srgbClr val="FF0000"/>
                </a:solidFill>
              </a:rPr>
              <a:t>|=</a:t>
            </a:r>
            <a:r>
              <a:rPr lang="cs-CZ" sz="1400" dirty="0" smtClean="0">
                <a:solidFill>
                  <a:srgbClr val="FF0000"/>
                </a:solidFill>
              </a:rPr>
              <a:t> 3 </a:t>
            </a:r>
            <a:r>
              <a:rPr lang="en-US" sz="1400" dirty="0" smtClean="0">
                <a:solidFill>
                  <a:srgbClr val="FF0000"/>
                </a:solidFill>
              </a:rPr>
              <a:t>cm</a:t>
            </a:r>
            <a:r>
              <a:rPr lang="cs-CZ" sz="1400" dirty="0" smtClean="0">
                <a:solidFill>
                  <a:srgbClr val="FF0000"/>
                </a:solidFill>
              </a:rPr>
              <a:t>; </a:t>
            </a:r>
            <a:r>
              <a:rPr lang="en-US" sz="1400" dirty="0" smtClean="0">
                <a:solidFill>
                  <a:srgbClr val="FF0000"/>
                </a:solidFill>
              </a:rPr>
              <a:t>|∢</a:t>
            </a:r>
            <a:r>
              <a:rPr lang="cs-CZ" sz="1400" dirty="0" smtClean="0">
                <a:solidFill>
                  <a:srgbClr val="FF0000"/>
                </a:solidFill>
              </a:rPr>
              <a:t>ABC</a:t>
            </a:r>
            <a:r>
              <a:rPr lang="en-US" sz="1400" dirty="0" smtClean="0">
                <a:solidFill>
                  <a:srgbClr val="FF0000"/>
                </a:solidFill>
              </a:rPr>
              <a:t>|=</a:t>
            </a:r>
            <a:r>
              <a:rPr lang="cs-CZ" sz="1400" dirty="0" smtClean="0">
                <a:solidFill>
                  <a:srgbClr val="FF0000"/>
                </a:solidFill>
              </a:rPr>
              <a:t> 120°</a:t>
            </a:r>
          </a:p>
          <a:p>
            <a:r>
              <a:rPr lang="cs-CZ" sz="1400" dirty="0" smtClean="0">
                <a:solidFill>
                  <a:srgbClr val="FF0000"/>
                </a:solidFill>
              </a:rPr>
              <a:t>2) p; </a:t>
            </a:r>
            <a:r>
              <a:rPr lang="cs-CZ" sz="1400" dirty="0" err="1" smtClean="0">
                <a:solidFill>
                  <a:srgbClr val="FF0000"/>
                </a:solidFill>
              </a:rPr>
              <a:t>C</a:t>
            </a:r>
            <a:r>
              <a:rPr lang="cs-CZ" sz="1400" dirty="0" err="1" smtClean="0">
                <a:solidFill>
                  <a:srgbClr val="FF0000"/>
                </a:solidFill>
                <a:sym typeface="Symbol"/>
              </a:rPr>
              <a:t>p</a:t>
            </a:r>
            <a:r>
              <a:rPr lang="cs-CZ" sz="1400" dirty="0">
                <a:solidFill>
                  <a:srgbClr val="FF0000"/>
                </a:solidFill>
                <a:sym typeface="Symbol"/>
              </a:rPr>
              <a:t>,</a:t>
            </a:r>
            <a:r>
              <a:rPr lang="cs-CZ" sz="1400" dirty="0" smtClean="0">
                <a:solidFill>
                  <a:srgbClr val="FF0000"/>
                </a:solidFill>
                <a:sym typeface="Symbol"/>
              </a:rPr>
              <a:t>  </a:t>
            </a:r>
            <a:r>
              <a:rPr lang="cs-CZ" sz="1400" dirty="0" err="1" smtClean="0">
                <a:solidFill>
                  <a:srgbClr val="FF0000"/>
                </a:solidFill>
              </a:rPr>
              <a:t>p∥AB</a:t>
            </a:r>
            <a:endParaRPr lang="cs-CZ" sz="1400" dirty="0" smtClean="0">
              <a:solidFill>
                <a:srgbClr val="FF0000"/>
              </a:solidFill>
            </a:endParaRPr>
          </a:p>
          <a:p>
            <a:r>
              <a:rPr lang="cs-CZ" sz="1400" dirty="0" smtClean="0">
                <a:solidFill>
                  <a:srgbClr val="FF0000"/>
                </a:solidFill>
              </a:rPr>
              <a:t>3) q; </a:t>
            </a:r>
            <a:r>
              <a:rPr lang="cs-CZ" sz="1400" dirty="0" err="1" smtClean="0">
                <a:solidFill>
                  <a:srgbClr val="FF0000"/>
                </a:solidFill>
              </a:rPr>
              <a:t>A</a:t>
            </a:r>
            <a:r>
              <a:rPr lang="cs-CZ" sz="1400" dirty="0" err="1" smtClean="0">
                <a:solidFill>
                  <a:srgbClr val="FF0000"/>
                </a:solidFill>
                <a:sym typeface="Symbol"/>
              </a:rPr>
              <a:t>q</a:t>
            </a:r>
            <a:r>
              <a:rPr lang="cs-CZ" sz="1400" dirty="0" smtClean="0">
                <a:solidFill>
                  <a:srgbClr val="FF0000"/>
                </a:solidFill>
                <a:sym typeface="Symbol"/>
              </a:rPr>
              <a:t>,  </a:t>
            </a:r>
            <a:r>
              <a:rPr lang="cs-CZ" sz="1400" dirty="0" err="1" smtClean="0">
                <a:solidFill>
                  <a:srgbClr val="FF0000"/>
                </a:solidFill>
              </a:rPr>
              <a:t>q∥BC</a:t>
            </a:r>
            <a:endParaRPr lang="cs-CZ" sz="1400" dirty="0" smtClean="0">
              <a:solidFill>
                <a:srgbClr val="FF0000"/>
              </a:solidFill>
            </a:endParaRPr>
          </a:p>
          <a:p>
            <a:r>
              <a:rPr lang="cs-CZ" sz="1400" dirty="0" smtClean="0">
                <a:solidFill>
                  <a:srgbClr val="FF0000"/>
                </a:solidFill>
                <a:sym typeface="Symbol"/>
              </a:rPr>
              <a:t>4) </a:t>
            </a:r>
            <a:r>
              <a:rPr lang="cs-CZ" sz="1400" dirty="0" smtClean="0">
                <a:solidFill>
                  <a:srgbClr val="FF0000"/>
                </a:solidFill>
              </a:rPr>
              <a:t>D; </a:t>
            </a:r>
            <a:r>
              <a:rPr lang="cs-CZ" sz="1400" dirty="0" err="1" smtClean="0">
                <a:solidFill>
                  <a:srgbClr val="FF0000"/>
                </a:solidFill>
              </a:rPr>
              <a:t>D</a:t>
            </a:r>
            <a:r>
              <a:rPr lang="cs-CZ" sz="1400" dirty="0" err="1" smtClean="0">
                <a:solidFill>
                  <a:srgbClr val="FF0000"/>
                </a:solidFill>
                <a:sym typeface="Symbol"/>
              </a:rPr>
              <a:t>p∩q</a:t>
            </a:r>
            <a:endParaRPr lang="cs-CZ" sz="1400" dirty="0" smtClean="0">
              <a:solidFill>
                <a:srgbClr val="FF0000"/>
              </a:solidFill>
            </a:endParaRPr>
          </a:p>
          <a:p>
            <a:r>
              <a:rPr lang="cs-CZ" sz="1400" dirty="0" smtClean="0">
                <a:solidFill>
                  <a:srgbClr val="FF0000"/>
                </a:solidFill>
              </a:rPr>
              <a:t>5) Rovnoběžník ABCD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351438" y="4012395"/>
            <a:ext cx="192543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rgbClr val="FF0000"/>
                </a:solidFill>
              </a:rPr>
              <a:t>- Sestrojím </a:t>
            </a:r>
            <a:r>
              <a:rPr lang="cs-CZ" sz="1400" dirty="0">
                <a:solidFill>
                  <a:srgbClr val="FF0000"/>
                </a:solidFill>
              </a:rPr>
              <a:t>∆ </a:t>
            </a:r>
            <a:r>
              <a:rPr lang="cs-CZ" sz="1400" dirty="0" smtClean="0">
                <a:solidFill>
                  <a:srgbClr val="FF0000"/>
                </a:solidFill>
              </a:rPr>
              <a:t>ABC.</a:t>
            </a:r>
          </a:p>
          <a:p>
            <a:r>
              <a:rPr lang="cs-CZ" sz="1400" dirty="0" smtClean="0">
                <a:solidFill>
                  <a:srgbClr val="FF0000"/>
                </a:solidFill>
              </a:rPr>
              <a:t>- Vrchol D sestrojím</a:t>
            </a:r>
          </a:p>
          <a:p>
            <a:r>
              <a:rPr lang="cs-CZ" sz="1400" dirty="0" smtClean="0">
                <a:solidFill>
                  <a:srgbClr val="FF0000"/>
                </a:solidFill>
              </a:rPr>
              <a:t>   pomocí rovnoběžek.</a:t>
            </a:r>
            <a:endParaRPr lang="cs-CZ" sz="1400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79748" y="7526691"/>
            <a:ext cx="140294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o = 2 </a:t>
            </a:r>
            <a:r>
              <a:rPr lang="cs-CZ" dirty="0" smtClean="0">
                <a:solidFill>
                  <a:srgbClr val="FF0000"/>
                </a:solidFill>
                <a:sym typeface="Symbol"/>
              </a:rPr>
              <a:t> (</a:t>
            </a:r>
            <a:r>
              <a:rPr lang="cs-CZ" dirty="0" smtClean="0">
                <a:solidFill>
                  <a:srgbClr val="FF0000"/>
                </a:solidFill>
              </a:rPr>
              <a:t>a + b)</a:t>
            </a:r>
          </a:p>
          <a:p>
            <a:r>
              <a:rPr lang="cs-CZ" u="sng" dirty="0" smtClean="0">
                <a:solidFill>
                  <a:srgbClr val="FF0000"/>
                </a:solidFill>
              </a:rPr>
              <a:t>o = </a:t>
            </a:r>
            <a:r>
              <a:rPr lang="cs-CZ" u="sng" dirty="0">
                <a:solidFill>
                  <a:srgbClr val="FF0000"/>
                </a:solidFill>
              </a:rPr>
              <a:t>2 </a:t>
            </a:r>
            <a:r>
              <a:rPr lang="cs-CZ" u="sng" dirty="0">
                <a:solidFill>
                  <a:srgbClr val="FF0000"/>
                </a:solidFill>
                <a:sym typeface="Symbol"/>
              </a:rPr>
              <a:t> </a:t>
            </a:r>
            <a:r>
              <a:rPr lang="cs-CZ" u="sng" dirty="0" smtClean="0">
                <a:solidFill>
                  <a:srgbClr val="FF0000"/>
                </a:solidFill>
                <a:sym typeface="Symbol"/>
              </a:rPr>
              <a:t>(</a:t>
            </a:r>
            <a:r>
              <a:rPr lang="cs-CZ" u="sng" dirty="0" smtClean="0">
                <a:solidFill>
                  <a:srgbClr val="FF0000"/>
                </a:solidFill>
              </a:rPr>
              <a:t>6 </a:t>
            </a:r>
            <a:r>
              <a:rPr lang="cs-CZ" u="sng" dirty="0">
                <a:solidFill>
                  <a:srgbClr val="FF0000"/>
                </a:solidFill>
              </a:rPr>
              <a:t>+ </a:t>
            </a:r>
            <a:r>
              <a:rPr lang="cs-CZ" u="sng" dirty="0" smtClean="0">
                <a:solidFill>
                  <a:srgbClr val="FF0000"/>
                </a:solidFill>
              </a:rPr>
              <a:t>3</a:t>
            </a:r>
            <a:r>
              <a:rPr lang="cs-CZ" dirty="0" smtClean="0">
                <a:solidFill>
                  <a:srgbClr val="FF0000"/>
                </a:solidFill>
              </a:rPr>
              <a:t>)</a:t>
            </a:r>
            <a:endParaRPr lang="cs-CZ" dirty="0">
              <a:solidFill>
                <a:srgbClr val="FF0000"/>
              </a:solidFill>
            </a:endParaRPr>
          </a:p>
          <a:p>
            <a:r>
              <a:rPr lang="cs-CZ" u="dbl" dirty="0" smtClean="0">
                <a:solidFill>
                  <a:srgbClr val="FF0000"/>
                </a:solidFill>
              </a:rPr>
              <a:t>o = 18 cm</a:t>
            </a:r>
            <a:endParaRPr lang="cs-CZ" u="dbl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227204" y="8080689"/>
            <a:ext cx="17058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Obvod je 18 cm.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911453" y="8861329"/>
            <a:ext cx="150974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S = a </a:t>
            </a:r>
            <a:r>
              <a:rPr lang="cs-CZ" dirty="0" smtClean="0">
                <a:solidFill>
                  <a:srgbClr val="FF0000"/>
                </a:solidFill>
                <a:sym typeface="Symbol"/>
              </a:rPr>
              <a:t> </a:t>
            </a:r>
            <a:r>
              <a:rPr lang="cs-CZ" dirty="0" err="1" smtClean="0">
                <a:solidFill>
                  <a:srgbClr val="FF0000"/>
                </a:solidFill>
              </a:rPr>
              <a:t>v</a:t>
            </a:r>
            <a:r>
              <a:rPr lang="cs-CZ" baseline="-25000" dirty="0" err="1" smtClean="0">
                <a:solidFill>
                  <a:srgbClr val="FF0000"/>
                </a:solidFill>
              </a:rPr>
              <a:t>a</a:t>
            </a:r>
            <a:endParaRPr lang="cs-CZ" baseline="-25000" dirty="0" smtClean="0">
              <a:solidFill>
                <a:srgbClr val="FF0000"/>
              </a:solidFill>
            </a:endParaRPr>
          </a:p>
          <a:p>
            <a:r>
              <a:rPr lang="cs-CZ" u="sng" dirty="0" smtClean="0">
                <a:solidFill>
                  <a:srgbClr val="FF0000"/>
                </a:solidFill>
              </a:rPr>
              <a:t>S = 6 </a:t>
            </a:r>
            <a:r>
              <a:rPr lang="cs-CZ" u="sng" dirty="0">
                <a:solidFill>
                  <a:srgbClr val="FF0000"/>
                </a:solidFill>
                <a:sym typeface="Symbol"/>
              </a:rPr>
              <a:t></a:t>
            </a:r>
            <a:r>
              <a:rPr lang="cs-CZ" u="sng" dirty="0" smtClean="0">
                <a:solidFill>
                  <a:srgbClr val="FF0000"/>
                </a:solidFill>
              </a:rPr>
              <a:t> 2,6</a:t>
            </a:r>
          </a:p>
          <a:p>
            <a:r>
              <a:rPr lang="cs-CZ" u="dbl" dirty="0" smtClean="0">
                <a:solidFill>
                  <a:srgbClr val="FF0000"/>
                </a:solidFill>
              </a:rPr>
              <a:t>S = 15,6 cm</a:t>
            </a:r>
            <a:r>
              <a:rPr lang="cs-CZ" u="dbl" baseline="30000" dirty="0" smtClean="0">
                <a:solidFill>
                  <a:srgbClr val="FF0000"/>
                </a:solidFill>
              </a:rPr>
              <a:t>2</a:t>
            </a:r>
            <a:endParaRPr lang="cs-CZ" u="dbl" baseline="30000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32656" y="8861329"/>
            <a:ext cx="13913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solidFill>
                  <a:srgbClr val="FF0000"/>
                </a:solidFill>
              </a:rPr>
              <a:t>v</a:t>
            </a:r>
            <a:r>
              <a:rPr lang="cs-CZ" baseline="-25000" dirty="0" err="1" smtClean="0">
                <a:solidFill>
                  <a:srgbClr val="FF0000"/>
                </a:solidFill>
              </a:rPr>
              <a:t>a</a:t>
            </a:r>
            <a:r>
              <a:rPr lang="cs-CZ" dirty="0">
                <a:solidFill>
                  <a:srgbClr val="FF0000"/>
                </a:solidFill>
              </a:rPr>
              <a:t> ≐ </a:t>
            </a:r>
            <a:r>
              <a:rPr lang="cs-CZ" dirty="0" smtClean="0">
                <a:solidFill>
                  <a:srgbClr val="FF0000"/>
                </a:solidFill>
              </a:rPr>
              <a:t>2,6 cm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753581" y="9415327"/>
            <a:ext cx="21714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Obsah je 15,6 cm</a:t>
            </a:r>
            <a:r>
              <a:rPr lang="cs-CZ" baseline="30000" dirty="0" smtClean="0">
                <a:solidFill>
                  <a:srgbClr val="FF0000"/>
                </a:solidFill>
              </a:rPr>
              <a:t>2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2770005" y="9717403"/>
            <a:ext cx="13179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/>
              <a:t>VY_32_INOVACE_154</a:t>
            </a:r>
          </a:p>
        </p:txBody>
      </p:sp>
    </p:spTree>
    <p:extLst>
      <p:ext uri="{BB962C8B-B14F-4D97-AF65-F5344CB8AC3E}">
        <p14:creationId xmlns:p14="http://schemas.microsoft.com/office/powerpoint/2010/main" val="38204975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44624" y="-15552"/>
            <a:ext cx="6680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5) Vypočítej obsah rovnoběžníku, je-li dáno: a = 4,7 cm; </a:t>
            </a:r>
            <a:r>
              <a:rPr lang="cs-CZ" dirty="0" err="1" smtClean="0"/>
              <a:t>v</a:t>
            </a:r>
            <a:r>
              <a:rPr lang="cs-CZ" baseline="-25000" dirty="0" err="1" smtClean="0"/>
              <a:t>a</a:t>
            </a:r>
            <a:r>
              <a:rPr lang="cs-CZ" dirty="0" smtClean="0"/>
              <a:t> = 2,4 cm.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4624" y="1136576"/>
            <a:ext cx="67490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6) Vypočítej stranu rovnoběžníku, je-li dáno: S = 64,4 cm</a:t>
            </a:r>
            <a:r>
              <a:rPr lang="cs-CZ" baseline="30000" dirty="0" smtClean="0"/>
              <a:t>2</a:t>
            </a:r>
            <a:r>
              <a:rPr lang="cs-CZ" dirty="0" smtClean="0"/>
              <a:t>; </a:t>
            </a:r>
            <a:r>
              <a:rPr lang="cs-CZ" dirty="0" err="1" smtClean="0"/>
              <a:t>v</a:t>
            </a:r>
            <a:r>
              <a:rPr lang="cs-CZ" baseline="-25000" dirty="0" err="1" smtClean="0"/>
              <a:t>b</a:t>
            </a:r>
            <a:r>
              <a:rPr lang="cs-CZ" dirty="0" smtClean="0"/>
              <a:t> = 7 cm.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60648" y="252155"/>
            <a:ext cx="145103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S = a </a:t>
            </a:r>
            <a:r>
              <a:rPr lang="cs-CZ" dirty="0" smtClean="0">
                <a:solidFill>
                  <a:srgbClr val="FF0000"/>
                </a:solidFill>
                <a:sym typeface="Symbol"/>
              </a:rPr>
              <a:t> </a:t>
            </a:r>
            <a:r>
              <a:rPr lang="cs-CZ" dirty="0" err="1" smtClean="0">
                <a:solidFill>
                  <a:srgbClr val="FF0000"/>
                </a:solidFill>
              </a:rPr>
              <a:t>v</a:t>
            </a:r>
            <a:r>
              <a:rPr lang="cs-CZ" baseline="-25000" dirty="0" err="1" smtClean="0">
                <a:solidFill>
                  <a:srgbClr val="FF0000"/>
                </a:solidFill>
              </a:rPr>
              <a:t>a</a:t>
            </a:r>
            <a:endParaRPr lang="cs-CZ" baseline="-25000" dirty="0" smtClean="0">
              <a:solidFill>
                <a:srgbClr val="FF0000"/>
              </a:solidFill>
            </a:endParaRPr>
          </a:p>
          <a:p>
            <a:r>
              <a:rPr lang="cs-CZ" u="sng" dirty="0" smtClean="0">
                <a:solidFill>
                  <a:srgbClr val="FF0000"/>
                </a:solidFill>
              </a:rPr>
              <a:t>S = 4,7 </a:t>
            </a:r>
            <a:r>
              <a:rPr lang="cs-CZ" u="sng" dirty="0">
                <a:solidFill>
                  <a:srgbClr val="FF0000"/>
                </a:solidFill>
                <a:sym typeface="Symbol"/>
              </a:rPr>
              <a:t></a:t>
            </a:r>
            <a:r>
              <a:rPr lang="cs-CZ" u="sng" dirty="0" smtClean="0">
                <a:solidFill>
                  <a:srgbClr val="FF0000"/>
                </a:solidFill>
              </a:rPr>
              <a:t> 2,4</a:t>
            </a:r>
          </a:p>
          <a:p>
            <a:r>
              <a:rPr lang="cs-CZ" u="dbl" dirty="0" smtClean="0">
                <a:solidFill>
                  <a:srgbClr val="FF0000"/>
                </a:solidFill>
              </a:rPr>
              <a:t>S = 11,28 cm</a:t>
            </a:r>
            <a:r>
              <a:rPr lang="cs-CZ" u="dbl" baseline="30000" dirty="0" smtClean="0">
                <a:solidFill>
                  <a:srgbClr val="FF0000"/>
                </a:solidFill>
              </a:rPr>
              <a:t>2</a:t>
            </a:r>
            <a:endParaRPr lang="cs-CZ" u="dbl" baseline="300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887348" y="806153"/>
            <a:ext cx="33747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Obsah rovnoběžníku je 11,28 cm</a:t>
            </a:r>
            <a:r>
              <a:rPr lang="cs-CZ" baseline="30000" dirty="0" smtClean="0">
                <a:solidFill>
                  <a:srgbClr val="FF0000"/>
                </a:solidFill>
              </a:rPr>
              <a:t>2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60648" y="1376350"/>
            <a:ext cx="123303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S = b </a:t>
            </a:r>
            <a:r>
              <a:rPr lang="cs-CZ" dirty="0" smtClean="0">
                <a:solidFill>
                  <a:srgbClr val="FF0000"/>
                </a:solidFill>
                <a:sym typeface="Symbol"/>
              </a:rPr>
              <a:t> </a:t>
            </a:r>
            <a:r>
              <a:rPr lang="cs-CZ" dirty="0" err="1" smtClean="0">
                <a:solidFill>
                  <a:srgbClr val="FF0000"/>
                </a:solidFill>
              </a:rPr>
              <a:t>v</a:t>
            </a:r>
            <a:r>
              <a:rPr lang="cs-CZ" baseline="-25000" dirty="0" err="1" smtClean="0">
                <a:solidFill>
                  <a:srgbClr val="FF0000"/>
                </a:solidFill>
              </a:rPr>
              <a:t>b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b = S : </a:t>
            </a:r>
            <a:r>
              <a:rPr lang="cs-CZ" dirty="0" err="1" smtClean="0">
                <a:solidFill>
                  <a:srgbClr val="FF0000"/>
                </a:solidFill>
              </a:rPr>
              <a:t>v</a:t>
            </a:r>
            <a:r>
              <a:rPr lang="cs-CZ" baseline="-25000" dirty="0" err="1" smtClean="0">
                <a:solidFill>
                  <a:srgbClr val="FF0000"/>
                </a:solidFill>
              </a:rPr>
              <a:t>b</a:t>
            </a:r>
            <a:endParaRPr lang="cs-CZ" baseline="-25000" dirty="0" smtClean="0">
              <a:solidFill>
                <a:srgbClr val="FF0000"/>
              </a:solidFill>
            </a:endParaRPr>
          </a:p>
          <a:p>
            <a:r>
              <a:rPr lang="cs-CZ" u="sng" dirty="0" smtClean="0">
                <a:solidFill>
                  <a:srgbClr val="FF0000"/>
                </a:solidFill>
              </a:rPr>
              <a:t>b = 64,4 </a:t>
            </a:r>
            <a:r>
              <a:rPr lang="cs-CZ" u="sng" dirty="0" smtClean="0">
                <a:solidFill>
                  <a:srgbClr val="FF0000"/>
                </a:solidFill>
                <a:sym typeface="Symbol"/>
              </a:rPr>
              <a:t>:</a:t>
            </a:r>
            <a:r>
              <a:rPr lang="cs-CZ" u="sng" dirty="0" smtClean="0">
                <a:solidFill>
                  <a:srgbClr val="FF0000"/>
                </a:solidFill>
              </a:rPr>
              <a:t> 7</a:t>
            </a:r>
          </a:p>
          <a:p>
            <a:r>
              <a:rPr lang="cs-CZ" u="dbl" dirty="0" smtClean="0">
                <a:solidFill>
                  <a:srgbClr val="FF0000"/>
                </a:solidFill>
              </a:rPr>
              <a:t>b = 9,2 cm</a:t>
            </a:r>
            <a:endParaRPr lang="cs-CZ" u="dbl" baseline="300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887348" y="2207347"/>
            <a:ext cx="3321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Strana b rovnoběžníku je 9,2 cm.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770005" y="9717403"/>
            <a:ext cx="13179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/>
              <a:t>VY_32_INOVACE_154</a:t>
            </a:r>
          </a:p>
        </p:txBody>
      </p:sp>
    </p:spTree>
    <p:extLst>
      <p:ext uri="{BB962C8B-B14F-4D97-AF65-F5344CB8AC3E}">
        <p14:creationId xmlns:p14="http://schemas.microsoft.com/office/powerpoint/2010/main" val="12465286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71178" y="560512"/>
            <a:ext cx="6597352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Zdroje:</a:t>
            </a:r>
          </a:p>
          <a:p>
            <a:endParaRPr lang="cs-CZ" sz="2400" b="1" dirty="0"/>
          </a:p>
          <a:p>
            <a:r>
              <a:rPr lang="cs-CZ" dirty="0"/>
              <a:t>ODVÁRKO, Oldřich; KADLEČEK, Jiří. Matematika pro 7. ročník </a:t>
            </a:r>
            <a:endParaRPr lang="cs-CZ" dirty="0" smtClean="0"/>
          </a:p>
          <a:p>
            <a:r>
              <a:rPr lang="cs-CZ" dirty="0" smtClean="0"/>
              <a:t>základní </a:t>
            </a:r>
            <a:r>
              <a:rPr lang="cs-CZ" dirty="0"/>
              <a:t>školy, 3. díl. Praha 1: Prometheus, 1999</a:t>
            </a:r>
            <a:r>
              <a:rPr lang="cs-CZ" dirty="0" smtClean="0"/>
              <a:t>,</a:t>
            </a:r>
          </a:p>
          <a:p>
            <a:r>
              <a:rPr lang="cs-CZ" smtClean="0"/>
              <a:t>ISBN </a:t>
            </a:r>
            <a:r>
              <a:rPr lang="cs-CZ" dirty="0" smtClean="0"/>
              <a:t>80-7196-129-9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770005" y="9717403"/>
            <a:ext cx="13179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/>
              <a:t>VY_32_INOVACE_154</a:t>
            </a:r>
          </a:p>
        </p:txBody>
      </p:sp>
    </p:spTree>
    <p:extLst>
      <p:ext uri="{BB962C8B-B14F-4D97-AF65-F5344CB8AC3E}">
        <p14:creationId xmlns:p14="http://schemas.microsoft.com/office/powerpoint/2010/main" val="287748273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759</TotalTime>
  <Words>448</Words>
  <Application>Microsoft Office PowerPoint</Application>
  <PresentationFormat>A4 (210 x 297 mm)</PresentationFormat>
  <Paragraphs>70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Motiv systému Office</vt:lpstr>
      <vt:lpstr>Microsoft Word Document</vt:lpstr>
      <vt:lpstr>Dokument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Pepa</dc:creator>
  <cp:lastModifiedBy>Pepa</cp:lastModifiedBy>
  <cp:revision>63</cp:revision>
  <dcterms:created xsi:type="dcterms:W3CDTF">2013-05-05T08:35:09Z</dcterms:created>
  <dcterms:modified xsi:type="dcterms:W3CDTF">2013-11-25T14:12:59Z</dcterms:modified>
</cp:coreProperties>
</file>