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63" r:id="rId5"/>
    <p:sldId id="257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984" y="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0366B-594F-4D7E-8357-FA89AF3B2FD8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433BC-2328-4DBC-B279-FFB74652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0731550"/>
              </p:ext>
            </p:extLst>
          </p:nvPr>
        </p:nvGraphicFramePr>
        <p:xfrm>
          <a:off x="2274888" y="95250"/>
          <a:ext cx="4540250" cy="6805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Dokument" r:id="rId4" imgW="5910177" imgH="8837721" progId="Word.Document.12">
                  <p:embed/>
                </p:oleObj>
              </mc:Choice>
              <mc:Fallback>
                <p:oleObj name="Dokument" r:id="rId4" imgW="5910177" imgH="8837721" progId="Word.Document.12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4888" y="95250"/>
                        <a:ext cx="4540250" cy="68056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3490898"/>
              </p:ext>
            </p:extLst>
          </p:nvPr>
        </p:nvGraphicFramePr>
        <p:xfrm>
          <a:off x="2222500" y="0"/>
          <a:ext cx="4603750" cy="6826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2500" y="0"/>
                        <a:ext cx="4603750" cy="6826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3269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69783" y="1905506"/>
            <a:ext cx="800443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b="1" dirty="0" smtClean="0"/>
              <a:t>ROZDĚLENÍ </a:t>
            </a:r>
          </a:p>
          <a:p>
            <a:pPr algn="ctr"/>
            <a:r>
              <a:rPr lang="cs-CZ" sz="9600" b="1" dirty="0" smtClean="0"/>
              <a:t>TROJÚHELNÍKŮ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45297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5467" b="21781"/>
          <a:stretch>
            <a:fillRect/>
          </a:stretch>
        </p:blipFill>
        <p:spPr bwMode="auto">
          <a:xfrm>
            <a:off x="251520" y="2420888"/>
            <a:ext cx="864096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69051" y="1268760"/>
            <a:ext cx="31492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protější strany:</a:t>
            </a:r>
          </a:p>
          <a:p>
            <a:pPr defTabSz="360000"/>
            <a:r>
              <a:rPr lang="cs-CZ" dirty="0" smtClean="0"/>
              <a:t>	proti vrcholu A leží strana a</a:t>
            </a:r>
          </a:p>
          <a:p>
            <a:pPr defTabSz="360000"/>
            <a:r>
              <a:rPr lang="cs-CZ" dirty="0"/>
              <a:t>	</a:t>
            </a:r>
            <a:r>
              <a:rPr lang="cs-CZ" dirty="0" smtClean="0"/>
              <a:t>proti vrcholu B leží strana b</a:t>
            </a:r>
          </a:p>
          <a:p>
            <a:pPr defTabSz="360000"/>
            <a:r>
              <a:rPr lang="cs-CZ" dirty="0"/>
              <a:t>	</a:t>
            </a:r>
            <a:r>
              <a:rPr lang="cs-CZ" dirty="0" smtClean="0"/>
              <a:t>proti vrcholu C leží strana 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051" y="838041"/>
            <a:ext cx="1598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vrcholy:</a:t>
            </a:r>
            <a:r>
              <a:rPr lang="cs-CZ" dirty="0" smtClean="0"/>
              <a:t> A, B, 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84420" y="838041"/>
            <a:ext cx="1473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strany:</a:t>
            </a:r>
            <a:r>
              <a:rPr lang="cs-CZ" dirty="0" smtClean="0"/>
              <a:t> </a:t>
            </a:r>
            <a:r>
              <a:rPr lang="cs-CZ" i="1" dirty="0" smtClean="0"/>
              <a:t>a</a:t>
            </a:r>
            <a:r>
              <a:rPr lang="cs-CZ" dirty="0" smtClean="0"/>
              <a:t>, </a:t>
            </a:r>
            <a:r>
              <a:rPr lang="cs-CZ" i="1" dirty="0" smtClean="0"/>
              <a:t>b</a:t>
            </a:r>
            <a:r>
              <a:rPr lang="cs-CZ" dirty="0" smtClean="0"/>
              <a:t>, </a:t>
            </a:r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2099757"/>
            <a:ext cx="1987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vnitřní úhly: </a:t>
            </a:r>
            <a:r>
              <a:rPr lang="cs-CZ" dirty="0" smtClean="0">
                <a:latin typeface="Symbol" pitchFamily="18" charset="2"/>
              </a:rPr>
              <a:t>a</a:t>
            </a:r>
            <a:r>
              <a:rPr lang="cs-CZ" dirty="0" smtClean="0"/>
              <a:t>, </a:t>
            </a:r>
            <a:r>
              <a:rPr lang="cs-CZ" dirty="0" smtClean="0">
                <a:latin typeface="Symbol" pitchFamily="18" charset="2"/>
              </a:rPr>
              <a:t>b</a:t>
            </a:r>
            <a:r>
              <a:rPr lang="cs-CZ" dirty="0" smtClean="0"/>
              <a:t>, </a:t>
            </a:r>
            <a:r>
              <a:rPr lang="cs-CZ" dirty="0" smtClean="0">
                <a:latin typeface="Symbol" pitchFamily="18" charset="2"/>
              </a:rPr>
              <a:t>g</a:t>
            </a:r>
            <a:endParaRPr lang="cs-CZ" dirty="0">
              <a:latin typeface="Symbol" pitchFamily="18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051" y="188640"/>
            <a:ext cx="2551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Trojúhelník ABC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901" y="5613047"/>
            <a:ext cx="850219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Trojúhelníková nerovnost:</a:t>
            </a:r>
          </a:p>
          <a:p>
            <a:pPr algn="ctr"/>
            <a:r>
              <a:rPr lang="cs-CZ" dirty="0" smtClean="0"/>
              <a:t>Součet délek libovolných dvou stran trojúhelníku je větší než délka strany třetí.</a:t>
            </a:r>
          </a:p>
          <a:p>
            <a:pPr algn="ctr"/>
            <a:r>
              <a:rPr lang="cs-CZ" dirty="0" smtClean="0"/>
              <a:t>Jinak ho nelze sestrojit.</a:t>
            </a:r>
          </a:p>
          <a:p>
            <a:pPr algn="ctr"/>
            <a:r>
              <a:rPr lang="cs-CZ" dirty="0" smtClean="0"/>
              <a:t>a + b &gt; c		a + c &gt; b		</a:t>
            </a:r>
            <a:r>
              <a:rPr lang="cs-CZ" dirty="0" err="1" smtClean="0"/>
              <a:t>b</a:t>
            </a:r>
            <a:r>
              <a:rPr lang="cs-CZ" dirty="0"/>
              <a:t> </a:t>
            </a:r>
            <a:r>
              <a:rPr lang="cs-CZ" dirty="0" smtClean="0"/>
              <a:t>+ c &gt;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08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75" r="32780"/>
          <a:stretch/>
        </p:blipFill>
        <p:spPr bwMode="auto">
          <a:xfrm>
            <a:off x="3243558" y="2449860"/>
            <a:ext cx="1945683" cy="264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97468"/>
            <a:ext cx="6204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Rozdělení trojúhelníků podle délek stran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3430" y="798646"/>
            <a:ext cx="1600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rovnostranný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5981" y="798646"/>
            <a:ext cx="1751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3863" y="798646"/>
            <a:ext cx="15853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různostranný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-9968" y="1220559"/>
            <a:ext cx="23074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má všechny strany</a:t>
            </a:r>
          </a:p>
          <a:p>
            <a:r>
              <a:rPr lang="cs-CZ" dirty="0"/>
              <a:t> </a:t>
            </a:r>
            <a:r>
              <a:rPr lang="cs-CZ" dirty="0" smtClean="0"/>
              <a:t>  stejné délky</a:t>
            </a:r>
          </a:p>
          <a:p>
            <a:pPr>
              <a:buFontTx/>
              <a:buChar char="-"/>
            </a:pPr>
            <a:r>
              <a:rPr lang="cs-CZ" dirty="0" smtClean="0"/>
              <a:t> každý vnitřní úhel má</a:t>
            </a:r>
          </a:p>
          <a:p>
            <a:r>
              <a:rPr lang="cs-CZ" dirty="0"/>
              <a:t> </a:t>
            </a:r>
            <a:r>
              <a:rPr lang="cs-CZ" dirty="0" smtClean="0"/>
              <a:t>  velikost 60°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44414" y="1220559"/>
            <a:ext cx="16199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má dvě strany</a:t>
            </a:r>
          </a:p>
          <a:p>
            <a:r>
              <a:rPr lang="cs-CZ" dirty="0" smtClean="0"/>
              <a:t>  stejné délky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1220559"/>
            <a:ext cx="2088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žádné dvě strany </a:t>
            </a:r>
          </a:p>
          <a:p>
            <a:r>
              <a:rPr lang="cs-CZ" dirty="0" smtClean="0"/>
              <a:t>  nejsou stejné délky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9968" y="5445224"/>
            <a:ext cx="2683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má tři osy souměrnosti</a:t>
            </a:r>
          </a:p>
          <a:p>
            <a:r>
              <a:rPr lang="cs-CZ" dirty="0" smtClean="0"/>
              <a:t>  se společným průsečíkem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66055" y="5445224"/>
            <a:ext cx="25580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má osu souměrnosti</a:t>
            </a:r>
          </a:p>
          <a:p>
            <a:r>
              <a:rPr lang="cs-CZ" dirty="0"/>
              <a:t> </a:t>
            </a:r>
            <a:r>
              <a:rPr lang="cs-CZ" dirty="0" smtClean="0"/>
              <a:t>  kolmou na základnu</a:t>
            </a:r>
          </a:p>
          <a:p>
            <a:pPr>
              <a:buFontTx/>
              <a:buChar char="-"/>
            </a:pPr>
            <a:r>
              <a:rPr lang="cs-CZ" dirty="0" smtClean="0"/>
              <a:t> vnitřní úhly při základně</a:t>
            </a:r>
          </a:p>
          <a:p>
            <a:r>
              <a:rPr lang="cs-CZ" dirty="0"/>
              <a:t> </a:t>
            </a:r>
            <a:r>
              <a:rPr lang="cs-CZ" dirty="0" smtClean="0"/>
              <a:t>  jsou shodné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445224"/>
            <a:ext cx="321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nemá žádnou osu souměrnosti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35170" y="2599804"/>
            <a:ext cx="109036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Calibri"/>
              </a:rPr>
              <a:t>|AB</a:t>
            </a:r>
            <a:r>
              <a:rPr lang="cs-CZ" sz="1400" dirty="0" smtClean="0"/>
              <a:t>| = |BC|</a:t>
            </a:r>
          </a:p>
          <a:p>
            <a:r>
              <a:rPr lang="cs-CZ" sz="1400" dirty="0" smtClean="0"/>
              <a:t>|BC| = |CA|</a:t>
            </a:r>
          </a:p>
          <a:p>
            <a:r>
              <a:rPr lang="cs-CZ" sz="1400" dirty="0" smtClean="0"/>
              <a:t>|CA| = |AB|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02808" y="2933666"/>
            <a:ext cx="116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|KM| = |LM|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 rot="4259038">
            <a:off x="4362859" y="3614944"/>
            <a:ext cx="750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rameno</a:t>
            </a:r>
            <a:endParaRPr lang="cs-CZ" sz="1400" i="1" dirty="0"/>
          </a:p>
        </p:txBody>
      </p:sp>
      <p:sp>
        <p:nvSpPr>
          <p:cNvPr id="15" name="TextovéPole 14"/>
          <p:cNvSpPr txBox="1"/>
          <p:nvPr/>
        </p:nvSpPr>
        <p:spPr>
          <a:xfrm rot="17443886">
            <a:off x="3317733" y="3614431"/>
            <a:ext cx="750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rameno</a:t>
            </a:r>
            <a:endParaRPr lang="cs-CZ" sz="1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40062" y="2492896"/>
            <a:ext cx="11095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hlavní vrchol</a:t>
            </a:r>
            <a:endParaRPr lang="cs-CZ" sz="14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90425" y="5020637"/>
            <a:ext cx="8402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základna</a:t>
            </a:r>
            <a:endParaRPr lang="cs-CZ" sz="1400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96" r="24516"/>
          <a:stretch/>
        </p:blipFill>
        <p:spPr bwMode="auto">
          <a:xfrm>
            <a:off x="217819" y="2573206"/>
            <a:ext cx="2521087" cy="2394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068" y="2877988"/>
            <a:ext cx="3474444" cy="1784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7468"/>
            <a:ext cx="5415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Součet velikostí úhlů v trojúhelníku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2060848"/>
            <a:ext cx="4487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Součet velikostí všech vnitřních úhlů každého</a:t>
            </a:r>
          </a:p>
          <a:p>
            <a:r>
              <a:rPr lang="cs-CZ" b="1" dirty="0" smtClean="0"/>
              <a:t>trojúhelníku je 180°.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203684"/>
            <a:ext cx="2688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střídavé úhly: </a:t>
            </a:r>
            <a:r>
              <a:rPr lang="cs-CZ" dirty="0" smtClean="0">
                <a:latin typeface="Symbol" pitchFamily="18" charset="2"/>
              </a:rPr>
              <a:t>a</a:t>
            </a:r>
            <a:r>
              <a:rPr lang="cs-CZ" dirty="0" smtClean="0"/>
              <a:t> = </a:t>
            </a:r>
            <a:r>
              <a:rPr lang="cs-CZ" dirty="0" err="1" smtClean="0">
                <a:latin typeface="Symbol" pitchFamily="18" charset="2"/>
              </a:rPr>
              <a:t>a</a:t>
            </a:r>
            <a:r>
              <a:rPr lang="en-US" dirty="0" smtClean="0"/>
              <a:t>’</a:t>
            </a:r>
            <a:r>
              <a:rPr lang="cs-CZ" dirty="0" smtClean="0"/>
              <a:t>, </a:t>
            </a:r>
            <a:r>
              <a:rPr lang="cs-CZ" dirty="0" smtClean="0">
                <a:latin typeface="Symbol" pitchFamily="18" charset="2"/>
              </a:rPr>
              <a:t>b</a:t>
            </a:r>
            <a:r>
              <a:rPr lang="cs-CZ" dirty="0" smtClean="0"/>
              <a:t> = </a:t>
            </a:r>
            <a:r>
              <a:rPr lang="cs-CZ" dirty="0" err="1" smtClean="0">
                <a:latin typeface="Symbol" pitchFamily="18" charset="2"/>
              </a:rPr>
              <a:t>b</a:t>
            </a:r>
            <a:r>
              <a:rPr lang="en-US" dirty="0" smtClean="0"/>
              <a:t>’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3923764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Symbol" pitchFamily="18" charset="2"/>
              </a:rPr>
              <a:t>a</a:t>
            </a:r>
            <a:r>
              <a:rPr lang="cs-CZ" sz="2400" b="1" dirty="0" smtClean="0"/>
              <a:t> + </a:t>
            </a:r>
            <a:r>
              <a:rPr lang="cs-CZ" sz="2400" b="1" dirty="0" smtClean="0">
                <a:latin typeface="Symbol" pitchFamily="18" charset="2"/>
              </a:rPr>
              <a:t>b</a:t>
            </a:r>
            <a:r>
              <a:rPr lang="cs-CZ" sz="2400" b="1" dirty="0" smtClean="0"/>
              <a:t> + </a:t>
            </a:r>
            <a:r>
              <a:rPr lang="cs-CZ" sz="2400" b="1" dirty="0" smtClean="0">
                <a:latin typeface="Symbol" pitchFamily="18" charset="2"/>
              </a:rPr>
              <a:t>g</a:t>
            </a:r>
            <a:r>
              <a:rPr lang="cs-CZ" sz="2400" b="1" dirty="0" smtClean="0"/>
              <a:t> = 180°</a:t>
            </a:r>
            <a:endParaRPr lang="cs-CZ" sz="24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1" r="33052"/>
          <a:stretch/>
        </p:blipFill>
        <p:spPr bwMode="auto">
          <a:xfrm>
            <a:off x="201216" y="1163518"/>
            <a:ext cx="3359888" cy="4702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686" y="1686173"/>
            <a:ext cx="4279786" cy="2198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56" b="16228"/>
          <a:stretch/>
        </p:blipFill>
        <p:spPr bwMode="auto">
          <a:xfrm>
            <a:off x="1630460" y="5154817"/>
            <a:ext cx="6109892" cy="1732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292" y="116632"/>
            <a:ext cx="79399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Rozdělení trojúhelníků podle velikosti vnitřních úhlů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0788" y="764704"/>
            <a:ext cx="11965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ostroúhlý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2438" y="764704"/>
            <a:ext cx="1248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74160" y="4222829"/>
            <a:ext cx="1146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tupoúhlý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106693"/>
            <a:ext cx="2175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všechny vnitřní úhly</a:t>
            </a:r>
          </a:p>
          <a:p>
            <a:r>
              <a:rPr lang="cs-CZ" dirty="0" smtClean="0"/>
              <a:t>   jsou ostré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2090" y="1164814"/>
            <a:ext cx="2755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jeden vnitřní úhel je pravý</a:t>
            </a:r>
          </a:p>
          <a:p>
            <a:r>
              <a:rPr lang="cs-CZ" dirty="0" smtClean="0"/>
              <a:t>  a zbývající dva jsou ostré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582869"/>
            <a:ext cx="26649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jeden vnitřní úhel je tupý</a:t>
            </a:r>
          </a:p>
          <a:p>
            <a:r>
              <a:rPr lang="cs-CZ" dirty="0" smtClean="0"/>
              <a:t>  a zbývající dva jsou ostré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87627" y="2266999"/>
            <a:ext cx="1223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|∢ ACB| = 90°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01020" y="5373216"/>
            <a:ext cx="12586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|∢ OQP| &gt; 90°</a:t>
            </a:r>
            <a:endParaRPr lang="cs-CZ" sz="1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3" r="12199"/>
          <a:stretch/>
        </p:blipFill>
        <p:spPr bwMode="auto">
          <a:xfrm>
            <a:off x="-47660" y="1597286"/>
            <a:ext cx="35830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838428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800" dirty="0" smtClean="0"/>
              <a:t>Co platí pro strany v trojúhelníku?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Jak značíme strany v trojúhelníku?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Jak rozdělujeme trojúhelníky podle délek stran?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Jak rozdělujeme trojúhelníky podle vnitřních úhlů?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Kolik os souměrnosti má rovnostranný trojúhelník?</a:t>
            </a:r>
          </a:p>
          <a:p>
            <a:pPr marL="342900" indent="-342900">
              <a:buFontTx/>
              <a:buAutoNum type="arabicParenR"/>
            </a:pPr>
            <a:r>
              <a:rPr lang="cs-CZ" sz="2800" dirty="0" smtClean="0"/>
              <a:t>Kolik os souměrnosti má rovnoramenný trojúhelník?</a:t>
            </a:r>
          </a:p>
          <a:p>
            <a:pPr marL="342900" indent="-342900">
              <a:buFontTx/>
              <a:buAutoNum type="arabicParenR"/>
            </a:pPr>
            <a:r>
              <a:rPr lang="cs-CZ" sz="2800" dirty="0" smtClean="0"/>
              <a:t>Jak se nazývají strany v rovnoramenném trojúhelníku?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Jaký je součet úhlů v trojúhelníku?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Kolik tupých úhlů má tupoúhlý trojúhelník?</a:t>
            </a:r>
          </a:p>
          <a:p>
            <a:pPr marL="342900" indent="-342900">
              <a:buFontTx/>
              <a:buAutoNum type="arabicParenR"/>
            </a:pPr>
            <a:r>
              <a:rPr lang="cs-CZ" sz="2800" dirty="0" smtClean="0"/>
              <a:t> Kolik pravých úhlů má pravoúhlý trojúhelník?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4384" y="156538"/>
            <a:ext cx="1372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Shrnutí:</a:t>
            </a:r>
            <a:endParaRPr lang="cs-CZ" sz="28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4946" y="836712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</a:t>
            </a:r>
          </a:p>
          <a:p>
            <a:endParaRPr lang="cs-CZ" sz="2800" b="1" dirty="0"/>
          </a:p>
          <a:p>
            <a:r>
              <a:rPr lang="cs-CZ" dirty="0" smtClean="0"/>
              <a:t>ODVÁRKO</a:t>
            </a:r>
            <a:r>
              <a:rPr lang="cs-CZ"/>
              <a:t>, </a:t>
            </a:r>
            <a:r>
              <a:rPr lang="cs-CZ" smtClean="0"/>
              <a:t>Oldřich</a:t>
            </a:r>
            <a:r>
              <a:rPr lang="cs-CZ" dirty="0"/>
              <a:t>; KADLEČEK, Jiří. Matematika pro 6. ročník základní školy, 3. díl</a:t>
            </a:r>
            <a:r>
              <a:rPr lang="cs-CZ" dirty="0" smtClean="0"/>
              <a:t>.</a:t>
            </a:r>
          </a:p>
          <a:p>
            <a:r>
              <a:rPr lang="cs-CZ" dirty="0" smtClean="0"/>
              <a:t> Praha 1: </a:t>
            </a:r>
            <a:r>
              <a:rPr lang="cs-CZ" dirty="0"/>
              <a:t>Prometheus, 1997, ISBN </a:t>
            </a:r>
            <a:r>
              <a:rPr lang="cs-CZ" dirty="0" smtClean="0"/>
              <a:t>80-7196-092-6</a:t>
            </a:r>
            <a:endParaRPr lang="cs-CZ" sz="2800" b="1" dirty="0" smtClean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382963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351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Michal</dc:creator>
  <cp:lastModifiedBy>Pepa</cp:lastModifiedBy>
  <cp:revision>28</cp:revision>
  <dcterms:created xsi:type="dcterms:W3CDTF">2013-10-10T10:30:04Z</dcterms:created>
  <dcterms:modified xsi:type="dcterms:W3CDTF">2014-11-25T18:53:27Z</dcterms:modified>
</cp:coreProperties>
</file>