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4" r:id="rId8"/>
    <p:sldId id="329" r:id="rId9"/>
    <p:sldId id="328" r:id="rId10"/>
    <p:sldId id="327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109" d="100"/>
          <a:sy n="109" d="100"/>
        </p:scale>
        <p:origin x="-270" y="24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15.5.2015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15.5.2015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emf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8.emf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emf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10.emf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8.jpeg"/><Relationship Id="rId18" Type="http://schemas.openxmlformats.org/officeDocument/2006/relationships/image" Target="../media/image22.png"/><Relationship Id="rId3" Type="http://schemas.openxmlformats.org/officeDocument/2006/relationships/image" Target="../media/image9.emf"/><Relationship Id="rId7" Type="http://schemas.openxmlformats.org/officeDocument/2006/relationships/image" Target="../media/image23.jpeg"/><Relationship Id="rId12" Type="http://schemas.openxmlformats.org/officeDocument/2006/relationships/image" Target="../media/image27.jpeg"/><Relationship Id="rId17" Type="http://schemas.openxmlformats.org/officeDocument/2006/relationships/image" Target="../media/image30.png"/><Relationship Id="rId2" Type="http://schemas.openxmlformats.org/officeDocument/2006/relationships/image" Target="../media/image8.emf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0.emf"/><Relationship Id="rId5" Type="http://schemas.openxmlformats.org/officeDocument/2006/relationships/image" Target="../media/image13.png"/><Relationship Id="rId15" Type="http://schemas.openxmlformats.org/officeDocument/2006/relationships/image" Target="../media/image11.emf"/><Relationship Id="rId10" Type="http://schemas.openxmlformats.org/officeDocument/2006/relationships/image" Target="../media/image26.jpeg"/><Relationship Id="rId4" Type="http://schemas.openxmlformats.org/officeDocument/2006/relationships/image" Target="../media/image18.png"/><Relationship Id="rId9" Type="http://schemas.openxmlformats.org/officeDocument/2006/relationships/image" Target="../media/image25.jpeg"/><Relationship Id="rId1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13" Type="http://schemas.openxmlformats.org/officeDocument/2006/relationships/image" Target="../media/image34.png"/><Relationship Id="rId3" Type="http://schemas.openxmlformats.org/officeDocument/2006/relationships/image" Target="../media/image8.emf"/><Relationship Id="rId7" Type="http://schemas.openxmlformats.org/officeDocument/2006/relationships/image" Target="../media/image13.png"/><Relationship Id="rId12" Type="http://schemas.openxmlformats.org/officeDocument/2006/relationships/image" Target="../media/image30.png"/><Relationship Id="rId2" Type="http://schemas.openxmlformats.org/officeDocument/2006/relationships/image" Target="../media/image11.emf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11" Type="http://schemas.openxmlformats.org/officeDocument/2006/relationships/image" Target="../media/image33.png"/><Relationship Id="rId5" Type="http://schemas.openxmlformats.org/officeDocument/2006/relationships/image" Target="../media/image23.jpeg"/><Relationship Id="rId15" Type="http://schemas.openxmlformats.org/officeDocument/2006/relationships/image" Target="../media/image36.png"/><Relationship Id="rId10" Type="http://schemas.openxmlformats.org/officeDocument/2006/relationships/image" Target="../media/image32.png"/><Relationship Id="rId4" Type="http://schemas.openxmlformats.org/officeDocument/2006/relationships/image" Target="../media/image18.png"/><Relationship Id="rId9" Type="http://schemas.openxmlformats.org/officeDocument/2006/relationships/image" Target="../media/image31.png"/><Relationship Id="rId1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ncrypted-tbn1.gstatic.com/images?q=tbn:ANd9GcR1RVtc_RMgDB_thSeAgQk9t6egJK4Ib9gK0lUbX3okpgqQwi7ZCw" TargetMode="External"/><Relationship Id="rId3" Type="http://schemas.openxmlformats.org/officeDocument/2006/relationships/hyperlink" Target="https://encrypted-tbn2.gstatic.com/images?q=tbn:ANd9GcSs-ukE37CCdkcEgOJzjYMet7Ir6u_XlV30IwYo6lOXl6F4187M" TargetMode="External"/><Relationship Id="rId7" Type="http://schemas.openxmlformats.org/officeDocument/2006/relationships/hyperlink" Target="https://encrypted-tbn2.gstatic.com/images?q=tbn:ANd9GcTsizoYQOhUFDvJ-N0geW4ebsY-WdbsU8VKlG4-2rUDO9Vi4DP5" TargetMode="External"/><Relationship Id="rId2" Type="http://schemas.openxmlformats.org/officeDocument/2006/relationships/hyperlink" Target="http://www.vitalia.cz/galerie/kdy-co-roste-ceske-ovoce-a-zelenina/#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crypted-tbn2.gstatic.com/images?q=tbn:ANd9GcT5BJYxyxHnrujiC7xk3IgZkxEhTavpTsvav8FdHlhKbQva12RkEA" TargetMode="External"/><Relationship Id="rId5" Type="http://schemas.openxmlformats.org/officeDocument/2006/relationships/hyperlink" Target="https://encrypted-tbn3.gstatic.com/images?q=tbn:ANd9GcQyfNXnk5cQkWuWJLVx5MnB_0CHySRWsOYU1WZQeij61AVOWidDDg" TargetMode="External"/><Relationship Id="rId4" Type="http://schemas.openxmlformats.org/officeDocument/2006/relationships/hyperlink" Target="https://encrypted-tbn0.gstatic.com/images?q=tbn:ANd9GcQi3vKf5-1snDS5CmmymeNH8UJ5xWmGlAdsYuXRuEjar-IZW8IQo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OVOCE</a:t>
            </a:r>
          </a:p>
          <a:p>
            <a:endParaRPr lang="cs-CZ" sz="6000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149" y="2931790"/>
            <a:ext cx="3028950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Brno, Měšťanská 21, příspěvková organizace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Hana Svobodová</a:t>
            </a:r>
          </a:p>
          <a:p>
            <a:pPr algn="l"/>
            <a:r>
              <a:rPr lang="cs-CZ" dirty="0" smtClean="0"/>
              <a:t>Předmět: Prvouka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k procvičování znalostí k tématu „Ovoce“ ve 2. ročníku.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Postup práce:</a:t>
            </a:r>
          </a:p>
          <a:p>
            <a:r>
              <a:rPr lang="cs-CZ" sz="1800" dirty="0" smtClean="0"/>
              <a:t>Děti spojí názvy plodů ovoce s obrázky</a:t>
            </a:r>
          </a:p>
          <a:p>
            <a:r>
              <a:rPr lang="cs-CZ" sz="1800" dirty="0" smtClean="0"/>
              <a:t>Roztřídí ovoce na tropické a domácí produkty</a:t>
            </a:r>
          </a:p>
          <a:p>
            <a:r>
              <a:rPr lang="cs-CZ" sz="1800" dirty="0" smtClean="0"/>
              <a:t>Rozliší plody suché a dužnaté</a:t>
            </a:r>
          </a:p>
          <a:p>
            <a:pPr marL="0" indent="0">
              <a:buNone/>
            </a:pP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</a:p>
          <a:p>
            <a:pPr marL="0" indent="0">
              <a:buNone/>
            </a:pPr>
            <a:endParaRPr lang="cs-CZ" sz="1800" i="1" dirty="0"/>
          </a:p>
          <a:p>
            <a:r>
              <a:rPr lang="cs-CZ" sz="1800" dirty="0" smtClean="0"/>
              <a:t>C</a:t>
            </a:r>
            <a:r>
              <a:rPr lang="cs-CZ" sz="1800" dirty="0"/>
              <a:t>íl: Osvojení </a:t>
            </a:r>
            <a:r>
              <a:rPr lang="cs-CZ" sz="1800" dirty="0" smtClean="0"/>
              <a:t>původu ovoce (tropické, domácí). </a:t>
            </a:r>
            <a:r>
              <a:rPr lang="cs-CZ" sz="1800" dirty="0"/>
              <a:t>Pochopit prospěch ovoce pro zdraví člověka. Rozlišovat plody suché a dužnaté</a:t>
            </a:r>
            <a:r>
              <a:rPr lang="cs-CZ" sz="1800" dirty="0" smtClean="0"/>
              <a:t>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8316416" y="0"/>
            <a:ext cx="2592288" cy="216024"/>
          </a:xfrm>
        </p:spPr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525" y="843060"/>
            <a:ext cx="867839" cy="866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019" y="1647782"/>
            <a:ext cx="956240" cy="93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72621" y="388130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avokádo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441" y="899680"/>
            <a:ext cx="943127" cy="62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701" y="3722914"/>
            <a:ext cx="763507" cy="74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2353974"/>
            <a:ext cx="7713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banán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051" y="825616"/>
            <a:ext cx="1093271" cy="72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484" y="3331923"/>
            <a:ext cx="1021655" cy="679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503" y="4168747"/>
            <a:ext cx="1522142" cy="599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875" y="2262163"/>
            <a:ext cx="754384" cy="693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9185" y="2930944"/>
            <a:ext cx="1145638" cy="762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8382" y="155313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rybíz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2621" y="309391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hruška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3445" y="102772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pomeranč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0771" y="16098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broskev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90771" y="2266609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citron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50021" y="2902903"/>
            <a:ext cx="1230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karambola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00637" y="352241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lašský ořech</a:t>
            </a:r>
            <a:endParaRPr lang="cs-CZ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083" y="1640974"/>
            <a:ext cx="877640" cy="584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450" y="2627351"/>
            <a:ext cx="1000224" cy="6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887" y="3824603"/>
            <a:ext cx="923157" cy="576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54353" y="1027726"/>
            <a:ext cx="1037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mandle</a:t>
            </a:r>
            <a:endParaRPr lang="cs-CZ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052" y="2453043"/>
            <a:ext cx="812265" cy="54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496" y="3043807"/>
            <a:ext cx="810874" cy="679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347864" y="906807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ískový ořech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182724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bluma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31931" y="2424062"/>
            <a:ext cx="1267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ostružina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96951" y="4095706"/>
            <a:ext cx="1080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meruňka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598" y="1647782"/>
            <a:ext cx="988772" cy="834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203848" y="3331923"/>
            <a:ext cx="1373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borůvka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0" y="915566"/>
            <a:ext cx="8532440" cy="3672408"/>
          </a:xfrm>
        </p:spPr>
        <p:txBody>
          <a:bodyPr>
            <a:normAutofit/>
          </a:bodyPr>
          <a:lstStyle/>
          <a:p>
            <a:r>
              <a:rPr lang="cs-CZ" u="sng" dirty="0" smtClean="0"/>
              <a:t>TROPICKÉ OVOCE</a:t>
            </a:r>
            <a:r>
              <a:rPr lang="cs-CZ" dirty="0" smtClean="0"/>
              <a:t>			</a:t>
            </a:r>
            <a:r>
              <a:rPr lang="cs-CZ" u="sng" dirty="0" smtClean="0"/>
              <a:t>DOMÁCÍ PRODUKTY</a:t>
            </a:r>
            <a:endParaRPr lang="cs-CZ" u="sng" dirty="0"/>
          </a:p>
        </p:txBody>
      </p:sp>
      <p:pic>
        <p:nvPicPr>
          <p:cNvPr id="3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63" y="2694049"/>
            <a:ext cx="867839" cy="866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63" y="3623938"/>
            <a:ext cx="956240" cy="93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450" y="2627351"/>
            <a:ext cx="1000224" cy="6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484" y="3331923"/>
            <a:ext cx="1021655" cy="679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503" y="4168747"/>
            <a:ext cx="1522142" cy="599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991870"/>
            <a:ext cx="1093271" cy="72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Picture 1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052" y="2453043"/>
            <a:ext cx="812265" cy="54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" name="Picture 1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496" y="3043807"/>
            <a:ext cx="810874" cy="679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887" y="3824603"/>
            <a:ext cx="923157" cy="576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370" y="3097489"/>
            <a:ext cx="943127" cy="62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1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045" y="3039908"/>
            <a:ext cx="877640" cy="584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Picture 8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59782"/>
            <a:ext cx="754384" cy="693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" name="Picture 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30603"/>
            <a:ext cx="1145638" cy="762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" name="Picture 4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701" y="3722914"/>
            <a:ext cx="763507" cy="74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838" y="2362200"/>
            <a:ext cx="1066800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2527300"/>
            <a:ext cx="8778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527" y="3798448"/>
            <a:ext cx="921861" cy="778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35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395536" y="915565"/>
            <a:ext cx="8064896" cy="3431977"/>
          </a:xfrm>
        </p:spPr>
        <p:txBody>
          <a:bodyPr>
            <a:normAutofit/>
          </a:bodyPr>
          <a:lstStyle/>
          <a:p>
            <a:r>
              <a:rPr lang="cs-CZ" u="sng" dirty="0" smtClean="0"/>
              <a:t>PLODY SUCHÉ</a:t>
            </a:r>
            <a:r>
              <a:rPr lang="cs-CZ" dirty="0" smtClean="0"/>
              <a:t>				</a:t>
            </a:r>
            <a:r>
              <a:rPr lang="cs-CZ" u="sng" dirty="0" smtClean="0"/>
              <a:t>PLODY DUŽNATÉ</a:t>
            </a:r>
            <a:endParaRPr lang="cs-CZ" u="sng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542" y="3636318"/>
            <a:ext cx="763507" cy="74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63" y="2615688"/>
            <a:ext cx="867839" cy="866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51299"/>
            <a:ext cx="1000224" cy="6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991870"/>
            <a:ext cx="1093271" cy="72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803" y="2966022"/>
            <a:ext cx="812265" cy="54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626" y="3616227"/>
            <a:ext cx="1021655" cy="679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63" y="3413749"/>
            <a:ext cx="956240" cy="93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867" y="2433161"/>
            <a:ext cx="1524000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19392"/>
            <a:ext cx="9271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17775"/>
            <a:ext cx="11461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336" y="3730568"/>
            <a:ext cx="8778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51299"/>
            <a:ext cx="811212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295" y="3853008"/>
            <a:ext cx="874018" cy="73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227" y="2296545"/>
            <a:ext cx="7556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717" y="2203450"/>
            <a:ext cx="944563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081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 smtClean="0"/>
              <a:t>Microsoft PowerPoint 2010</a:t>
            </a:r>
          </a:p>
          <a:p>
            <a:pPr marL="0" indent="0">
              <a:buNone/>
            </a:pPr>
            <a:r>
              <a:rPr lang="cs-CZ" sz="1600" dirty="0" smtClean="0">
                <a:hlinkClick r:id="rId2"/>
              </a:rPr>
              <a:t>http://www.vitalia.cz/galerie/kdy-co-roste-ceske-ovoce-a-zelenina/#20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3"/>
              </a:rPr>
              <a:t>https://encrypted-tbn2.gstatic.com/images?q=tbn:ANd9GcSs-ukE37CCdkcEgOJzjYMet7Ir6u_XlV30IwYo6lOXl6F4187M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4"/>
              </a:rPr>
              <a:t>https://encrypted-tbn0.gstatic.com/images?q=tbn:ANd9GcQi3vKf5-1snDS5CmmymeNH8UJ5xWmGlAdsYuXRuEjar-IZW8IQog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5"/>
              </a:rPr>
              <a:t>https://encrypted-tbn3.gstatic.com/images?q=tbn:ANd9GcQyfNXnk5cQkWuWJLVx5MnB_0CHySRWsOYU1WZQeij61AVOWidDDg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6"/>
              </a:rPr>
              <a:t>https://encrypted-tbn2.gstatic.com/images?q=tbn:ANd9GcT5BJYxyxHnrujiC7xk3IgZkxEhTavpTsvav8FdHlhKbQva12RkEA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7"/>
              </a:rPr>
              <a:t>https://</a:t>
            </a:r>
            <a:r>
              <a:rPr lang="cs-CZ" sz="1600" dirty="0" smtClean="0">
                <a:hlinkClick r:id="rId7"/>
              </a:rPr>
              <a:t>encrypted-tbn2.gstatic.com/images?q=tbn:ANd9GcTsizoYQOhUFDvJ-N0geW4ebsY-WdbsU8VKlG4-2rUDO9Vi4DP5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8"/>
              </a:rPr>
              <a:t>https://</a:t>
            </a:r>
            <a:r>
              <a:rPr lang="cs-CZ" sz="1600" dirty="0" smtClean="0">
                <a:hlinkClick r:id="rId8"/>
              </a:rPr>
              <a:t>encrypted-tbn1.gstatic.com/images?q=tbn:ANd9GcR1RVtc_RMgDB_thSeAgQk9t6egJK4Ib9gK0lUbX3okpgqQwi7ZCw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67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</TotalTime>
  <Words>155</Words>
  <Application>Microsoft Office PowerPoint</Application>
  <PresentationFormat>Předvádění na obrazovce (16:9)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mamka</cp:lastModifiedBy>
  <cp:revision>28</cp:revision>
  <dcterms:created xsi:type="dcterms:W3CDTF">2014-10-07T08:27:59Z</dcterms:created>
  <dcterms:modified xsi:type="dcterms:W3CDTF">2015-05-15T12:45:13Z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