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5" r:id="rId7"/>
    <p:sldId id="329" r:id="rId8"/>
    <p:sldId id="328" r:id="rId9"/>
    <p:sldId id="330" r:id="rId10"/>
    <p:sldId id="324" r:id="rId11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A7FAA1B-7456-4DEC-8A3A-3AF276916101}" type="datetimeFigureOut">
              <a:rPr lang="cs-CZ"/>
              <a:pPr>
                <a:defRPr/>
              </a:pPr>
              <a:t>18.5.2015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cs-CZ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7AB93D1-6056-4255-8B3E-0D8C9A851E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7DB249-7175-4C73-B834-63286FBCF6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8DBAB-13D7-4EEF-BAC6-1E8253B95D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529CB-DCB1-4BDA-A370-9CC2A4B069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8B9FD-30A6-4945-82B4-3BD9F6CFFA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F0F29-6985-4E26-9FA1-F5EC05AAD3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927E8-1663-4695-8B2A-9D92149895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CCD9B-29D2-4C58-BFDC-893DAEB604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88A079-AC29-45F0-80DF-50BE6029B4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E1CB22-D88F-4C60-88B9-7C8891D407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49CA25-E5CD-4EE9-846E-2CF9815776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E5D21-D712-4BC4-B26E-89C21F008A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0FDDB96A-BC30-428B-AF86-3B7A02EA60F3}" type="datetimeFigureOut">
              <a:rPr lang="cs-CZ"/>
              <a:pPr>
                <a:defRPr/>
              </a:pPr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52615-1344-44A6-BC03-36651D8439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3"/>
          <p:cNvGrpSpPr>
            <a:grpSpLocks/>
          </p:cNvGrpSpPr>
          <p:nvPr/>
        </p:nvGrpSpPr>
        <p:grpSpPr bwMode="auto">
          <a:xfrm>
            <a:off x="0" y="3284538"/>
            <a:ext cx="9144000" cy="1858962"/>
            <a:chOff x="0" y="3284537"/>
            <a:chExt cx="9144000" cy="1858963"/>
          </a:xfrm>
        </p:grpSpPr>
        <p:pic>
          <p:nvPicPr>
            <p:cNvPr id="1034" name="Picture 3"/>
            <p:cNvPicPr>
              <a:picLocks noChangeAspect="1" noChangeArrowheads="1"/>
            </p:cNvPicPr>
            <p:nvPr userDrawn="1"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035" name="Skupina 10"/>
            <p:cNvGrpSpPr>
              <a:grpSpLocks noChangeAspect="1"/>
            </p:cNvGrpSpPr>
            <p:nvPr userDrawn="1"/>
          </p:nvGrpSpPr>
          <p:grpSpPr bwMode="auto"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pic>
            <p:nvPicPr>
              <p:cNvPr id="1039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/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</p:grpSp>
      <p:pic>
        <p:nvPicPr>
          <p:cNvPr id="1027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10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689725" y="201613"/>
            <a:ext cx="1860550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419225"/>
            <a:ext cx="8229600" cy="317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3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68313" y="842963"/>
            <a:ext cx="8229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13CC99D-656F-4C72-8E39-3D0CA7F7CC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pic>
        <p:nvPicPr>
          <p:cNvPr id="1032" name="Obrázek 11"/>
          <p:cNvPicPr>
            <a:picLocks noChangeAspect="1" noChangeArrowheads="1"/>
          </p:cNvPicPr>
          <p:nvPr userDrawn="1"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9388" y="142875"/>
            <a:ext cx="2776537" cy="56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2"/>
          <p:cNvPicPr>
            <a:picLocks noChangeAspect="1"/>
          </p:cNvPicPr>
          <p:nvPr userDrawn="1"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7885113" y="4418013"/>
            <a:ext cx="1077912" cy="566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  <p:sldLayoutId id="2147483751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1143000" y="1203325"/>
            <a:ext cx="6858000" cy="1428750"/>
          </a:xfrm>
        </p:spPr>
        <p:txBody>
          <a:bodyPr/>
          <a:lstStyle/>
          <a:p>
            <a:pPr eaLnBrk="1" hangingPunct="1"/>
            <a:r>
              <a:rPr lang="cs-CZ" altLang="cs-CZ" sz="1600" smtClean="0"/>
              <a:t/>
            </a:r>
            <a:br>
              <a:rPr lang="cs-CZ" altLang="cs-CZ" sz="1600" smtClean="0"/>
            </a:br>
            <a:r>
              <a:rPr lang="cs-CZ" altLang="cs-CZ" sz="1600" smtClean="0"/>
              <a:t/>
            </a:r>
            <a:br>
              <a:rPr lang="cs-CZ" altLang="cs-CZ" sz="1600" smtClean="0"/>
            </a:br>
            <a:r>
              <a:rPr lang="cs-CZ" altLang="cs-CZ" sz="1600" smtClean="0"/>
              <a:t>Dotkněte se inovací</a:t>
            </a:r>
            <a:br>
              <a:rPr lang="cs-CZ" altLang="cs-CZ" sz="1600" smtClean="0"/>
            </a:br>
            <a:r>
              <a:rPr lang="cs-CZ" altLang="cs-CZ" sz="1600" smtClean="0"/>
              <a:t>CZ.1.07/1.3.00/51.0024</a:t>
            </a:r>
            <a:r>
              <a:rPr lang="cs-CZ" altLang="cs-CZ" sz="2000" smtClean="0"/>
              <a:t/>
            </a:r>
            <a:br>
              <a:rPr lang="cs-CZ" altLang="cs-CZ" sz="2000" smtClean="0"/>
            </a:br>
            <a:r>
              <a:rPr lang="cs-CZ" altLang="cs-CZ" smtClean="0"/>
              <a:t/>
            </a:r>
            <a:br>
              <a:rPr lang="cs-CZ" altLang="cs-CZ" smtClean="0"/>
            </a:br>
            <a:endParaRPr lang="cs-CZ" alt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8150"/>
            <a:ext cx="6858000" cy="22352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Tvrdé a měkké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souhlásky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Podnadpis 2"/>
          <p:cNvSpPr>
            <a:spLocks noGrp="1"/>
          </p:cNvSpPr>
          <p:nvPr>
            <p:ph type="subTitle" idx="1"/>
          </p:nvPr>
        </p:nvSpPr>
        <p:spPr>
          <a:xfrm>
            <a:off x="684213" y="1303338"/>
            <a:ext cx="8208962" cy="3571875"/>
          </a:xfrm>
        </p:spPr>
        <p:txBody>
          <a:bodyPr/>
          <a:lstStyle/>
          <a:p>
            <a:pPr algn="l" eaLnBrk="1" hangingPunct="1"/>
            <a:r>
              <a:rPr lang="cs-CZ" altLang="cs-CZ" smtClean="0"/>
              <a:t>Škola: ZŠ Brno, Měšťanská 21, p.o.</a:t>
            </a:r>
          </a:p>
          <a:p>
            <a:pPr algn="l" eaLnBrk="1" hangingPunct="1"/>
            <a:r>
              <a:rPr lang="cs-CZ" altLang="cs-CZ" smtClean="0"/>
              <a:t>Autor: Mgr. Lucie Rozmánková</a:t>
            </a:r>
          </a:p>
          <a:p>
            <a:pPr algn="l" eaLnBrk="1" hangingPunct="1"/>
            <a:r>
              <a:rPr lang="cs-CZ" altLang="cs-CZ" smtClean="0"/>
              <a:t>Předmět: Český jazyk</a:t>
            </a:r>
          </a:p>
          <a:p>
            <a:pPr algn="l" eaLnBrk="1" hangingPunct="1"/>
            <a:endParaRPr lang="cs-CZ" altLang="cs-CZ" smtClean="0"/>
          </a:p>
          <a:p>
            <a:pPr algn="l" eaLnBrk="1" hangingPunct="1"/>
            <a:r>
              <a:rPr lang="cs-CZ" altLang="cs-CZ" smtClean="0"/>
              <a:t>Anotace: Prezentace je určena k opakování učiva „ Tvrdé a měkké souhlásky“ </a:t>
            </a:r>
          </a:p>
          <a:p>
            <a:pPr algn="l" eaLnBrk="1" hangingPunct="1"/>
            <a:r>
              <a:rPr lang="cs-CZ" altLang="cs-CZ" smtClean="0"/>
              <a:t>	v 2. ročníku.</a:t>
            </a:r>
          </a:p>
          <a:p>
            <a:pPr algn="l" eaLnBrk="1" hangingPunct="1"/>
            <a:endParaRPr lang="cs-CZ" altLang="cs-CZ" smtClean="0"/>
          </a:p>
          <a:p>
            <a:pPr algn="l" eaLnBrk="1" hangingPunct="1"/>
            <a:r>
              <a:rPr lang="cs-CZ" altLang="cs-CZ" smtClean="0"/>
              <a:t>Materiál je zpracován v rámci projektu Dotkněte se inovací CZ.1.07/1.3.00/51.0024 </a:t>
            </a:r>
          </a:p>
          <a:p>
            <a:pPr algn="l" eaLnBrk="1" hangingPunct="1"/>
            <a:endParaRPr lang="cs-CZ" altLang="cs-CZ" smtClean="0"/>
          </a:p>
        </p:txBody>
      </p:sp>
      <p:sp>
        <p:nvSpPr>
          <p:cNvPr id="4099" name="Nadpis 1"/>
          <p:cNvSpPr txBox="1">
            <a:spLocks/>
          </p:cNvSpPr>
          <p:nvPr/>
        </p:nvSpPr>
        <p:spPr bwMode="auto">
          <a:xfrm>
            <a:off x="684213" y="842963"/>
            <a:ext cx="80137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tabLst>
                <a:tab pos="1790700" algn="l"/>
              </a:tabLst>
            </a:pPr>
            <a:r>
              <a:rPr lang="cs-CZ" altLang="cs-CZ" sz="3200" b="1">
                <a:latin typeface="Calibri" pitchFamily="34" charset="0"/>
              </a:rPr>
              <a:t>Základní informace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altLang="cs-CZ" b="1" smtClean="0"/>
              <a:t>Metodický pokyn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9225"/>
            <a:ext cx="8229600" cy="3529013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dirty="0" smtClean="0"/>
              <a:t>Postup práce: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altLang="cs-CZ" sz="1600" i="1" dirty="0" smtClean="0"/>
          </a:p>
          <a:p>
            <a:pPr lvl="1" eaLnBrk="1" hangingPunct="1">
              <a:defRPr/>
            </a:pPr>
            <a:r>
              <a:rPr lang="cs-CZ" altLang="cs-CZ" sz="1800" dirty="0" smtClean="0"/>
              <a:t>č . 4 Žáci do sloupců rozdělí tvrdé a měkké slabiky.</a:t>
            </a:r>
          </a:p>
          <a:p>
            <a:pPr lvl="1" eaLnBrk="1" hangingPunct="1">
              <a:defRPr/>
            </a:pPr>
            <a:r>
              <a:rPr lang="cs-CZ" altLang="cs-CZ" sz="1800" dirty="0" smtClean="0"/>
              <a:t>č. 5 Žáci z daných slabik utvoří slova. Slova zapíší do sešitu a podtrhnou měkké a tvrdé slabiky.</a:t>
            </a:r>
          </a:p>
          <a:p>
            <a:pPr lvl="1" eaLnBrk="1" hangingPunct="1">
              <a:defRPr/>
            </a:pPr>
            <a:r>
              <a:rPr lang="cs-CZ" altLang="cs-CZ" sz="1800" dirty="0" smtClean="0"/>
              <a:t>č. 6 Žáci zapisují </a:t>
            </a:r>
            <a:r>
              <a:rPr lang="cs-CZ" altLang="cs-CZ" sz="1800" smtClean="0"/>
              <a:t>na mazací </a:t>
            </a:r>
            <a:r>
              <a:rPr lang="cs-CZ" altLang="cs-CZ" sz="1800" dirty="0" smtClean="0"/>
              <a:t>tabulku všechny slova, která si zapamatovali.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endParaRPr lang="cs-CZ" sz="1800" i="1" dirty="0"/>
          </a:p>
          <a:p>
            <a:pPr lvl="1" eaLnBrk="1" hangingPunct="1">
              <a:buFont typeface="Wingdings" panose="05000000000000000000" pitchFamily="2" charset="2"/>
              <a:buChar char="Ø"/>
              <a:defRPr/>
            </a:pPr>
            <a:r>
              <a:rPr lang="cs-CZ" sz="1800" i="1" dirty="0" smtClean="0"/>
              <a:t>Materiál je určen pro práci s interaktivní tabulí a tablety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endParaRPr lang="cs-CZ" sz="1800" i="1" dirty="0" smtClean="0"/>
          </a:p>
          <a:p>
            <a:pPr lvl="1" eaLnBrk="1" hangingPunct="1">
              <a:buFont typeface="Arial" panose="020B0604020202020204" pitchFamily="34" charset="0"/>
              <a:buChar char="•"/>
              <a:defRPr/>
            </a:pPr>
            <a:r>
              <a:rPr lang="cs-CZ" sz="1800" dirty="0" smtClean="0"/>
              <a:t>Cíl: Upevnění a procvičení daného učiva.</a:t>
            </a:r>
            <a:endParaRPr lang="cs-CZ" altLang="cs-CZ" sz="1800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Rozděl tvrdé a měkké slabiky.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1428750"/>
            <a:ext cx="8229600" cy="2571750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Tvrdé slabiky</a:t>
            </a:r>
            <a:r>
              <a:rPr lang="cs-CZ" dirty="0" smtClean="0"/>
              <a:t>			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Měkké slabiky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785813" y="2000250"/>
            <a:ext cx="7572375" cy="1588"/>
          </a:xfrm>
          <a:prstGeom prst="line">
            <a:avLst/>
          </a:prstGeom>
          <a:ln w="28575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>
            <a:stCxn id="3" idx="0"/>
            <a:endCxn id="3" idx="2"/>
          </p:cNvCxnSpPr>
          <p:nvPr/>
        </p:nvCxnSpPr>
        <p:spPr>
          <a:xfrm rot="16200000" flipH="1">
            <a:off x="3255963" y="2714625"/>
            <a:ext cx="2573338" cy="1587"/>
          </a:xfrm>
          <a:prstGeom prst="line">
            <a:avLst/>
          </a:prstGeom>
          <a:ln w="254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0" name="TextovéPole 10"/>
          <p:cNvSpPr txBox="1">
            <a:spLocks noChangeArrowheads="1"/>
          </p:cNvSpPr>
          <p:nvPr/>
        </p:nvSpPr>
        <p:spPr bwMode="auto">
          <a:xfrm>
            <a:off x="481013" y="4059238"/>
            <a:ext cx="428625" cy="369887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b="1">
                <a:latin typeface="Calibri" pitchFamily="34" charset="0"/>
              </a:rPr>
              <a:t>hy</a:t>
            </a:r>
          </a:p>
        </p:txBody>
      </p:sp>
      <p:sp>
        <p:nvSpPr>
          <p:cNvPr id="6151" name="TextovéPole 11"/>
          <p:cNvSpPr txBox="1">
            <a:spLocks noChangeArrowheads="1"/>
          </p:cNvSpPr>
          <p:nvPr/>
        </p:nvSpPr>
        <p:spPr bwMode="auto">
          <a:xfrm>
            <a:off x="1692275" y="3951288"/>
            <a:ext cx="428625" cy="369887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b="1">
                <a:latin typeface="Calibri" pitchFamily="34" charset="0"/>
              </a:rPr>
              <a:t>ky</a:t>
            </a:r>
          </a:p>
        </p:txBody>
      </p:sp>
      <p:sp>
        <p:nvSpPr>
          <p:cNvPr id="6152" name="TextovéPole 12"/>
          <p:cNvSpPr txBox="1">
            <a:spLocks noChangeArrowheads="1"/>
          </p:cNvSpPr>
          <p:nvPr/>
        </p:nvSpPr>
        <p:spPr bwMode="auto">
          <a:xfrm>
            <a:off x="4530725" y="3741738"/>
            <a:ext cx="571500" cy="369887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b="1">
                <a:latin typeface="Calibri" pitchFamily="34" charset="0"/>
              </a:rPr>
              <a:t>chy</a:t>
            </a:r>
          </a:p>
        </p:txBody>
      </p:sp>
      <p:sp>
        <p:nvSpPr>
          <p:cNvPr id="6153" name="TextovéPole 13"/>
          <p:cNvSpPr txBox="1">
            <a:spLocks noChangeArrowheads="1"/>
          </p:cNvSpPr>
          <p:nvPr/>
        </p:nvSpPr>
        <p:spPr bwMode="auto">
          <a:xfrm>
            <a:off x="2370138" y="3951288"/>
            <a:ext cx="428625" cy="369887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b="1">
                <a:latin typeface="Calibri" pitchFamily="34" charset="0"/>
              </a:rPr>
              <a:t>ry</a:t>
            </a:r>
          </a:p>
        </p:txBody>
      </p:sp>
      <p:sp>
        <p:nvSpPr>
          <p:cNvPr id="6154" name="TextovéPole 14"/>
          <p:cNvSpPr txBox="1">
            <a:spLocks noChangeArrowheads="1"/>
          </p:cNvSpPr>
          <p:nvPr/>
        </p:nvSpPr>
        <p:spPr bwMode="auto">
          <a:xfrm>
            <a:off x="3492500" y="4202113"/>
            <a:ext cx="428625" cy="369887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b="1">
                <a:latin typeface="Calibri" pitchFamily="34" charset="0"/>
              </a:rPr>
              <a:t>dy</a:t>
            </a:r>
          </a:p>
        </p:txBody>
      </p:sp>
      <p:sp>
        <p:nvSpPr>
          <p:cNvPr id="6155" name="TextovéPole 15"/>
          <p:cNvSpPr txBox="1">
            <a:spLocks noChangeArrowheads="1"/>
          </p:cNvSpPr>
          <p:nvPr/>
        </p:nvSpPr>
        <p:spPr bwMode="auto">
          <a:xfrm>
            <a:off x="3516313" y="3771900"/>
            <a:ext cx="428625" cy="369888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>
                <a:latin typeface="Calibri" pitchFamily="34" charset="0"/>
              </a:rPr>
              <a:t>ny</a:t>
            </a:r>
          </a:p>
        </p:txBody>
      </p:sp>
      <p:sp>
        <p:nvSpPr>
          <p:cNvPr id="6156" name="TextovéPole 16"/>
          <p:cNvSpPr txBox="1">
            <a:spLocks noChangeArrowheads="1"/>
          </p:cNvSpPr>
          <p:nvPr/>
        </p:nvSpPr>
        <p:spPr bwMode="auto">
          <a:xfrm>
            <a:off x="5054600" y="3873500"/>
            <a:ext cx="428625" cy="369888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b="1">
                <a:latin typeface="Calibri" pitchFamily="34" charset="0"/>
              </a:rPr>
              <a:t>ty</a:t>
            </a:r>
          </a:p>
        </p:txBody>
      </p:sp>
      <p:sp>
        <p:nvSpPr>
          <p:cNvPr id="6157" name="TextovéPole 17"/>
          <p:cNvSpPr txBox="1">
            <a:spLocks noChangeArrowheads="1"/>
          </p:cNvSpPr>
          <p:nvPr/>
        </p:nvSpPr>
        <p:spPr bwMode="auto">
          <a:xfrm>
            <a:off x="1143000" y="3959225"/>
            <a:ext cx="428625" cy="369888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b="1">
                <a:latin typeface="Calibri" pitchFamily="34" charset="0"/>
              </a:rPr>
              <a:t>ži</a:t>
            </a:r>
          </a:p>
        </p:txBody>
      </p:sp>
      <p:sp>
        <p:nvSpPr>
          <p:cNvPr id="6158" name="TextovéPole 18"/>
          <p:cNvSpPr txBox="1">
            <a:spLocks noChangeArrowheads="1"/>
          </p:cNvSpPr>
          <p:nvPr/>
        </p:nvSpPr>
        <p:spPr bwMode="auto">
          <a:xfrm>
            <a:off x="5643563" y="3873500"/>
            <a:ext cx="428625" cy="369888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b="1">
                <a:latin typeface="Calibri" pitchFamily="34" charset="0"/>
              </a:rPr>
              <a:t>ši</a:t>
            </a:r>
          </a:p>
        </p:txBody>
      </p:sp>
      <p:sp>
        <p:nvSpPr>
          <p:cNvPr id="6159" name="TextovéPole 19"/>
          <p:cNvSpPr txBox="1">
            <a:spLocks noChangeArrowheads="1"/>
          </p:cNvSpPr>
          <p:nvPr/>
        </p:nvSpPr>
        <p:spPr bwMode="auto">
          <a:xfrm>
            <a:off x="2959100" y="3927475"/>
            <a:ext cx="428625" cy="369888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b="1">
                <a:latin typeface="Calibri" pitchFamily="34" charset="0"/>
              </a:rPr>
              <a:t>či</a:t>
            </a:r>
          </a:p>
        </p:txBody>
      </p:sp>
      <p:sp>
        <p:nvSpPr>
          <p:cNvPr id="6160" name="TextovéPole 20"/>
          <p:cNvSpPr txBox="1">
            <a:spLocks noChangeArrowheads="1"/>
          </p:cNvSpPr>
          <p:nvPr/>
        </p:nvSpPr>
        <p:spPr bwMode="auto">
          <a:xfrm>
            <a:off x="4483100" y="4202113"/>
            <a:ext cx="428625" cy="369887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b="1">
                <a:latin typeface="Calibri" pitchFamily="34" charset="0"/>
              </a:rPr>
              <a:t>ři</a:t>
            </a:r>
          </a:p>
        </p:txBody>
      </p:sp>
      <p:sp>
        <p:nvSpPr>
          <p:cNvPr id="6161" name="TextovéPole 21"/>
          <p:cNvSpPr txBox="1">
            <a:spLocks noChangeArrowheads="1"/>
          </p:cNvSpPr>
          <p:nvPr/>
        </p:nvSpPr>
        <p:spPr bwMode="auto">
          <a:xfrm>
            <a:off x="4000500" y="4214813"/>
            <a:ext cx="428625" cy="369887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b="1">
                <a:latin typeface="Calibri" pitchFamily="34" charset="0"/>
              </a:rPr>
              <a:t>hy</a:t>
            </a:r>
          </a:p>
        </p:txBody>
      </p:sp>
      <p:sp>
        <p:nvSpPr>
          <p:cNvPr id="6162" name="TextovéPole 22"/>
          <p:cNvSpPr txBox="1">
            <a:spLocks noChangeArrowheads="1"/>
          </p:cNvSpPr>
          <p:nvPr/>
        </p:nvSpPr>
        <p:spPr bwMode="auto">
          <a:xfrm>
            <a:off x="6227763" y="3817938"/>
            <a:ext cx="428625" cy="368300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b="1">
                <a:latin typeface="Calibri" pitchFamily="34" charset="0"/>
              </a:rPr>
              <a:t>ci</a:t>
            </a:r>
          </a:p>
        </p:txBody>
      </p:sp>
      <p:sp>
        <p:nvSpPr>
          <p:cNvPr id="6163" name="TextovéPole 23"/>
          <p:cNvSpPr txBox="1">
            <a:spLocks noChangeArrowheads="1"/>
          </p:cNvSpPr>
          <p:nvPr/>
        </p:nvSpPr>
        <p:spPr bwMode="auto">
          <a:xfrm>
            <a:off x="6813550" y="3876675"/>
            <a:ext cx="428625" cy="369888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b="1">
                <a:latin typeface="Calibri" pitchFamily="34" charset="0"/>
              </a:rPr>
              <a:t>ji</a:t>
            </a:r>
          </a:p>
        </p:txBody>
      </p:sp>
      <p:sp>
        <p:nvSpPr>
          <p:cNvPr id="6164" name="TextovéPole 24"/>
          <p:cNvSpPr txBox="1">
            <a:spLocks noChangeArrowheads="1"/>
          </p:cNvSpPr>
          <p:nvPr/>
        </p:nvSpPr>
        <p:spPr bwMode="auto">
          <a:xfrm>
            <a:off x="4054475" y="3760788"/>
            <a:ext cx="428625" cy="369887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b="1">
                <a:latin typeface="Calibri" pitchFamily="34" charset="0"/>
              </a:rPr>
              <a:t>ni</a:t>
            </a:r>
          </a:p>
        </p:txBody>
      </p:sp>
      <p:sp>
        <p:nvSpPr>
          <p:cNvPr id="6165" name="TextovéPole 25"/>
          <p:cNvSpPr txBox="1">
            <a:spLocks noChangeArrowheads="1"/>
          </p:cNvSpPr>
          <p:nvPr/>
        </p:nvSpPr>
        <p:spPr bwMode="auto">
          <a:xfrm>
            <a:off x="7821613" y="3687763"/>
            <a:ext cx="428625" cy="369887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b="1">
                <a:latin typeface="Calibri" pitchFamily="34" charset="0"/>
              </a:rPr>
              <a:t>ti</a:t>
            </a:r>
          </a:p>
        </p:txBody>
      </p:sp>
      <p:sp>
        <p:nvSpPr>
          <p:cNvPr id="6166" name="TextovéPole 26"/>
          <p:cNvSpPr txBox="1">
            <a:spLocks noChangeArrowheads="1"/>
          </p:cNvSpPr>
          <p:nvPr/>
        </p:nvSpPr>
        <p:spPr bwMode="auto">
          <a:xfrm>
            <a:off x="7321550" y="3867150"/>
            <a:ext cx="428625" cy="369888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b="1">
                <a:latin typeface="Calibri" pitchFamily="34" charset="0"/>
              </a:rPr>
              <a:t>di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Z daných slabik utvoř slova.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714750"/>
            <a:ext cx="8229600" cy="87947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Slova opiš do sešitu a podtrhni měkké a tvrdé slabiky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0" name="Vodorovný svitek 19"/>
          <p:cNvSpPr/>
          <p:nvPr/>
        </p:nvSpPr>
        <p:spPr>
          <a:xfrm>
            <a:off x="2571750" y="1714500"/>
            <a:ext cx="785813" cy="428625"/>
          </a:xfrm>
          <a:prstGeom prst="horizontalScroll">
            <a:avLst/>
          </a:prstGeom>
          <a:solidFill>
            <a:schemeClr val="accent1">
              <a:alpha val="3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chy</a:t>
            </a:r>
          </a:p>
        </p:txBody>
      </p:sp>
      <p:sp>
        <p:nvSpPr>
          <p:cNvPr id="21" name="Vodorovný svitek 20"/>
          <p:cNvSpPr/>
          <p:nvPr/>
        </p:nvSpPr>
        <p:spPr>
          <a:xfrm>
            <a:off x="1928813" y="2468563"/>
            <a:ext cx="785812" cy="492125"/>
          </a:xfrm>
          <a:prstGeom prst="horizontalScroll">
            <a:avLst/>
          </a:prstGeom>
          <a:solidFill>
            <a:schemeClr val="accent1">
              <a:alpha val="3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err="1">
                <a:solidFill>
                  <a:schemeClr val="tx1"/>
                </a:solidFill>
              </a:rPr>
              <a:t>ře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Vodorovný svitek 21"/>
          <p:cNvSpPr/>
          <p:nvPr/>
        </p:nvSpPr>
        <p:spPr>
          <a:xfrm>
            <a:off x="539750" y="2654300"/>
            <a:ext cx="785813" cy="428625"/>
          </a:xfrm>
          <a:prstGeom prst="horizontalScroll">
            <a:avLst/>
          </a:prstGeom>
          <a:solidFill>
            <a:schemeClr val="accent1">
              <a:alpha val="3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ry</a:t>
            </a:r>
          </a:p>
        </p:txBody>
      </p:sp>
      <p:sp>
        <p:nvSpPr>
          <p:cNvPr id="23" name="Vodorovný svitek 22"/>
          <p:cNvSpPr/>
          <p:nvPr/>
        </p:nvSpPr>
        <p:spPr>
          <a:xfrm>
            <a:off x="3143250" y="2428875"/>
            <a:ext cx="785813" cy="428625"/>
          </a:xfrm>
          <a:prstGeom prst="horizontalScroll">
            <a:avLst/>
          </a:prstGeom>
          <a:solidFill>
            <a:schemeClr val="accent1">
              <a:alpha val="3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ba</a:t>
            </a:r>
          </a:p>
        </p:txBody>
      </p:sp>
      <p:sp>
        <p:nvSpPr>
          <p:cNvPr id="24" name="Vodorovný svitek 23"/>
          <p:cNvSpPr/>
          <p:nvPr/>
        </p:nvSpPr>
        <p:spPr>
          <a:xfrm>
            <a:off x="6572250" y="2286000"/>
            <a:ext cx="785813" cy="428625"/>
          </a:xfrm>
          <a:prstGeom prst="horizontalScroll">
            <a:avLst/>
          </a:prstGeom>
          <a:solidFill>
            <a:schemeClr val="accent1">
              <a:alpha val="3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vrab</a:t>
            </a:r>
          </a:p>
        </p:txBody>
      </p:sp>
      <p:sp>
        <p:nvSpPr>
          <p:cNvPr id="25" name="Vodorovný svitek 24"/>
          <p:cNvSpPr/>
          <p:nvPr/>
        </p:nvSpPr>
        <p:spPr>
          <a:xfrm>
            <a:off x="2227263" y="3143250"/>
            <a:ext cx="785812" cy="428625"/>
          </a:xfrm>
          <a:prstGeom prst="horizontalScroll">
            <a:avLst/>
          </a:prstGeom>
          <a:solidFill>
            <a:schemeClr val="accent1">
              <a:alpha val="3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kni</a:t>
            </a:r>
          </a:p>
        </p:txBody>
      </p:sp>
      <p:sp>
        <p:nvSpPr>
          <p:cNvPr id="26" name="Vodorovný svitek 25"/>
          <p:cNvSpPr/>
          <p:nvPr/>
        </p:nvSpPr>
        <p:spPr>
          <a:xfrm>
            <a:off x="5286375" y="1643063"/>
            <a:ext cx="785813" cy="428625"/>
          </a:xfrm>
          <a:prstGeom prst="horizontalScroll">
            <a:avLst/>
          </a:prstGeom>
          <a:solidFill>
            <a:schemeClr val="accent1">
              <a:alpha val="3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se</a:t>
            </a:r>
          </a:p>
        </p:txBody>
      </p:sp>
      <p:sp>
        <p:nvSpPr>
          <p:cNvPr id="27" name="Vodorovný svitek 26"/>
          <p:cNvSpPr/>
          <p:nvPr/>
        </p:nvSpPr>
        <p:spPr>
          <a:xfrm>
            <a:off x="4071938" y="3000375"/>
            <a:ext cx="785812" cy="428625"/>
          </a:xfrm>
          <a:prstGeom prst="horizontalScroll">
            <a:avLst/>
          </a:prstGeom>
          <a:solidFill>
            <a:schemeClr val="accent1">
              <a:alpha val="3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šit</a:t>
            </a:r>
          </a:p>
        </p:txBody>
      </p:sp>
      <p:sp>
        <p:nvSpPr>
          <p:cNvPr id="28" name="Vodorovný svitek 27"/>
          <p:cNvSpPr/>
          <p:nvPr/>
        </p:nvSpPr>
        <p:spPr>
          <a:xfrm>
            <a:off x="4071938" y="1785938"/>
            <a:ext cx="785812" cy="428625"/>
          </a:xfrm>
          <a:prstGeom prst="horizontalScroll">
            <a:avLst/>
          </a:prstGeom>
          <a:solidFill>
            <a:schemeClr val="accent1">
              <a:alpha val="3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hy</a:t>
            </a:r>
          </a:p>
        </p:txBody>
      </p:sp>
      <p:sp>
        <p:nvSpPr>
          <p:cNvPr id="29" name="Vodorovný svitek 28"/>
          <p:cNvSpPr/>
          <p:nvPr/>
        </p:nvSpPr>
        <p:spPr>
          <a:xfrm>
            <a:off x="7572375" y="1857375"/>
            <a:ext cx="785813" cy="428625"/>
          </a:xfrm>
          <a:prstGeom prst="horizontalScroll">
            <a:avLst/>
          </a:prstGeom>
          <a:solidFill>
            <a:schemeClr val="accent1">
              <a:alpha val="3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ci</a:t>
            </a:r>
          </a:p>
        </p:txBody>
      </p:sp>
      <p:sp>
        <p:nvSpPr>
          <p:cNvPr id="30" name="Vodorovný svitek 29"/>
          <p:cNvSpPr/>
          <p:nvPr/>
        </p:nvSpPr>
        <p:spPr>
          <a:xfrm>
            <a:off x="5000625" y="2357438"/>
            <a:ext cx="785813" cy="428625"/>
          </a:xfrm>
          <a:prstGeom prst="horizontalScroll">
            <a:avLst/>
          </a:prstGeom>
          <a:solidFill>
            <a:schemeClr val="accent1">
              <a:alpha val="3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dí</a:t>
            </a:r>
          </a:p>
        </p:txBody>
      </p:sp>
      <p:sp>
        <p:nvSpPr>
          <p:cNvPr id="31" name="Vodorovný svitek 30"/>
          <p:cNvSpPr/>
          <p:nvPr/>
        </p:nvSpPr>
        <p:spPr>
          <a:xfrm>
            <a:off x="6072188" y="3143250"/>
            <a:ext cx="785812" cy="428625"/>
          </a:xfrm>
          <a:prstGeom prst="horizontalScroll">
            <a:avLst/>
          </a:prstGeom>
          <a:solidFill>
            <a:schemeClr val="accent1">
              <a:alpha val="3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ra</a:t>
            </a:r>
          </a:p>
        </p:txBody>
      </p:sp>
      <p:sp>
        <p:nvSpPr>
          <p:cNvPr id="17" name="Vodorovný svitek 16"/>
          <p:cNvSpPr/>
          <p:nvPr/>
        </p:nvSpPr>
        <p:spPr>
          <a:xfrm>
            <a:off x="1438275" y="1866900"/>
            <a:ext cx="785813" cy="490538"/>
          </a:xfrm>
          <a:prstGeom prst="horizontalScroll">
            <a:avLst/>
          </a:prstGeom>
          <a:solidFill>
            <a:schemeClr val="accent1">
              <a:alpha val="3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o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Zapamatuj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si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co nejvíce obrázků.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6" name="Picture 11" descr="C:\Documents and Settings\maruška\Local Settings\Temporary Internet Files\Content.IE5\HRSFCNR5\MC90005734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50" y="1571625"/>
            <a:ext cx="1643063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 descr="C:\Documents and Settings\maruška\Local Settings\Temporary Internet Files\Content.IE5\Q9P5VTHF\MC9003561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525" y="1357313"/>
            <a:ext cx="919163" cy="192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6" descr="C:\Documents and Settings\maruška\Local Settings\Temporary Internet Files\Content.IE5\HRSFCNR5\MC9004125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95688" y="3270250"/>
            <a:ext cx="2097087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 descr="C:\Documents and Settings\maruška\Local Settings\Temporary Internet Files\Content.IE5\HRSFCNR5\MC90035616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350" y="2962275"/>
            <a:ext cx="1643063" cy="116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6" descr="C:\Documents and Settings\maruška\Local Settings\Temporary Internet Files\Content.IE5\PW4OVKBN\MC90015033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57563" y="1500188"/>
            <a:ext cx="2120900" cy="1071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9" descr="C:\Documents and Settings\maruška\Local Settings\Temporary Internet Files\Content.IE5\UYXGNVGT\MC90041247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15138" y="2928938"/>
            <a:ext cx="1490662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684213" y="842963"/>
            <a:ext cx="8013700" cy="460375"/>
          </a:xfrm>
        </p:spPr>
        <p:txBody>
          <a:bodyPr/>
          <a:lstStyle/>
          <a:p>
            <a:pPr algn="l" eaLnBrk="1" hangingPunct="1"/>
            <a:r>
              <a:rPr lang="cs-CZ" altLang="cs-CZ" b="1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419225"/>
            <a:ext cx="8002587" cy="3175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Archiv autora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www.</a:t>
            </a:r>
            <a:r>
              <a:rPr lang="cs-CZ" smtClean="0"/>
              <a:t>microsoft.office.com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3C2EF9A-7891-4B35-A7B1-C015B6C422F0}">
  <ds:schemaRefs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193</TotalTime>
  <Words>176</Words>
  <Application>Microsoft Office PowerPoint</Application>
  <PresentationFormat>Předvádění na obrazovce (16:9)</PresentationFormat>
  <Paragraphs>63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Arial</vt:lpstr>
      <vt:lpstr>Calibri</vt:lpstr>
      <vt:lpstr>Wingdings</vt:lpstr>
      <vt:lpstr>boxed_powerpoint_16x9_2012-08</vt:lpstr>
      <vt:lpstr>  Dotkněte se inovací CZ.1.07/1.3.00/51.0024  </vt:lpstr>
      <vt:lpstr>Snímek 2</vt:lpstr>
      <vt:lpstr>Metodický pokyn</vt:lpstr>
      <vt:lpstr>Rozděl tvrdé a měkké slabiky.</vt:lpstr>
      <vt:lpstr>Z daných slabik utvoř slova.</vt:lpstr>
      <vt:lpstr>Zapamatuj si co nejvíce obrázků.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35</cp:revision>
  <dcterms:created xsi:type="dcterms:W3CDTF">2014-10-07T08:27:59Z</dcterms:created>
  <dcterms:modified xsi:type="dcterms:W3CDTF">2015-05-18T15:41:55Z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  <property fmtid="{D5CDD505-2E9C-101B-9397-08002B2CF9AE}" pid="4" name="SharedWithUsers">
    <vt:lpwstr/>
  </property>
</Properties>
</file>