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57" r:id="rId4"/>
    <p:sldId id="264" r:id="rId5"/>
    <p:sldId id="258" r:id="rId6"/>
    <p:sldId id="265" r:id="rId7"/>
    <p:sldId id="259" r:id="rId8"/>
    <p:sldId id="266" r:id="rId9"/>
    <p:sldId id="260" r:id="rId10"/>
    <p:sldId id="267" r:id="rId11"/>
    <p:sldId id="261" r:id="rId12"/>
    <p:sldId id="263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74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21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21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20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5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1" y="1796820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1" y="2564905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6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6" y="1892831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7"/>
            <a:ext cx="5486400" cy="360283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1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260649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D1214CB0-2D8B-4769-95D4-D470875AEECD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1214CB0-2D8B-4769-95D4-D470875AEECD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26703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1214CB0-2D8B-4769-95D4-D470875AEECD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1926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6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4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4379384"/>
            <a:ext cx="9144000" cy="2478617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247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6" y="268220"/>
            <a:ext cx="1862069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92831"/>
            <a:ext cx="8229600" cy="4233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12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2E221F-E941-4900-9597-C97A406E8CF8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91227"/>
            <a:ext cx="2776686" cy="7512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5889887"/>
            <a:ext cx="1078260" cy="75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m/url?sa=i&amp;rct=j&amp;q=&amp;esrc=s&amp;source=images&amp;cd=&amp;cad=rja&amp;uact=8&amp;ved=0CAcQjRw&amp;url=http://www.biografiasyvidas.com/monografia/shakespeare/&amp;ei=rhtSVYaUHIu9UY6MgegD&amp;bvm=bv.92885102,d.bGQ&amp;psig=AFQjCNF-eYDIJSJ_JBxscSJfPfG6TSyL4A&amp;ust=1431530783804537" TargetMode="Externa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om/url?sa=i&amp;rct=j&amp;q=&amp;esrc=s&amp;source=images&amp;cd=&amp;cad=rja&amp;uact=8&amp;ved=0CAcQjRw&amp;url=http://www.bux.cz/knihy/36060-dobrodruzstvi-toma-sawyera.html&amp;ei=4RxSVZqODoKzUaDHgeAK&amp;bvm=bv.92885102,d.bGQ&amp;psig=AFQjCNED0k_R14KTMMdKy8VdO7WQ3yb_vw&amp;ust=1431531082892916" TargetMode="Externa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m/url?sa=i&amp;rct=j&amp;q=&amp;esrc=s&amp;source=images&amp;cd=&amp;cad=rja&amp;uact=8&amp;ved=0CAcQjRw&amp;url=http://cs.wikipedia.org/wiki/Robinson_Crusoe&amp;ei=ix5SVfyOFsGkUprtgIAC&amp;psig=AFQjCNHBSy40Qv4bM7s3nnx0U027pkCZdg&amp;ust=1431531441113408" TargetMode="Externa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m/url?sa=i&amp;rct=j&amp;q=&amp;esrc=s&amp;source=images&amp;cd=&amp;cad=rja&amp;uact=8&amp;ved=0CAcQjRw&amp;url=http://www.dumbible.cz/web/cs/informace/aktuality/index/page/2&amp;ei=0h9SVeiII8bmUomZgJAH&amp;psig=AFQjCNFe8WSWKiBiusugIE8xcpIPYsesZQ&amp;ust=1431531854673321" TargetMode="Externa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google.com/url?sa=i&amp;rct=j&amp;q=&amp;esrc=s&amp;source=images&amp;cd=&amp;cad=rja&amp;uact=8&amp;ved=0CAcQjRw&amp;url=http://www.svejk-jihlava.cz/&amp;ei=siBSVej9Eom5Uf_hgNAO&amp;psig=AFQjCNFyLHQcGB08e4nb3iM5UTkU3-LOHQ&amp;ust=1431532047725062" TargetMode="Externa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84166"/>
            <a:ext cx="7772400" cy="261972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Georgia" panose="02040502050405020303" pitchFamily="18" charset="0"/>
              </a:rPr>
              <a:t>Co možná nevíte</a:t>
            </a:r>
            <a:br>
              <a:rPr lang="cs-CZ" b="1" dirty="0" smtClean="0">
                <a:latin typeface="Georgia" panose="02040502050405020303" pitchFamily="18" charset="0"/>
              </a:rPr>
            </a:br>
            <a:r>
              <a:rPr lang="cs-CZ" sz="3600" dirty="0" smtClean="0">
                <a:latin typeface="Georgia" panose="02040502050405020303" pitchFamily="18" charset="0"/>
              </a:rPr>
              <a:t> aneb </a:t>
            </a:r>
            <a:br>
              <a:rPr lang="cs-CZ" sz="3600" dirty="0" smtClean="0">
                <a:latin typeface="Georgia" panose="02040502050405020303" pitchFamily="18" charset="0"/>
              </a:rPr>
            </a:br>
            <a:r>
              <a:rPr lang="cs-CZ" i="1" dirty="0" smtClean="0">
                <a:latin typeface="Georgia" panose="02040502050405020303" pitchFamily="18" charset="0"/>
              </a:rPr>
              <a:t>5 zajímavých faktů ze světa literatury</a:t>
            </a:r>
            <a:endParaRPr lang="cs-CZ" i="1" dirty="0">
              <a:latin typeface="Georgia" panose="02040502050405020303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09502" y="5465441"/>
            <a:ext cx="6400800" cy="555848"/>
          </a:xfrm>
        </p:spPr>
        <p:txBody>
          <a:bodyPr>
            <a:normAutofit/>
          </a:bodyPr>
          <a:lstStyle/>
          <a:p>
            <a:pPr algn="r"/>
            <a:r>
              <a:rPr lang="cs-CZ" sz="1600" dirty="0" smtClean="0">
                <a:latin typeface="Georgia" panose="02040502050405020303" pitchFamily="18" charset="0"/>
              </a:rPr>
              <a:t>Mgr. Lucie Kučerová</a:t>
            </a:r>
            <a:endParaRPr lang="cs-CZ" sz="1600" dirty="0">
              <a:latin typeface="Georgia" panose="02040502050405020303" pitchFamily="18" charset="0"/>
            </a:endParaRPr>
          </a:p>
        </p:txBody>
      </p:sp>
      <p:pic>
        <p:nvPicPr>
          <p:cNvPr id="1026" name="Picture 2" descr="http://www.niznyhrusov.sk/hrusov/images/76-knihy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2307" y="4112147"/>
            <a:ext cx="2176265" cy="190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4.bp.blogspot.com/-OR7Tmgwztns/TklxH1hL0xI/AAAAAAAAbaY/12PscpZxruQ/s1600/smajlik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8313" y="3573016"/>
            <a:ext cx="1677463" cy="263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912" y="260648"/>
            <a:ext cx="3534305" cy="86409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55776" y="1196752"/>
            <a:ext cx="4464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Dotkněte se </a:t>
            </a:r>
            <a:r>
              <a:rPr lang="cs-CZ" dirty="0" smtClean="0"/>
              <a:t>inovací CZ.1.07/1.3.00/51.0024</a:t>
            </a:r>
            <a:r>
              <a:rPr lang="cs-CZ" sz="2400" dirty="0"/>
              <a:t/>
            </a:r>
            <a:br>
              <a:rPr lang="cs-CZ" sz="24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756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vytvořenou prezentaci stáhnou do svých </a:t>
            </a:r>
            <a:r>
              <a:rPr lang="cs-CZ" dirty="0" err="1" smtClean="0"/>
              <a:t>tabletů</a:t>
            </a:r>
            <a:r>
              <a:rPr lang="cs-CZ" dirty="0" smtClean="0"/>
              <a:t>, kde si ji spustí a pokusí se zodpovědět pět všetečných otázek z oblasti literatury.</a:t>
            </a:r>
          </a:p>
          <a:p>
            <a:r>
              <a:rPr lang="cs-CZ" dirty="0" smtClean="0"/>
              <a:t>U textu o Shakespearovi a Bibli je napsána doplňující otázka, odpověď na ni žáci zjistí na internetu</a:t>
            </a:r>
            <a:r>
              <a:rPr lang="cs-CZ" smtClean="0"/>
              <a:t>, řešení zašlou </a:t>
            </a:r>
            <a:r>
              <a:rPr lang="cs-CZ" dirty="0" smtClean="0"/>
              <a:t>vyučujícímu na e-mail, ten </a:t>
            </a:r>
            <a:r>
              <a:rPr lang="cs-CZ" smtClean="0"/>
              <a:t>vyhodnotí odpovědi.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4472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0834" y="1340768"/>
            <a:ext cx="7653536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Georgia" panose="02040502050405020303" pitchFamily="18" charset="0"/>
              </a:rPr>
              <a:t>Kolik románů napsal William Shakespeare?</a:t>
            </a:r>
            <a:endParaRPr lang="cs-CZ" sz="2800" dirty="0">
              <a:latin typeface="Georgia" panose="020405020504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476872"/>
          </a:xfrm>
        </p:spPr>
        <p:txBody>
          <a:bodyPr>
            <a:noAutofit/>
          </a:bodyPr>
          <a:lstStyle/>
          <a:p>
            <a:pPr marL="3946525" lvl="6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4</a:t>
            </a:r>
          </a:p>
          <a:p>
            <a:pPr marL="3946525" lvl="6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30</a:t>
            </a:r>
          </a:p>
          <a:p>
            <a:pPr marL="3946525" lvl="6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ž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ádný</a:t>
            </a:r>
          </a:p>
          <a:p>
            <a:pPr marL="0" lvl="6" indent="0">
              <a:buNone/>
            </a:pPr>
            <a:endParaRPr lang="cs-CZ" sz="2800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2050" name="Picture 2" descr="http://4.bp.blogspot.com/-OR7Tmgwztns/TklxH1hL0xI/AAAAAAAAbaY/12PscpZxruQ/s1600/smajlik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4"/>
            <a:ext cx="936104" cy="146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547664" y="332656"/>
            <a:ext cx="7488832" cy="1152128"/>
          </a:xfrm>
          <a:prstGeom prst="round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http://www.niznyhrusov.sk/hrusov/images/76-knihy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6730" y="4149080"/>
            <a:ext cx="1319212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739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37744" y="1124744"/>
            <a:ext cx="3970784" cy="367240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i="1" dirty="0" smtClean="0">
                <a:latin typeface="Georgia" panose="02040502050405020303" pitchFamily="18" charset="0"/>
              </a:rPr>
              <a:t>William Shakespeare je spisovatel světového formátu a považován za anglického národního básníka. </a:t>
            </a:r>
          </a:p>
          <a:p>
            <a:pPr marL="0" indent="0" algn="ctr">
              <a:buNone/>
            </a:pPr>
            <a:r>
              <a:rPr lang="cs-CZ" i="1" dirty="0" smtClean="0">
                <a:latin typeface="Georgia" panose="02040502050405020303" pitchFamily="18" charset="0"/>
              </a:rPr>
              <a:t>Napsal 37 divadelních her, přes 150 sonetů. Román však z jeho pera nevzešel jediný.</a:t>
            </a:r>
            <a:endParaRPr lang="cs-CZ" i="1" dirty="0">
              <a:latin typeface="Georgia" panose="02040502050405020303" pitchFamily="18" charset="0"/>
            </a:endParaRPr>
          </a:p>
        </p:txBody>
      </p:sp>
      <p:pic>
        <p:nvPicPr>
          <p:cNvPr id="1026" name="Picture 2" descr="http://www.biografiasyvidas.com/monografia/shakespeare/fotos/retrato_colo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93886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157192"/>
            <a:ext cx="69487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Vyhledej na internetu tři divadelní hry tohoto známého dramatika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2352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Georgia" panose="02040502050405020303" pitchFamily="18" charset="0"/>
              </a:rPr>
              <a:t>Které literární dílo bylo vůbec jako první napsáno na psacím stroji?</a:t>
            </a:r>
            <a:endParaRPr lang="cs-CZ" sz="2800" dirty="0">
              <a:latin typeface="Georgia" panose="020405020504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038" y="1988840"/>
            <a:ext cx="9235482" cy="4525963"/>
          </a:xfrm>
        </p:spPr>
        <p:txBody>
          <a:bodyPr/>
          <a:lstStyle/>
          <a:p>
            <a:pPr marL="1344613" lvl="7" indent="-45720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Babička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(Božena Němcová)</a:t>
            </a:r>
          </a:p>
          <a:p>
            <a:pPr marL="1344613" lvl="7" indent="-45720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Dobrodružství Toma </a:t>
            </a:r>
            <a:r>
              <a:rPr lang="cs-CZ" sz="2600" b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Sawyera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Mark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Twain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)</a:t>
            </a:r>
          </a:p>
          <a:p>
            <a:pPr marL="1344613" lvl="7" indent="-45720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Bílý tesák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(Jack London)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	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</p:txBody>
      </p:sp>
      <p:pic>
        <p:nvPicPr>
          <p:cNvPr id="6" name="Picture 2" descr="http://www.niznyhrusov.sk/hrusov/images/76-knihy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53136"/>
            <a:ext cx="1319212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410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167535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>
                <a:latin typeface="Georgia" panose="02040502050405020303" pitchFamily="18" charset="0"/>
              </a:rPr>
              <a:t>Román </a:t>
            </a:r>
            <a:r>
              <a:rPr lang="cs-CZ" b="1" i="1" dirty="0" smtClean="0">
                <a:latin typeface="Georgia" panose="02040502050405020303" pitchFamily="18" charset="0"/>
              </a:rPr>
              <a:t>Dobrodružství Toma </a:t>
            </a:r>
            <a:r>
              <a:rPr lang="cs-CZ" b="1" i="1" dirty="0" err="1" smtClean="0">
                <a:latin typeface="Georgia" panose="02040502050405020303" pitchFamily="18" charset="0"/>
              </a:rPr>
              <a:t>Sawyera</a:t>
            </a:r>
            <a:r>
              <a:rPr lang="cs-CZ" b="1" i="1" dirty="0" smtClean="0">
                <a:latin typeface="Georgia" panose="02040502050405020303" pitchFamily="18" charset="0"/>
              </a:rPr>
              <a:t> </a:t>
            </a:r>
            <a:r>
              <a:rPr lang="cs-CZ" i="1" dirty="0" smtClean="0">
                <a:latin typeface="Georgia" panose="02040502050405020303" pitchFamily="18" charset="0"/>
              </a:rPr>
              <a:t>amerického spisovatele Marka </a:t>
            </a:r>
            <a:r>
              <a:rPr lang="cs-CZ" i="1" dirty="0" err="1" smtClean="0">
                <a:latin typeface="Georgia" panose="02040502050405020303" pitchFamily="18" charset="0"/>
              </a:rPr>
              <a:t>Twaina</a:t>
            </a:r>
            <a:r>
              <a:rPr lang="cs-CZ" i="1" dirty="0" smtClean="0">
                <a:latin typeface="Georgia" panose="02040502050405020303" pitchFamily="18" charset="0"/>
              </a:rPr>
              <a:t> byl vůbec první knihou v dějinách, která byla napsána na psacím stroji. Kniha spatřila světlo světa v roce 1876.</a:t>
            </a:r>
            <a:endParaRPr lang="cs-CZ" i="1" dirty="0">
              <a:latin typeface="Georgia" panose="02040502050405020303" pitchFamily="18" charset="0"/>
            </a:endParaRPr>
          </a:p>
        </p:txBody>
      </p:sp>
      <p:pic>
        <p:nvPicPr>
          <p:cNvPr id="2050" name="Picture 2" descr="http://data.bux.cz/book/009/117/0091175/lar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980728"/>
            <a:ext cx="3000375" cy="467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070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390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Georgia" panose="02040502050405020303" pitchFamily="18" charset="0"/>
              </a:rPr>
              <a:t>Která kniha je považována za první anglický román?</a:t>
            </a:r>
            <a:endParaRPr lang="cs-CZ" sz="2800" dirty="0">
              <a:latin typeface="Georgia" panose="020405020504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64829"/>
            <a:ext cx="8229600" cy="4061048"/>
          </a:xfrm>
        </p:spPr>
        <p:txBody>
          <a:bodyPr>
            <a:normAutofit/>
          </a:bodyPr>
          <a:lstStyle/>
          <a:p>
            <a:pPr marL="17970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Robinson </a:t>
            </a:r>
            <a:r>
              <a:rPr lang="cs-CZ" sz="2600" b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Crusoe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(Daniel 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Defoe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)</a:t>
            </a:r>
          </a:p>
          <a:p>
            <a:pPr marL="17970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Oliver Twist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(Charles Dickens) </a:t>
            </a:r>
          </a:p>
          <a:p>
            <a:pPr marL="17970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Farma zvířat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(George 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Orwell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)</a:t>
            </a:r>
          </a:p>
          <a:p>
            <a:pPr marL="514350" indent="-514350">
              <a:buFont typeface="+mj-lt"/>
              <a:buAutoNum type="alphaLcParenR"/>
            </a:pPr>
            <a:endParaRPr lang="cs-CZ" sz="2600" dirty="0" smtClean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pPr marL="514350" indent="-514350" algn="ctr">
              <a:buFont typeface="+mj-lt"/>
              <a:buAutoNum type="alphaLcParenR"/>
            </a:pPr>
            <a:endParaRPr lang="cs-CZ" sz="2600" dirty="0" smtClean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pPr marL="514350" indent="-514350">
              <a:buFont typeface="+mj-lt"/>
              <a:buAutoNum type="alphaLcParenR"/>
            </a:pPr>
            <a:endParaRPr lang="cs-CZ" sz="2600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1196752"/>
            <a:ext cx="7632848" cy="1152128"/>
          </a:xfrm>
          <a:prstGeom prst="round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http://www.niznyhrusov.sk/hrusov/images/76-knihy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8778" y="4437112"/>
            <a:ext cx="1319212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080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298251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i="1" dirty="0" smtClean="0">
                <a:latin typeface="Georgia" panose="02040502050405020303" pitchFamily="18" charset="0"/>
              </a:rPr>
              <a:t>Prvním románem          v historii anglické literatury byl </a:t>
            </a:r>
            <a:r>
              <a:rPr lang="cs-CZ" b="1" i="1" dirty="0" smtClean="0">
                <a:latin typeface="Georgia" panose="02040502050405020303" pitchFamily="18" charset="0"/>
              </a:rPr>
              <a:t>Robinson </a:t>
            </a:r>
            <a:r>
              <a:rPr lang="cs-CZ" b="1" i="1" dirty="0" err="1" smtClean="0">
                <a:latin typeface="Georgia" panose="02040502050405020303" pitchFamily="18" charset="0"/>
              </a:rPr>
              <a:t>Crusoe</a:t>
            </a:r>
            <a:r>
              <a:rPr lang="cs-CZ" i="1" dirty="0" smtClean="0">
                <a:latin typeface="Georgia" panose="02040502050405020303" pitchFamily="18" charset="0"/>
              </a:rPr>
              <a:t> z roku 1719 spisovatele Daniela </a:t>
            </a:r>
            <a:r>
              <a:rPr lang="cs-CZ" i="1" dirty="0" err="1" smtClean="0">
                <a:latin typeface="Georgia" panose="02040502050405020303" pitchFamily="18" charset="0"/>
              </a:rPr>
              <a:t>Defoa</a:t>
            </a:r>
            <a:r>
              <a:rPr lang="cs-CZ" i="1" dirty="0" smtClean="0">
                <a:latin typeface="Georgia" panose="02040502050405020303" pitchFamily="18" charset="0"/>
              </a:rPr>
              <a:t>. V češtině vyšel ve více jak 100 vydáních, první už v roce 1797. Dodnes však neexistuje jeho přesný český překlad.</a:t>
            </a:r>
            <a:endParaRPr lang="cs-CZ" i="1" dirty="0">
              <a:latin typeface="Georgia" panose="02040502050405020303" pitchFamily="18" charset="0"/>
            </a:endParaRPr>
          </a:p>
        </p:txBody>
      </p:sp>
      <p:pic>
        <p:nvPicPr>
          <p:cNvPr id="3074" name="Picture 2" descr="http://upload.wikimedia.org/wikipedia/commons/thumb/b/bc/Robinson_Offterdinger_001.jpg/220px-Robinson_Offterdinger_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2844"/>
            <a:ext cx="3456384" cy="4728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5067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8928992" cy="4525963"/>
          </a:xfrm>
        </p:spPr>
        <p:txBody>
          <a:bodyPr>
            <a:normAutofit/>
          </a:bodyPr>
          <a:lstStyle/>
          <a:p>
            <a:pPr marL="811213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Bible</a:t>
            </a:r>
          </a:p>
          <a:p>
            <a:pPr marL="811213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Harry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b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Potter</a:t>
            </a: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a kámen mudrců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(J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 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K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</a:t>
            </a:r>
            <a:r>
              <a:rPr lang="cs-CZ" sz="2600" i="1" dirty="0" err="1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Rowlingová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)</a:t>
            </a:r>
          </a:p>
          <a:p>
            <a:pPr marL="811213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Šifra mistra Leonarda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(Dan Brown)</a:t>
            </a:r>
            <a:endParaRPr lang="cs-CZ" sz="2600" i="1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96198" y="1196752"/>
            <a:ext cx="7848872" cy="1152128"/>
          </a:xfrm>
          <a:prstGeom prst="round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http://www.niznyhrusov.sk/hrusov/images/76-knihy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81128"/>
            <a:ext cx="1319212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19620" y="1466816"/>
            <a:ext cx="8229600" cy="612000"/>
          </a:xfrm>
        </p:spPr>
        <p:txBody>
          <a:bodyPr/>
          <a:lstStyle/>
          <a:p>
            <a:r>
              <a:rPr lang="cs-CZ" dirty="0" smtClean="0"/>
              <a:t>Která kniha je nejznámější a nejprodávanější na světě?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327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1969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Bible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je nazývána knihou knih a je nejenom nejznámější a nejprodávanější knihou na světě, ale je také nejpřekládanější. </a:t>
            </a:r>
            <a:endParaRPr lang="cs-CZ" i="1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4100" name="Picture 4" descr="http://www.dumbible.cz/repository/Obrazky/Informace/Aktuality/Bible%20sva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0768"/>
            <a:ext cx="2301320" cy="3668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0242" y="5019352"/>
            <a:ext cx="770485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Vyhledej na internetu, do kolika jazyků byla Bible dodnes přeložena.</a:t>
            </a:r>
            <a:endParaRPr lang="cs-CZ" sz="2800" i="1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143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80728"/>
            <a:ext cx="8449091" cy="35091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latin typeface="Georgia" panose="02040502050405020303" pitchFamily="18" charset="0"/>
              </a:rPr>
              <a:t>Která česká kniha je nejpřekládanější?</a:t>
            </a:r>
            <a:endParaRPr lang="cs-CZ" sz="2800" dirty="0">
              <a:latin typeface="Georgia" panose="02040502050405020303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3" y="1600200"/>
            <a:ext cx="8945653" cy="452596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Ostře sledované vlaky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(Bohumil Hrabal)</a:t>
            </a:r>
          </a:p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R.U.R.</a:t>
            </a:r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(Karel Čapek)</a:t>
            </a:r>
          </a:p>
          <a:p>
            <a:pPr marL="514350" indent="-514350">
              <a:lnSpc>
                <a:spcPct val="2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Osudy dobrého vojáka Švejka za světové války 					</a:t>
            </a:r>
            <a:r>
              <a:rPr lang="cs-CZ" sz="26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(Jaroslav Hašek)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971600" y="836103"/>
            <a:ext cx="7632848" cy="1152128"/>
          </a:xfrm>
          <a:prstGeom prst="roundRect">
            <a:avLst/>
          </a:prstGeom>
          <a:noFill/>
          <a:ln w="635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29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4038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Čtyřdílný humoristický román Jaroslava Haška Osudy dobrého vojáka Švejka za světové války byl přeložen do 58 světových jazyků a je jednoznačně nejpřekládanějším českým literárním dílem. Jeho nezaměnitelnou podobu dokreslují známé ilustrace Josefa Lady.</a:t>
            </a:r>
            <a:endParaRPr lang="cs-CZ" i="1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</p:txBody>
      </p:sp>
      <p:pic>
        <p:nvPicPr>
          <p:cNvPr id="5122" name="Picture 2" descr="http://www.svejk-jihlava.cz/img/logo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3077133" cy="331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026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184576"/>
          </a:xfrm>
        </p:spPr>
        <p:txBody>
          <a:bodyPr/>
          <a:lstStyle/>
          <a:p>
            <a:pPr marL="0" indent="0">
              <a:buNone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SOUKAL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, Josef. </a:t>
            </a:r>
            <a:r>
              <a:rPr lang="cs-CZ" sz="2400" i="1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Literární výchova pro 2. stupeň základní školy a odpovídající ročníky víceletých gymnázií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 2.,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upr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 a </a:t>
            </a:r>
            <a:r>
              <a:rPr lang="cs-CZ" sz="2400" dirty="0" err="1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rozš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 vyd. Praha: SPN - pedagogické nakladatelství, 2009, 246 s. ISBN 978-80-7235-438-2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26 zajímavých faktů ze světa literatury [online].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In: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SVĚTY LITERATURY.CZ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[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online</a:t>
            </a:r>
            <a:r>
              <a:rPr lang="en-US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].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 2014 [cit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Georgia" panose="02040502050405020303" pitchFamily="18" charset="0"/>
              </a:rPr>
              <a:t>. 2015-05-12]. Dostupné z: http://svetyliteratury.cz/?p=5681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080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409</TotalTime>
  <Words>435</Words>
  <Application>Microsoft Office PowerPoint</Application>
  <PresentationFormat>Předvádění na obrazovce (4:3)</PresentationFormat>
  <Paragraphs>41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Motiv2</vt:lpstr>
      <vt:lpstr>Co možná nevíte  aneb  5 zajímavých faktů ze světa literatury</vt:lpstr>
      <vt:lpstr>Metodický pokyn</vt:lpstr>
      <vt:lpstr>Kolik románů napsal William Shakespeare?</vt:lpstr>
      <vt:lpstr>Snímek 4</vt:lpstr>
      <vt:lpstr>Které literární dílo bylo vůbec jako první napsáno na psacím stroji?</vt:lpstr>
      <vt:lpstr>Snímek 6</vt:lpstr>
      <vt:lpstr>Která kniha je považována za první anglický román?</vt:lpstr>
      <vt:lpstr>Snímek 8</vt:lpstr>
      <vt:lpstr>Která kniha je nejznámější a nejprodávanější na světě?</vt:lpstr>
      <vt:lpstr>Snímek 10</vt:lpstr>
      <vt:lpstr>Která česká kniha je nejpřekládanější?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Hanulinka</dc:creator>
  <cp:lastModifiedBy>Dum</cp:lastModifiedBy>
  <cp:revision>31</cp:revision>
  <dcterms:created xsi:type="dcterms:W3CDTF">2015-05-10T18:48:57Z</dcterms:created>
  <dcterms:modified xsi:type="dcterms:W3CDTF">2015-05-18T15:16:14Z</dcterms:modified>
</cp:coreProperties>
</file>