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19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4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796819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564904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892829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5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4F1235EA-0A9B-42B6-AC59-651E16C65214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F1235EA-0A9B-42B6-AC59-651E16C65214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3308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F1235EA-0A9B-42B6-AC59-651E16C65214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7494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F1235EA-0A9B-42B6-AC59-651E16C65214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20158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F1235EA-0A9B-42B6-AC59-651E16C65214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43683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jpe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4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9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6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1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8E426-F574-48F5-9767-E771D1115467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1227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89887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eb2.mlp.cz/koweb/00/03/40/49/81/tak_pravil_zarathusta.pdf" TargetMode="Externa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txBody>
          <a:bodyPr>
            <a:noAutofit/>
          </a:bodyPr>
          <a:lstStyle/>
          <a:p>
            <a:r>
              <a:rPr lang="cs-CZ" sz="6600" b="1" dirty="0"/>
              <a:t>Friedrich Nietzsche</a:t>
            </a:r>
            <a:br>
              <a:rPr lang="cs-CZ" sz="6600" b="1" dirty="0"/>
            </a:br>
            <a:r>
              <a:rPr lang="cs-CZ" sz="6600" b="1" dirty="0" smtClean="0"/>
              <a:t>Tak pravil </a:t>
            </a:r>
            <a:r>
              <a:rPr lang="cs-CZ" sz="6600" b="1" dirty="0" err="1" smtClean="0"/>
              <a:t>Zarathustra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5013176"/>
            <a:ext cx="5112568" cy="129614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Radek </a:t>
            </a:r>
            <a:r>
              <a:rPr lang="cs-CZ" dirty="0" err="1" smtClean="0">
                <a:solidFill>
                  <a:schemeClr val="tx1"/>
                </a:solidFill>
              </a:rPr>
              <a:t>Talafa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theosophiaistheway.com/PICTURES/Zarathustra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573016"/>
            <a:ext cx="1584176" cy="19626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0057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/>
              <a:t>Časový rozpis</a:t>
            </a:r>
            <a:endParaRPr lang="cs-CZ" sz="3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320480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500" b="1" dirty="0" smtClean="0"/>
              <a:t>Úvod							1´</a:t>
            </a:r>
          </a:p>
          <a:p>
            <a:pPr marL="514350" indent="-514350">
              <a:buAutoNum type="arabicParenR"/>
            </a:pPr>
            <a:r>
              <a:rPr lang="cs-CZ" sz="2500" b="1" dirty="0" smtClean="0"/>
              <a:t>O autorovi						5´</a:t>
            </a:r>
          </a:p>
          <a:p>
            <a:pPr marL="514350" indent="-514350">
              <a:buAutoNum type="arabicParenR"/>
            </a:pPr>
            <a:r>
              <a:rPr lang="cs-CZ" sz="2500" b="1" dirty="0" smtClean="0"/>
              <a:t>O díle (Tak pravil </a:t>
            </a:r>
            <a:r>
              <a:rPr lang="cs-CZ" sz="2500" b="1" dirty="0" err="1" smtClean="0"/>
              <a:t>Zarathustra</a:t>
            </a:r>
            <a:r>
              <a:rPr lang="cs-CZ" sz="2500" b="1" dirty="0" smtClean="0"/>
              <a:t>)				3´</a:t>
            </a:r>
          </a:p>
          <a:p>
            <a:pPr marL="514350" indent="-514350">
              <a:buAutoNum type="arabicParenR"/>
            </a:pPr>
            <a:r>
              <a:rPr lang="cs-CZ" sz="2500" b="1" dirty="0" smtClean="0"/>
              <a:t>Obraz člověka				      		15´</a:t>
            </a:r>
          </a:p>
          <a:p>
            <a:pPr marL="514350" indent="-514350">
              <a:buAutoNum type="arabicParenR"/>
            </a:pPr>
            <a:r>
              <a:rPr lang="cs-CZ" sz="2500" b="1" dirty="0" smtClean="0"/>
              <a:t>Práce s textem				      		10´</a:t>
            </a:r>
          </a:p>
          <a:p>
            <a:pPr marL="514350" indent="-514350">
              <a:buAutoNum type="arabicParenR"/>
            </a:pPr>
            <a:r>
              <a:rPr lang="cs-CZ" sz="2500" b="1" dirty="0" smtClean="0"/>
              <a:t>Závěr							  5´</a:t>
            </a:r>
          </a:p>
          <a:p>
            <a:pPr marL="514350" indent="-514350">
              <a:buAutoNum type="arabicParenR"/>
            </a:pPr>
            <a:endParaRPr lang="cs-CZ" sz="2500" dirty="0" smtClean="0"/>
          </a:p>
        </p:txBody>
      </p:sp>
      <p:pic>
        <p:nvPicPr>
          <p:cNvPr id="2050" name="Picture 2" descr="http://www.mywithersradio.com/centralia/wp-content/uploads/2014/01/The-Simpson-Mr-Burn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12776"/>
            <a:ext cx="988659" cy="1152128"/>
          </a:xfrm>
          <a:prstGeom prst="rect">
            <a:avLst/>
          </a:prstGeom>
          <a:noFill/>
          <a:ln w="19050" cmpd="sng">
            <a:solidFill>
              <a:schemeClr val="tx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2679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467984"/>
          </a:xfrm>
        </p:spPr>
        <p:txBody>
          <a:bodyPr/>
          <a:lstStyle/>
          <a:p>
            <a:r>
              <a:rPr lang="cs-CZ" dirty="0" smtClean="0"/>
              <a:t>2) </a:t>
            </a:r>
            <a:r>
              <a:rPr lang="cs-CZ" sz="4000" b="1" dirty="0" smtClean="0"/>
              <a:t>Friedrich Nietzsche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916832"/>
            <a:ext cx="5050904" cy="4209331"/>
          </a:xfrm>
        </p:spPr>
        <p:txBody>
          <a:bodyPr/>
          <a:lstStyle/>
          <a:p>
            <a:r>
              <a:rPr lang="cs-CZ" sz="2500" dirty="0" smtClean="0"/>
              <a:t>(1844-1900)</a:t>
            </a:r>
          </a:p>
          <a:p>
            <a:r>
              <a:rPr lang="cs-CZ" sz="2500" dirty="0" smtClean="0"/>
              <a:t>„malý pastor“</a:t>
            </a:r>
          </a:p>
          <a:p>
            <a:r>
              <a:rPr lang="cs-CZ" sz="2500" dirty="0" smtClean="0"/>
              <a:t>profesor</a:t>
            </a:r>
          </a:p>
          <a:p>
            <a:r>
              <a:rPr lang="cs-CZ" sz="2500" dirty="0" smtClean="0"/>
              <a:t>psychické problémy</a:t>
            </a:r>
          </a:p>
          <a:p>
            <a:r>
              <a:rPr lang="cs-CZ" sz="2500" dirty="0" smtClean="0"/>
              <a:t>„poutník“</a:t>
            </a:r>
          </a:p>
          <a:p>
            <a:r>
              <a:rPr lang="cs-CZ" sz="2500" dirty="0" smtClean="0"/>
              <a:t>duševní zhroucení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File:Nietzsche187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1944216" cy="2639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16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3"/>
            <a:ext cx="8229600" cy="757095"/>
          </a:xfrm>
        </p:spPr>
        <p:txBody>
          <a:bodyPr/>
          <a:lstStyle/>
          <a:p>
            <a:r>
              <a:rPr lang="cs-CZ" dirty="0" smtClean="0"/>
              <a:t>2</a:t>
            </a:r>
            <a:r>
              <a:rPr lang="cs-CZ" sz="3000" dirty="0" smtClean="0"/>
              <a:t>) </a:t>
            </a:r>
            <a:r>
              <a:rPr lang="cs-CZ" sz="3000" b="1" dirty="0" smtClean="0"/>
              <a:t>Friedrich Nietzsche</a:t>
            </a:r>
            <a:endParaRPr lang="cs-CZ" sz="3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881839"/>
            <a:ext cx="5050904" cy="4244324"/>
          </a:xfrm>
        </p:spPr>
        <p:txBody>
          <a:bodyPr/>
          <a:lstStyle/>
          <a:p>
            <a:r>
              <a:rPr lang="cs-CZ" sz="2000" dirty="0" smtClean="0"/>
              <a:t>Vzory: </a:t>
            </a:r>
            <a:r>
              <a:rPr lang="cs-CZ" sz="2000" b="1" dirty="0" smtClean="0"/>
              <a:t>Schopenhauer, Wagner</a:t>
            </a:r>
          </a:p>
          <a:p>
            <a:r>
              <a:rPr lang="cs-CZ" sz="2000" dirty="0" smtClean="0"/>
              <a:t>Aforismy: </a:t>
            </a:r>
            <a:r>
              <a:rPr lang="cs-CZ" sz="2000" i="1" dirty="0" smtClean="0"/>
              <a:t>„věčné ženství“, „Jdeš-li mezi ženy, vezmi si s sebou bič.“</a:t>
            </a:r>
          </a:p>
          <a:p>
            <a:r>
              <a:rPr lang="cs-CZ" sz="2000" dirty="0" smtClean="0"/>
              <a:t>Systém: </a:t>
            </a:r>
            <a:r>
              <a:rPr lang="cs-CZ" sz="2000" b="1" dirty="0" smtClean="0"/>
              <a:t>NIHILISMUS</a:t>
            </a:r>
          </a:p>
          <a:p>
            <a:r>
              <a:rPr lang="cs-CZ" sz="2000" b="1" dirty="0" smtClean="0"/>
              <a:t>Křesťanství ztroskotalo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File:Nietzsche187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1839"/>
            <a:ext cx="1564109" cy="2123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5251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</a:t>
            </a:r>
            <a:r>
              <a:rPr lang="cs-CZ" sz="2500" b="1" dirty="0" smtClean="0"/>
              <a:t>Friedrich Nietzsche</a:t>
            </a:r>
            <a:endParaRPr lang="cs-CZ" sz="2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600200"/>
            <a:ext cx="505090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7 anti:</a:t>
            </a:r>
          </a:p>
          <a:p>
            <a:pPr marL="0" indent="0">
              <a:buNone/>
            </a:pPr>
            <a:r>
              <a:rPr lang="cs-CZ" sz="2000" b="1" dirty="0" err="1" smtClean="0"/>
              <a:t>Antikřesťanský</a:t>
            </a:r>
            <a:r>
              <a:rPr lang="cs-CZ" sz="2000" b="1" dirty="0" smtClean="0"/>
              <a:t> (Bůh je mrtev)</a:t>
            </a:r>
          </a:p>
          <a:p>
            <a:pPr marL="0" indent="0">
              <a:buNone/>
            </a:pPr>
            <a:r>
              <a:rPr lang="cs-CZ" sz="2000" b="1" dirty="0" smtClean="0"/>
              <a:t>Antifeministický</a:t>
            </a:r>
            <a:r>
              <a:rPr lang="cs-CZ" sz="2000" dirty="0" smtClean="0"/>
              <a:t> </a:t>
            </a:r>
            <a:r>
              <a:rPr lang="cs-CZ" sz="2000" dirty="0"/>
              <a:t>„</a:t>
            </a:r>
            <a:r>
              <a:rPr lang="cs-CZ" sz="2000" i="1" dirty="0"/>
              <a:t>Zdaž není lépe, dostati se do rukou vrahovi než do snů vilné ženy</a:t>
            </a:r>
            <a:r>
              <a:rPr lang="cs-CZ" sz="2000" i="1" dirty="0" smtClean="0"/>
              <a:t>?</a:t>
            </a:r>
            <a:r>
              <a:rPr lang="cs-CZ" sz="2000" dirty="0" smtClean="0"/>
              <a:t>“</a:t>
            </a:r>
          </a:p>
          <a:p>
            <a:pPr marL="0" indent="0">
              <a:buNone/>
            </a:pPr>
            <a:r>
              <a:rPr lang="cs-CZ" sz="2000" b="1" dirty="0" err="1" smtClean="0"/>
              <a:t>Antiintelektualistický</a:t>
            </a:r>
            <a:r>
              <a:rPr lang="cs-CZ" sz="2000" b="1" dirty="0" smtClean="0"/>
              <a:t> (smysl, vůle)</a:t>
            </a:r>
          </a:p>
          <a:p>
            <a:pPr marL="0" indent="0">
              <a:buNone/>
            </a:pPr>
            <a:r>
              <a:rPr lang="cs-CZ" sz="2000" b="1" dirty="0" err="1" smtClean="0"/>
              <a:t>Antimoralistický</a:t>
            </a:r>
            <a:r>
              <a:rPr lang="cs-CZ" sz="2000" b="1" dirty="0" smtClean="0"/>
              <a:t> (instinkt, pudy)</a:t>
            </a:r>
          </a:p>
          <a:p>
            <a:pPr marL="0" indent="0">
              <a:buNone/>
            </a:pPr>
            <a:r>
              <a:rPr lang="cs-CZ" sz="2000" b="1" dirty="0" smtClean="0"/>
              <a:t>Antisocialistický (sobectví)</a:t>
            </a:r>
          </a:p>
          <a:p>
            <a:pPr marL="0" indent="0">
              <a:buNone/>
            </a:pPr>
            <a:r>
              <a:rPr lang="cs-CZ" sz="2000" b="1" dirty="0" smtClean="0"/>
              <a:t>Antidemokratický (ovce, stádo)</a:t>
            </a:r>
          </a:p>
          <a:p>
            <a:pPr marL="0" indent="0">
              <a:buNone/>
            </a:pPr>
            <a:r>
              <a:rPr lang="cs-CZ" sz="2000" b="1" dirty="0" err="1" smtClean="0"/>
              <a:t>Antipesimistický</a:t>
            </a:r>
            <a:r>
              <a:rPr lang="cs-CZ" sz="2000" b="1" dirty="0" smtClean="0"/>
              <a:t> (vášeň, radost)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File:Nietzsche187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85888"/>
            <a:ext cx="2280974" cy="30963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5827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3) </a:t>
            </a:r>
            <a:r>
              <a:rPr lang="cs-CZ" sz="2800" b="1" dirty="0" smtClean="0"/>
              <a:t>Tak pravil </a:t>
            </a:r>
            <a:r>
              <a:rPr lang="cs-CZ" sz="2800" b="1" dirty="0" err="1" smtClean="0"/>
              <a:t>Zarathustra</a:t>
            </a:r>
            <a:r>
              <a:rPr lang="cs-CZ" sz="2800" b="1" dirty="0" smtClean="0"/>
              <a:t> – </a:t>
            </a:r>
            <a:r>
              <a:rPr lang="cs-CZ" sz="2800" b="1" i="1" dirty="0" err="1" smtClean="0"/>
              <a:t>Magnum</a:t>
            </a:r>
            <a:r>
              <a:rPr lang="cs-CZ" sz="2800" b="1" i="1" dirty="0" smtClean="0"/>
              <a:t> opus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filosofické literární celosvětově uznávané dílo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000" i="1" dirty="0" smtClean="0"/>
              <a:t>Dílo pojednává o fiktivních cestách a o učení perského proroka </a:t>
            </a:r>
            <a:r>
              <a:rPr lang="cs-CZ" sz="2000" i="1" dirty="0" err="1" smtClean="0"/>
              <a:t>Zarathustry</a:t>
            </a:r>
            <a:r>
              <a:rPr lang="cs-CZ" sz="2000" i="1" dirty="0" smtClean="0"/>
              <a:t>, který kritizuje: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b="1" dirty="0" smtClean="0"/>
              <a:t> morální hodnoty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b="1" dirty="0"/>
              <a:t> </a:t>
            </a:r>
            <a:r>
              <a:rPr lang="cs-CZ" sz="2000" b="1" dirty="0" smtClean="0"/>
              <a:t>výdobytky moderního světa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b="1" dirty="0" smtClean="0"/>
              <a:t> ale i třeba vědu ad.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40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</a:t>
            </a:r>
            <a:r>
              <a:rPr lang="cs-CZ" sz="2800" b="1" dirty="0" smtClean="0"/>
              <a:t>Obraz člověka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259632" y="1988840"/>
            <a:ext cx="3952138" cy="41659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u="sng" dirty="0" smtClean="0"/>
              <a:t>NADČLOVĚK</a:t>
            </a:r>
          </a:p>
          <a:p>
            <a:pPr>
              <a:buFontTx/>
              <a:buChar char="-"/>
            </a:pPr>
            <a:r>
              <a:rPr lang="cs-CZ" sz="3500" b="1" dirty="0" smtClean="0"/>
              <a:t>CÍL = překonání člověka </a:t>
            </a:r>
          </a:p>
          <a:p>
            <a:pPr marL="0" indent="0">
              <a:buNone/>
            </a:pPr>
            <a:r>
              <a:rPr lang="cs-CZ" sz="3500" b="1" dirty="0" smtClean="0"/>
              <a:t>(</a:t>
            </a:r>
            <a:r>
              <a:rPr lang="cs-CZ" sz="3500" b="1" dirty="0"/>
              <a:t>O nadčlověku a posledním </a:t>
            </a:r>
            <a:r>
              <a:rPr lang="cs-CZ" sz="3500" b="1" dirty="0" smtClean="0"/>
              <a:t>člověku)</a:t>
            </a:r>
            <a:endParaRPr lang="cs-CZ" sz="3500" b="1" dirty="0"/>
          </a:p>
        </p:txBody>
      </p:sp>
      <p:pic>
        <p:nvPicPr>
          <p:cNvPr id="2052" name="Picture 4" descr="http://www.psephizo.com/wp-content/uploads/2013/11/3164668-superman.jp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2638590" cy="19789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6826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576064"/>
          </a:xfrm>
        </p:spPr>
        <p:txBody>
          <a:bodyPr/>
          <a:lstStyle/>
          <a:p>
            <a:r>
              <a:rPr lang="cs-CZ" dirty="0" smtClean="0"/>
              <a:t>4) </a:t>
            </a:r>
            <a:r>
              <a:rPr lang="cs-CZ" b="1" dirty="0" smtClean="0"/>
              <a:t>Obraz člověka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2564905"/>
            <a:ext cx="3672408" cy="3240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u="sng" dirty="0" smtClean="0"/>
              <a:t>Vývoj</a:t>
            </a:r>
          </a:p>
          <a:p>
            <a:pPr marL="1143000" indent="-1143000">
              <a:buAutoNum type="alphaLcParenR"/>
            </a:pPr>
            <a:r>
              <a:rPr lang="cs-CZ" sz="3000" b="1" dirty="0" smtClean="0">
                <a:solidFill>
                  <a:srgbClr val="FF0000"/>
                </a:solidFill>
              </a:rPr>
              <a:t>Červ </a:t>
            </a:r>
            <a:r>
              <a:rPr lang="cs-CZ" sz="3000" b="1" dirty="0">
                <a:solidFill>
                  <a:srgbClr val="FF0000"/>
                </a:solidFill>
              </a:rPr>
              <a:t>–</a:t>
            </a:r>
            <a:r>
              <a:rPr lang="cs-CZ" sz="3000" b="1" dirty="0" smtClean="0">
                <a:solidFill>
                  <a:srgbClr val="FF0000"/>
                </a:solidFill>
              </a:rPr>
              <a:t> Člověk – opice</a:t>
            </a:r>
          </a:p>
          <a:p>
            <a:pPr marL="1143000" indent="-1143000">
              <a:buAutoNum type="alphaLcParenR"/>
            </a:pPr>
            <a:r>
              <a:rPr lang="cs-CZ" sz="3000" b="1" u="sng" dirty="0" smtClean="0">
                <a:solidFill>
                  <a:srgbClr val="7030A0"/>
                </a:solidFill>
              </a:rPr>
              <a:t>Člověk </a:t>
            </a:r>
            <a:r>
              <a:rPr lang="cs-CZ" sz="3000" b="1" u="sng" dirty="0">
                <a:solidFill>
                  <a:srgbClr val="7030A0"/>
                </a:solidFill>
              </a:rPr>
              <a:t>–</a:t>
            </a:r>
            <a:r>
              <a:rPr lang="cs-CZ" sz="3000" b="1" u="sng" dirty="0" smtClean="0">
                <a:solidFill>
                  <a:srgbClr val="7030A0"/>
                </a:solidFill>
              </a:rPr>
              <a:t> nadčlověk</a:t>
            </a:r>
            <a:endParaRPr lang="cs-CZ" sz="3000" b="1" u="sng" dirty="0">
              <a:solidFill>
                <a:srgbClr val="7030A0"/>
              </a:solidFill>
            </a:endParaRPr>
          </a:p>
        </p:txBody>
      </p:sp>
      <p:pic>
        <p:nvPicPr>
          <p:cNvPr id="2052" name="Picture 4" descr="http://www.psephizo.com/wp-content/uploads/2013/11/3164668-superman.jp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64904"/>
            <a:ext cx="3070638" cy="23029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6780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4) </a:t>
            </a:r>
            <a:r>
              <a:rPr lang="cs-CZ" sz="2800" b="1" dirty="0" smtClean="0"/>
              <a:t>Obraz člověka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403648" y="2204864"/>
            <a:ext cx="5472608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u="sng" dirty="0" smtClean="0"/>
              <a:t>Jaký úkol má nadčlověk?</a:t>
            </a:r>
          </a:p>
        </p:txBody>
      </p:sp>
      <p:pic>
        <p:nvPicPr>
          <p:cNvPr id="2052" name="Picture 4" descr="http://www.psephizo.com/wp-content/uploads/2013/11/3164668-superman.jp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924944"/>
            <a:ext cx="3358670" cy="25190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8507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smtClean="0"/>
              <a:t>4) </a:t>
            </a:r>
            <a:r>
              <a:rPr lang="cs-CZ" sz="2000" b="1" dirty="0" smtClean="0"/>
              <a:t>Obraz člověka</a:t>
            </a:r>
            <a:endParaRPr lang="cs-CZ" sz="2000" b="1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sz="2000" b="1" dirty="0" smtClean="0"/>
              <a:t>Řád 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Morálka - pravidla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Křesťanství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Moderní výdobytky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Knihy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Věda</a:t>
            </a:r>
          </a:p>
          <a:p>
            <a:pPr>
              <a:buFontTx/>
              <a:buChar char="-"/>
            </a:pPr>
            <a:endParaRPr lang="cs-CZ" sz="2000" b="1" dirty="0" smtClean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sz="2000" b="1" dirty="0" smtClean="0"/>
              <a:t>Riziko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Instinkt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Pudy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Extáze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Spontaneita </a:t>
            </a:r>
          </a:p>
          <a:p>
            <a:pPr algn="ctr">
              <a:buFontTx/>
              <a:buChar char="-"/>
            </a:pPr>
            <a:r>
              <a:rPr lang="cs-CZ" sz="2000" b="1" dirty="0" smtClean="0"/>
              <a:t>Autenticita</a:t>
            </a:r>
            <a:endParaRPr lang="cs-CZ" sz="2000" b="1" dirty="0"/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6385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Nadčlověk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podle své vůle k moci, musí mít svobodu ducha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Cílem lidí – opakující se „supermani“ – Julius </a:t>
            </a:r>
            <a:r>
              <a:rPr lang="cs-CZ" dirty="0" err="1" smtClean="0"/>
              <a:t>Cesar</a:t>
            </a:r>
            <a:r>
              <a:rPr lang="cs-CZ" dirty="0" smtClean="0"/>
              <a:t>, Napoleon Bonaparte</a:t>
            </a:r>
          </a:p>
          <a:p>
            <a:endParaRPr lang="cs-CZ" dirty="0"/>
          </a:p>
          <a:p>
            <a:r>
              <a:rPr lang="cs-CZ" b="1" dirty="0" smtClean="0"/>
              <a:t>Dionýský element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819119" y="2636912"/>
            <a:ext cx="348107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Hlas života!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3379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52736"/>
            <a:ext cx="8229600" cy="612000"/>
          </a:xfrm>
        </p:spPr>
        <p:txBody>
          <a:bodyPr/>
          <a:lstStyle/>
          <a:p>
            <a:r>
              <a:rPr lang="cs-CZ" dirty="0" smtClean="0"/>
              <a:t>4) </a:t>
            </a:r>
            <a:r>
              <a:rPr lang="cs-CZ" sz="4000" b="1" dirty="0" smtClean="0"/>
              <a:t>Nadčlověk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5"/>
          </a:xfrm>
        </p:spPr>
        <p:txBody>
          <a:bodyPr/>
          <a:lstStyle/>
          <a:p>
            <a:pPr marL="0" indent="0">
              <a:buNone/>
            </a:pPr>
            <a:r>
              <a:rPr lang="cs-CZ" sz="2500" dirty="0"/>
              <a:t>„Slabí a nezdařilí mají zahynout: první věta naší lásky k člověku</a:t>
            </a:r>
            <a:r>
              <a:rPr lang="cs-CZ" sz="2500" dirty="0" smtClean="0"/>
              <a:t>.“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Zneužití </a:t>
            </a:r>
            <a:r>
              <a:rPr lang="cs-CZ" sz="2500" dirty="0" smtClean="0"/>
              <a:t>– Hitler, Mussolini </a:t>
            </a:r>
            <a:r>
              <a:rPr lang="cs-CZ" sz="2500" b="1" dirty="0" smtClean="0"/>
              <a:t>– árijská rasa, antisemitismus, rasismus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http://blog.idnes.cz/blog/12917/294136/clanok_foto_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01008"/>
            <a:ext cx="1912712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5672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268760"/>
            <a:ext cx="8229600" cy="61200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5) Práce s textem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Texty: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O učebnách ctnosti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O třech proměnách</a:t>
            </a:r>
            <a:endParaRPr lang="cs-CZ" sz="250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6588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648072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Co nám dává Nietzsche dnes?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sz="4000" dirty="0" smtClean="0">
                <a:solidFill>
                  <a:srgbClr val="7030A0"/>
                </a:solidFill>
              </a:rPr>
              <a:t>Morálka</a:t>
            </a:r>
          </a:p>
          <a:p>
            <a:pPr marL="0" indent="0">
              <a:buNone/>
            </a:pPr>
            <a:endParaRPr lang="cs-CZ" sz="4000" dirty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r>
              <a:rPr lang="cs-CZ" sz="4000" dirty="0" smtClean="0">
                <a:solidFill>
                  <a:srgbClr val="7030A0"/>
                </a:solidFill>
              </a:rPr>
              <a:t>Přirozenost </a:t>
            </a:r>
            <a:endParaRPr lang="cs-CZ" sz="4000" dirty="0">
              <a:solidFill>
                <a:srgbClr val="7030A0"/>
              </a:solidFill>
            </a:endParaRPr>
          </a:p>
        </p:txBody>
      </p:sp>
      <p:pic>
        <p:nvPicPr>
          <p:cNvPr id="7170" name="Picture 2" descr="http://www.i-ateismus.cz/wp-content/uploads/moralit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36912"/>
            <a:ext cx="2952328" cy="19436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4666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136904" cy="4017309"/>
          </a:xfrm>
        </p:spPr>
        <p:txBody>
          <a:bodyPr>
            <a:normAutofit/>
          </a:bodyPr>
          <a:lstStyle/>
          <a:p>
            <a:r>
              <a:rPr lang="cs-CZ" sz="2000" dirty="0"/>
              <a:t>NIETZSCHE, Friedrich. </a:t>
            </a:r>
            <a:r>
              <a:rPr lang="cs-CZ" sz="2000" i="1" dirty="0"/>
              <a:t>Tak pravil </a:t>
            </a:r>
            <a:r>
              <a:rPr lang="cs-CZ" sz="2000" i="1" dirty="0" err="1"/>
              <a:t>Zarathustra</a:t>
            </a:r>
            <a:r>
              <a:rPr lang="cs-CZ" sz="2000" i="1" dirty="0"/>
              <a:t> </a:t>
            </a:r>
            <a:r>
              <a:rPr lang="cs-CZ" sz="2000" dirty="0"/>
              <a:t>[online]. V MKP </a:t>
            </a:r>
            <a:r>
              <a:rPr lang="cs-CZ" sz="2000" dirty="0" smtClean="0"/>
              <a:t>1</a:t>
            </a:r>
            <a:r>
              <a:rPr lang="cs-CZ" sz="2000" dirty="0"/>
              <a:t>. vyd. Praha : Městská knihovna v Praze, 2011 </a:t>
            </a:r>
            <a:r>
              <a:rPr lang="cs-CZ" sz="2000" dirty="0" smtClean="0"/>
              <a:t>Dostupné </a:t>
            </a:r>
            <a:r>
              <a:rPr lang="cs-CZ" sz="2000" dirty="0"/>
              <a:t>z WWW</a:t>
            </a:r>
            <a:r>
              <a:rPr lang="cs-CZ" sz="2000" dirty="0" smtClean="0"/>
              <a:t>: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web2.mlp.cz/</a:t>
            </a:r>
            <a:r>
              <a:rPr lang="cs-CZ" sz="2000" dirty="0" err="1" smtClean="0">
                <a:hlinkClick r:id="rId2"/>
              </a:rPr>
              <a:t>koweb</a:t>
            </a:r>
            <a:r>
              <a:rPr lang="cs-CZ" sz="2000" dirty="0" smtClean="0">
                <a:hlinkClick r:id="rId2"/>
              </a:rPr>
              <a:t>/00/03/40/49/81/tak_pravil_</a:t>
            </a:r>
            <a:r>
              <a:rPr lang="cs-CZ" sz="2000" dirty="0" err="1" smtClean="0">
                <a:hlinkClick r:id="rId2"/>
              </a:rPr>
              <a:t>zarathusta.pdf</a:t>
            </a:r>
            <a:endParaRPr lang="cs-CZ" sz="2000" dirty="0" smtClean="0"/>
          </a:p>
          <a:p>
            <a:r>
              <a:rPr lang="cs-CZ" sz="2000" dirty="0" err="1" smtClean="0"/>
              <a:t>pixabay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/>
              <a:t>ZITTLAU, j. </a:t>
            </a:r>
            <a:r>
              <a:rPr lang="cs-CZ" sz="2000" i="1" dirty="0"/>
              <a:t>Snadno a rychle filozofem</a:t>
            </a:r>
            <a:r>
              <a:rPr lang="cs-CZ" sz="2000" dirty="0"/>
              <a:t>, Praha: Knihkupectví Albatros, 2005</a:t>
            </a: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9622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140968"/>
            <a:ext cx="7772400" cy="2628007"/>
          </a:xfrm>
        </p:spPr>
        <p:txBody>
          <a:bodyPr>
            <a:normAutofit/>
          </a:bodyPr>
          <a:lstStyle/>
          <a:p>
            <a:r>
              <a:rPr lang="cs-CZ" sz="5000" dirty="0" smtClean="0"/>
              <a:t>Děkuji za pozornost </a:t>
            </a:r>
            <a:r>
              <a:rPr lang="cs-CZ" sz="5000" dirty="0" smtClean="0">
                <a:sym typeface="Wingdings" panose="05000000000000000000" pitchFamily="2" charset="2"/>
              </a:rPr>
              <a:t></a:t>
            </a:r>
            <a:endParaRPr lang="cs-CZ" sz="5000" dirty="0"/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6733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00_Motiv_šablony_prezentace_BOXED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00_Motiv_šablony_prezentace_BOXED</Template>
  <TotalTime>287</TotalTime>
  <Words>336</Words>
  <Application>Microsoft Office PowerPoint</Application>
  <PresentationFormat>Předvádění na obrazovce (4:3)</PresentationFormat>
  <Paragraphs>93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00_Motiv_šablony_prezentace_BOXED</vt:lpstr>
      <vt:lpstr>Friedrich Nietzsche Tak pravil Zarathustra</vt:lpstr>
      <vt:lpstr>Časový rozpis</vt:lpstr>
      <vt:lpstr>2) Friedrich Nietzsche</vt:lpstr>
      <vt:lpstr>2) Friedrich Nietzsche</vt:lpstr>
      <vt:lpstr>2) Friedrich Nietzsche</vt:lpstr>
      <vt:lpstr>3) Tak pravil Zarathustra – Magnum opus</vt:lpstr>
      <vt:lpstr>4) Obraz člověka</vt:lpstr>
      <vt:lpstr>4) Obraz člověka</vt:lpstr>
      <vt:lpstr>4) Obraz člověka</vt:lpstr>
      <vt:lpstr>4) Obraz člověka</vt:lpstr>
      <vt:lpstr>Nadčlověk</vt:lpstr>
      <vt:lpstr>4) Nadčlověk</vt:lpstr>
      <vt:lpstr>5) Práce s textem</vt:lpstr>
      <vt:lpstr>Co nám dává Nietzsche dnes?</vt:lpstr>
      <vt:lpstr>Zdroje:</vt:lpstr>
      <vt:lpstr>Děkuji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Friedrich Nietzsche Tak pravil Zarathustra</dc:title>
  <dc:creator>Radek</dc:creator>
  <cp:lastModifiedBy>Dum</cp:lastModifiedBy>
  <cp:revision>29</cp:revision>
  <dcterms:created xsi:type="dcterms:W3CDTF">2014-02-24T19:27:33Z</dcterms:created>
  <dcterms:modified xsi:type="dcterms:W3CDTF">2015-05-26T16:29:14Z</dcterms:modified>
</cp:coreProperties>
</file>