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999"/>
    <a:srgbClr val="C9E7A7"/>
    <a:srgbClr val="99FF33"/>
    <a:srgbClr val="FFFF66"/>
    <a:srgbClr val="66FFFF"/>
    <a:srgbClr val="00CC00"/>
    <a:srgbClr val="9933FF"/>
    <a:srgbClr val="00CC99"/>
    <a:srgbClr val="780D8D"/>
    <a:srgbClr val="FFCC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85" autoAdjust="0"/>
    <p:restoredTop sz="94660"/>
  </p:normalViewPr>
  <p:slideViewPr>
    <p:cSldViewPr>
      <p:cViewPr>
        <p:scale>
          <a:sx n="90" d="100"/>
          <a:sy n="90" d="100"/>
        </p:scale>
        <p:origin x="-456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19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4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796819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564904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89282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5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99C3946B-EC13-42E6-ADE8-A2CEE953CA8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9C3946B-EC13-42E6-ADE8-A2CEE953CA8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4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6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1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55E94-EA30-4392-8079-28CD5B9E7975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91227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5889887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edia.novinky.cz/548/255488-top_foto1-kz5uc.jpg?135730002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3537" y="1484784"/>
            <a:ext cx="7286014" cy="4104456"/>
          </a:xfrm>
          <a:prstGeom prst="rect">
            <a:avLst/>
          </a:prstGeom>
          <a:noFill/>
          <a:effectLst>
            <a:glow rad="127000">
              <a:schemeClr val="accent1">
                <a:alpha val="27000"/>
              </a:schemeClr>
            </a:glow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1">
              <a:alpha val="84000"/>
            </a:schemeClr>
          </a:solidFill>
        </p:spPr>
        <p:txBody>
          <a:bodyPr/>
          <a:lstStyle/>
          <a:p>
            <a:r>
              <a:rPr lang="cs-CZ" dirty="0" smtClean="0"/>
              <a:t>Koncovky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22920"/>
          </a:xfrm>
          <a:solidFill>
            <a:schemeClr val="bg1">
              <a:alpha val="84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Eva Šipulová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23077" y="1484784"/>
            <a:ext cx="44531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Dotkněte se inovací CZ.1.07/1.3.00/51.0024</a:t>
            </a: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196752"/>
            <a:ext cx="7128792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Rody a vzory</a:t>
            </a:r>
            <a:endParaRPr lang="cs-CZ" sz="36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7430715"/>
              </p:ext>
            </p:extLst>
          </p:nvPr>
        </p:nvGraphicFramePr>
        <p:xfrm>
          <a:off x="899592" y="1950384"/>
          <a:ext cx="705678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4196"/>
                <a:gridCol w="1764196"/>
                <a:gridCol w="1764196"/>
                <a:gridCol w="1764196"/>
              </a:tblGrid>
              <a:tr h="382259">
                <a:tc gridSpan="2">
                  <a:txBody>
                    <a:bodyPr/>
                    <a:lstStyle/>
                    <a:p>
                      <a:endParaRPr lang="cs-CZ" sz="2400" dirty="0" smtClean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Tvrdé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Měkké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688065">
                <a:tc rowSpan="2"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r>
                        <a:rPr lang="cs-CZ" sz="2400" baseline="0" dirty="0" smtClean="0"/>
                        <a:t> mužský</a:t>
                      </a:r>
                      <a:endParaRPr lang="cs-CZ" sz="2400" dirty="0" smtClean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Životný</a:t>
                      </a:r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</a:p>
                    <a:p>
                      <a:r>
                        <a:rPr lang="cs-CZ" sz="2400" dirty="0" smtClean="0"/>
                        <a:t>Předseda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Muž</a:t>
                      </a:r>
                      <a:endParaRPr lang="cs-CZ" sz="2400" baseline="0" dirty="0" smtClean="0"/>
                    </a:p>
                    <a:p>
                      <a:r>
                        <a:rPr lang="cs-CZ" sz="2400" baseline="0" dirty="0" smtClean="0"/>
                        <a:t>Soudce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225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Neživotný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Stroj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9387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 ženský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Žena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Růže</a:t>
                      </a:r>
                      <a:endParaRPr lang="cs-CZ" sz="2400" dirty="0"/>
                    </a:p>
                    <a:p>
                      <a:r>
                        <a:rPr lang="cs-CZ" sz="2400" dirty="0" smtClean="0"/>
                        <a:t>Píseň</a:t>
                      </a:r>
                      <a:endParaRPr lang="cs-CZ" sz="2400" dirty="0"/>
                    </a:p>
                    <a:p>
                      <a:r>
                        <a:rPr lang="cs-CZ" sz="2400" dirty="0" smtClean="0"/>
                        <a:t>Kost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8806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 střední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Město</a:t>
                      </a:r>
                    </a:p>
                    <a:p>
                      <a:r>
                        <a:rPr lang="cs-CZ" sz="2400" dirty="0" smtClean="0"/>
                        <a:t>Kuře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Moře</a:t>
                      </a:r>
                    </a:p>
                    <a:p>
                      <a:r>
                        <a:rPr lang="cs-CZ" sz="2400" dirty="0" smtClean="0"/>
                        <a:t>Stavení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191" y="1124744"/>
            <a:ext cx="7694324" cy="646331"/>
          </a:xfrm>
          <a:prstGeom prst="rect">
            <a:avLst/>
          </a:prstGeom>
          <a:solidFill>
            <a:srgbClr val="99FF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Přiřaďte podstatná jména ke vzorům</a:t>
            </a:r>
            <a:endParaRPr lang="cs-CZ" sz="36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755576" y="3299842"/>
            <a:ext cx="5040560" cy="2052817"/>
            <a:chOff x="827584" y="3933056"/>
            <a:chExt cx="5832648" cy="2621905"/>
          </a:xfrm>
        </p:grpSpPr>
        <p:sp>
          <p:nvSpPr>
            <p:cNvPr id="7" name="TextovéPole 6"/>
            <p:cNvSpPr txBox="1"/>
            <p:nvPr/>
          </p:nvSpPr>
          <p:spPr>
            <a:xfrm>
              <a:off x="827584" y="4365104"/>
              <a:ext cx="1944216" cy="461665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muž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27584" y="5661248"/>
              <a:ext cx="1944216" cy="461665"/>
            </a:xfrm>
            <a:prstGeom prst="rect">
              <a:avLst/>
            </a:prstGeom>
            <a:solidFill>
              <a:srgbClr val="CC00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předseda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27584" y="6093296"/>
              <a:ext cx="1944216" cy="461665"/>
            </a:xfrm>
            <a:prstGeom prst="rect">
              <a:avLst/>
            </a:prstGeom>
            <a:solidFill>
              <a:srgbClr val="00B0F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soudce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27584" y="4797152"/>
              <a:ext cx="1944216" cy="461665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hrad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827584" y="3933056"/>
              <a:ext cx="1944216" cy="461665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pán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771800" y="3933056"/>
              <a:ext cx="1944216" cy="461665"/>
            </a:xfrm>
            <a:prstGeom prst="rect">
              <a:avLst/>
            </a:prstGeom>
            <a:solidFill>
              <a:srgbClr val="9599E7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žena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27584" y="5229200"/>
              <a:ext cx="1944216" cy="461665"/>
            </a:xfrm>
            <a:prstGeom prst="rect">
              <a:avLst/>
            </a:prstGeom>
            <a:solidFill>
              <a:srgbClr val="FF0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stroj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716016" y="4335487"/>
              <a:ext cx="1944216" cy="461665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moře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771800" y="4365104"/>
              <a:ext cx="1944216" cy="461665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růže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716016" y="3933056"/>
              <a:ext cx="1944216" cy="461665"/>
            </a:xfrm>
            <a:prstGeom prst="rect">
              <a:avLst/>
            </a:prstGeom>
            <a:solidFill>
              <a:srgbClr val="FF99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město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716016" y="4797152"/>
              <a:ext cx="1944216" cy="461665"/>
            </a:xfrm>
            <a:prstGeom prst="rect">
              <a:avLst/>
            </a:prstGeom>
            <a:solidFill>
              <a:srgbClr val="9933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kuře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771800" y="5229200"/>
              <a:ext cx="1944216" cy="461665"/>
            </a:xfrm>
            <a:prstGeom prst="rect">
              <a:avLst/>
            </a:prstGeom>
            <a:solidFill>
              <a:srgbClr val="00B05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kost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771800" y="4797152"/>
              <a:ext cx="1944216" cy="461665"/>
            </a:xfrm>
            <a:prstGeom prst="rect">
              <a:avLst/>
            </a:prstGeom>
            <a:solidFill>
              <a:srgbClr val="99FF33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píseň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716016" y="5229200"/>
              <a:ext cx="1944216" cy="461665"/>
            </a:xfrm>
            <a:prstGeom prst="rect">
              <a:avLst/>
            </a:prstGeom>
            <a:solidFill>
              <a:srgbClr val="00CC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stavení</a:t>
              </a:r>
            </a:p>
          </p:txBody>
        </p:sp>
      </p:grpSp>
      <p:sp>
        <p:nvSpPr>
          <p:cNvPr id="21" name="Obdélník 20"/>
          <p:cNvSpPr/>
          <p:nvPr/>
        </p:nvSpPr>
        <p:spPr>
          <a:xfrm>
            <a:off x="2627784" y="2823319"/>
            <a:ext cx="89672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vosa, 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1619672" y="2823319"/>
            <a:ext cx="104708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lesník, 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611560" y="2823319"/>
            <a:ext cx="102476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práce, 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7585769" y="2319263"/>
            <a:ext cx="87466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kotě, 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6732766" y="2319263"/>
            <a:ext cx="86357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jídlo, 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5944717" y="2319263"/>
            <a:ext cx="85953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meč, 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220072" y="2319263"/>
            <a:ext cx="72487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hůl, 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4283968" y="2319263"/>
            <a:ext cx="97417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sokol, 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2987824" y="2319263"/>
            <a:ext cx="13202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Jaroměř, 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1835696" y="2319263"/>
            <a:ext cx="119135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slepice, 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611560" y="2319263"/>
            <a:ext cx="128387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babička, 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7380312" y="1844824"/>
            <a:ext cx="106958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jablko, 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6228184" y="1844824"/>
            <a:ext cx="12069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polička, 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5148064" y="1844824"/>
            <a:ext cx="107433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křeslo, 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3923928" y="1844824"/>
            <a:ext cx="123085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počítač, 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3275856" y="1844824"/>
            <a:ext cx="71686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led, 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1979712" y="1844824"/>
            <a:ext cx="132119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400" dirty="0" smtClean="0"/>
              <a:t>obhájce, </a:t>
            </a:r>
            <a:endParaRPr lang="cs-CZ" sz="2400" dirty="0"/>
          </a:p>
        </p:txBody>
      </p:sp>
      <p:sp>
        <p:nvSpPr>
          <p:cNvPr id="39" name="Obdélník 38"/>
          <p:cNvSpPr/>
          <p:nvPr/>
        </p:nvSpPr>
        <p:spPr>
          <a:xfrm>
            <a:off x="611560" y="1844824"/>
            <a:ext cx="13681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 smtClean="0"/>
              <a:t>nábytek, 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491880" y="282331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přítel,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282331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zlobení,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652120" y="282331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starosta,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948264" y="282331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zlost </a:t>
            </a:r>
            <a:endParaRPr lang="cs-CZ" sz="2400" dirty="0"/>
          </a:p>
        </p:txBody>
      </p:sp>
      <p:pic>
        <p:nvPicPr>
          <p:cNvPr id="2050" name="Picture 2" descr="http://www.carlhonore.com/assets/1409438_58666667-1024x809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616" y="3737839"/>
            <a:ext cx="2316566" cy="1830178"/>
          </a:xfrm>
          <a:prstGeom prst="rect">
            <a:avLst/>
          </a:prstGeom>
          <a:noFill/>
        </p:spPr>
      </p:pic>
      <p:pic>
        <p:nvPicPr>
          <p:cNvPr id="42" name="Obrázek 41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99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9FF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99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9FF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ECFF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FF66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FF66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99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ECFF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99FF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99"/>
                                      </p:to>
                                    </p:animClr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66"/>
                                      </p:to>
                                    </p:animClr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s.cdn3.123rf.com/168nwm/pockygallery/pockygallery1204/pockygallery120400028/13228969-%C4%8Cern%C3%A1-ov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6156" y="3400104"/>
            <a:ext cx="2646522" cy="124449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755576" y="1196752"/>
            <a:ext cx="734481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Která podstatná jména nepatří do řady?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888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vzor hrad</a:t>
            </a:r>
            <a:r>
              <a:rPr lang="cs-CZ" sz="2400" dirty="0" smtClean="0"/>
              <a:t>: strom, kůl, křik, úhel,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231926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pes,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2319263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hotel,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231926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hůl,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80584" y="2319263"/>
            <a:ext cx="1287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rok, stín,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32712" y="2319263"/>
            <a:ext cx="927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obuv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183359"/>
            <a:ext cx="5176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vzor žena</a:t>
            </a:r>
            <a:r>
              <a:rPr lang="cs-CZ" sz="2400" dirty="0" smtClean="0"/>
              <a:t>: cesta, námaha, kniha, kočka,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18335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hrdina,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80584" y="3183359"/>
            <a:ext cx="1143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služba,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3615407"/>
            <a:ext cx="1575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zavazadlo,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615407"/>
            <a:ext cx="2223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Alena, bouřka,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361540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žízeň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55151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vzor město</a:t>
            </a:r>
            <a:r>
              <a:rPr lang="cs-CZ" sz="2400" dirty="0" smtClean="0"/>
              <a:t>:olovo, právo, víno,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4551511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ovoce,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455151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strašidlo,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36296" y="455151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obilí,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07704" y="4983559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máslo, koleno, loďstvo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455151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práce,</a:t>
            </a:r>
            <a:endParaRPr lang="cs-CZ" sz="2400" dirty="0"/>
          </a:p>
        </p:txBody>
      </p:sp>
      <p:pic>
        <p:nvPicPr>
          <p:cNvPr id="22" name="Obrázek 21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7" grpId="0"/>
      <p:bldP spid="9" grpId="0"/>
      <p:bldP spid="15" grpId="0"/>
      <p:bldP spid="17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65" y="1916832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Letošní zimu doprovázely mraz_. Domluvili jsme se s Francouz_, Ital_, Španěl_ a Rus_. Zazpívali jsme si s přátel_ pěkné písně. Babička upekla </a:t>
            </a:r>
            <a:r>
              <a:rPr lang="cs-CZ" sz="2400" dirty="0" err="1" smtClean="0"/>
              <a:t>bucht</a:t>
            </a:r>
            <a:r>
              <a:rPr lang="cs-CZ" sz="2400" dirty="0" smtClean="0"/>
              <a:t>_ s </a:t>
            </a:r>
            <a:r>
              <a:rPr lang="cs-CZ" sz="2400" dirty="0" err="1" smtClean="0"/>
              <a:t>povidl</a:t>
            </a:r>
            <a:r>
              <a:rPr lang="cs-CZ" sz="2400" dirty="0" smtClean="0"/>
              <a:t>_. Děti krmily holub_.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144588"/>
            <a:ext cx="6480720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Doplňte i/y, í/ý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1916832"/>
            <a:ext cx="93610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mrazy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1916832"/>
            <a:ext cx="1368152" cy="46166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Francouzi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331640" y="3187594"/>
            <a:ext cx="5256584" cy="2360295"/>
            <a:chOff x="827584" y="3933056"/>
            <a:chExt cx="5832648" cy="2560350"/>
          </a:xfrm>
        </p:grpSpPr>
        <p:sp>
          <p:nvSpPr>
            <p:cNvPr id="7" name="TextovéPole 6"/>
            <p:cNvSpPr txBox="1"/>
            <p:nvPr/>
          </p:nvSpPr>
          <p:spPr>
            <a:xfrm>
              <a:off x="827584" y="4365104"/>
              <a:ext cx="1944216" cy="40011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muž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27584" y="5661248"/>
              <a:ext cx="1944216" cy="400110"/>
            </a:xfrm>
            <a:prstGeom prst="rect">
              <a:avLst/>
            </a:prstGeom>
            <a:solidFill>
              <a:srgbClr val="CC00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předseda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27584" y="6093296"/>
              <a:ext cx="1944216" cy="400110"/>
            </a:xfrm>
            <a:prstGeom prst="rect">
              <a:avLst/>
            </a:prstGeom>
            <a:solidFill>
              <a:srgbClr val="00B0F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soudce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27584" y="4797152"/>
              <a:ext cx="1944216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hrad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827584" y="3933056"/>
              <a:ext cx="1944216" cy="40011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pán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771800" y="3933056"/>
              <a:ext cx="1944216" cy="400110"/>
            </a:xfrm>
            <a:prstGeom prst="rect">
              <a:avLst/>
            </a:prstGeom>
            <a:solidFill>
              <a:srgbClr val="9599E7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žena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27584" y="5229200"/>
              <a:ext cx="1944216" cy="400110"/>
            </a:xfrm>
            <a:prstGeom prst="rect">
              <a:avLst/>
            </a:prstGeom>
            <a:solidFill>
              <a:srgbClr val="FF00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stroj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716016" y="4335487"/>
              <a:ext cx="1944216" cy="400110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moře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771800" y="4365104"/>
              <a:ext cx="1944216" cy="40011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růže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716016" y="3933056"/>
              <a:ext cx="1944216" cy="400110"/>
            </a:xfrm>
            <a:prstGeom prst="rect">
              <a:avLst/>
            </a:prstGeom>
            <a:solidFill>
              <a:srgbClr val="FF99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město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716016" y="4797152"/>
              <a:ext cx="1944216" cy="400110"/>
            </a:xfrm>
            <a:prstGeom prst="rect">
              <a:avLst/>
            </a:prstGeom>
            <a:solidFill>
              <a:srgbClr val="9933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kuře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771800" y="5229200"/>
              <a:ext cx="1944216" cy="400110"/>
            </a:xfrm>
            <a:prstGeom prst="rect">
              <a:avLst/>
            </a:prstGeom>
            <a:solidFill>
              <a:srgbClr val="00B05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kost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771800" y="4797152"/>
              <a:ext cx="1944216" cy="400110"/>
            </a:xfrm>
            <a:prstGeom prst="rect">
              <a:avLst/>
            </a:prstGeom>
            <a:solidFill>
              <a:srgbClr val="99FF33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píseň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716016" y="5229200"/>
              <a:ext cx="1944216" cy="400110"/>
            </a:xfrm>
            <a:prstGeom prst="rect">
              <a:avLst/>
            </a:prstGeom>
            <a:solidFill>
              <a:srgbClr val="00CC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stavení</a:t>
              </a: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2267744" y="2276872"/>
            <a:ext cx="7837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Rusy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2276872"/>
            <a:ext cx="7200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Italy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2276872"/>
            <a:ext cx="1008112" cy="46166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přáteli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95736" y="2636912"/>
            <a:ext cx="107173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buchty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2636912"/>
            <a:ext cx="1080120" cy="461665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povidly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96136" y="2636912"/>
            <a:ext cx="10801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holuby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971600" y="2276872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Španěly</a:t>
            </a:r>
            <a:endParaRPr lang="cs-CZ" sz="2400" dirty="0"/>
          </a:p>
        </p:txBody>
      </p:sp>
      <p:pic>
        <p:nvPicPr>
          <p:cNvPr id="29" name="Obrázek 28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3" grpId="0" animBg="1"/>
      <p:bldP spid="21" grpId="0" animBg="1"/>
      <p:bldP spid="25" grpId="0" animBg="1"/>
      <p:bldP spid="26" grpId="0" animBg="1"/>
      <p:bldP spid="27" grpId="0" animBg="1"/>
      <p:bldP spid="28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2331" y="1268759"/>
            <a:ext cx="7240363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Odchylky od skloňování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3" y="1988840"/>
            <a:ext cx="7237312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Jména rodu mužského životného na - h, -ch, -k mají v </a:t>
            </a:r>
          </a:p>
          <a:p>
            <a:r>
              <a:rPr lang="cs-CZ" sz="2400" dirty="0" smtClean="0"/>
              <a:t>6. pádě mn. čísla – </a:t>
            </a:r>
            <a:r>
              <a:rPr lang="cs-CZ" sz="2400" dirty="0" err="1" smtClean="0"/>
              <a:t>ích</a:t>
            </a:r>
            <a:r>
              <a:rPr lang="cs-CZ" sz="2400" dirty="0" smtClean="0"/>
              <a:t> (o dobrodruzích, hoších, vojácích)</a:t>
            </a:r>
            <a:endParaRPr lang="cs-CZ" sz="2400" dirty="0"/>
          </a:p>
        </p:txBody>
      </p:sp>
      <p:pic>
        <p:nvPicPr>
          <p:cNvPr id="17410" name="Picture 2" descr="http://images.clipartpanda.com/girl-student-thinking-clipart-thinking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7855" y="4365104"/>
            <a:ext cx="1650530" cy="12493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2332" y="3030051"/>
            <a:ext cx="7240363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400" dirty="0" smtClean="0"/>
              <a:t>Jména rodu mužského neživotného vzoru hrad mají vedle -ech a -</a:t>
            </a:r>
            <a:r>
              <a:rPr lang="cs-CZ" sz="2400" dirty="0" err="1" smtClean="0"/>
              <a:t>ích</a:t>
            </a:r>
            <a:r>
              <a:rPr lang="cs-CZ" sz="2400" dirty="0" smtClean="0"/>
              <a:t> také </a:t>
            </a:r>
            <a:r>
              <a:rPr lang="cs-CZ" sz="2400" dirty="0" err="1" smtClean="0"/>
              <a:t>ách</a:t>
            </a:r>
            <a:r>
              <a:rPr lang="cs-CZ" sz="2400" dirty="0" smtClean="0"/>
              <a:t> (míčcích i míčkách, obláčcích i obláčkách) </a:t>
            </a:r>
            <a:endParaRPr lang="cs-CZ" sz="2400" dirty="0"/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6610" y="1713890"/>
            <a:ext cx="7308304" cy="46166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Nepravidelnosti u některých jmen vzoru píseň a kost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0672" y="2553092"/>
            <a:ext cx="7242302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Podstatná</a:t>
            </a:r>
            <a:r>
              <a:rPr lang="cs-CZ" sz="2400" dirty="0" smtClean="0"/>
              <a:t> jména - myš, noc, nemoc, se skloňují podle kost a píseň (tzv. kolísání)</a:t>
            </a:r>
            <a:endParaRPr lang="cs-CZ" sz="2400" dirty="0"/>
          </a:p>
        </p:txBody>
      </p:sp>
      <p:pic>
        <p:nvPicPr>
          <p:cNvPr id="18434" name="Picture 2" descr="http://www.animateit.net/data/media/nov2011/0025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616051"/>
            <a:ext cx="3312368" cy="2270015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268760"/>
            <a:ext cx="7560840" cy="612000"/>
          </a:xfr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dirty="0" smtClean="0"/>
              <a:t>Nepravidelnosti u některých jmen vzoru píseň a kost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1613917"/>
              </p:ext>
            </p:extLst>
          </p:nvPr>
        </p:nvGraphicFramePr>
        <p:xfrm>
          <a:off x="971600" y="1988840"/>
          <a:ext cx="6876256" cy="33223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9064"/>
                <a:gridCol w="1719064"/>
                <a:gridCol w="1719064"/>
                <a:gridCol w="1719064"/>
              </a:tblGrid>
              <a:tr h="8626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 p. mn. č.</a:t>
                      </a:r>
                    </a:p>
                  </a:txBody>
                  <a:tcPr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myším (písním)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nocím (písním)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nemocím i nemocem (písním i kostem)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86260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6. p. mn. č.</a:t>
                      </a:r>
                      <a:endParaRPr lang="cs-CZ" sz="2000" b="1" dirty="0"/>
                    </a:p>
                  </a:txBody>
                  <a:tcPr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(o) myších (písních)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nocích (písních)</a:t>
                      </a:r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nemocích i nemocech (písních i kostech)</a:t>
                      </a:r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012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7. p. mn. č. </a:t>
                      </a:r>
                    </a:p>
                  </a:txBody>
                  <a:tcPr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myšmi (kostmi)</a:t>
                      </a:r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nocemi (písněmi)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nemocemi (písněmi)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884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6058" y="1197913"/>
            <a:ext cx="6996275" cy="830997"/>
          </a:xfrm>
          <a:prstGeom prst="rect">
            <a:avLst/>
          </a:prstGeom>
          <a:solidFill>
            <a:srgbClr val="0070C0">
              <a:alpha val="84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Zdroje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789040"/>
            <a:ext cx="727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ČJ </a:t>
            </a:r>
            <a:r>
              <a:rPr lang="cs-CZ" sz="2000" dirty="0" err="1" smtClean="0"/>
              <a:t>Fraus</a:t>
            </a:r>
            <a:r>
              <a:rPr lang="cs-CZ" sz="2000" dirty="0" smtClean="0"/>
              <a:t> pro 6. ročník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648512" y="2519621"/>
            <a:ext cx="21748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http</a:t>
            </a:r>
            <a:r>
              <a:rPr lang="cs-CZ" sz="2000" dirty="0" smtClean="0"/>
              <a:t>://pixabay.com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683568" y="2924944"/>
            <a:ext cx="82674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http://www.</a:t>
            </a:r>
            <a:r>
              <a:rPr lang="cs-CZ" sz="2000" dirty="0" err="1" smtClean="0"/>
              <a:t>clipartpanda.com</a:t>
            </a:r>
            <a:r>
              <a:rPr lang="cs-CZ" sz="2000" dirty="0" smtClean="0"/>
              <a:t>/</a:t>
            </a:r>
            <a:r>
              <a:rPr lang="cs-CZ" sz="2000" dirty="0" err="1" smtClean="0"/>
              <a:t>categories</a:t>
            </a:r>
            <a:r>
              <a:rPr lang="cs-CZ" sz="2000" dirty="0" smtClean="0"/>
              <a:t>/girl-student-</a:t>
            </a:r>
            <a:r>
              <a:rPr lang="cs-CZ" sz="2000" dirty="0" err="1" smtClean="0"/>
              <a:t>thinking</a:t>
            </a:r>
            <a:r>
              <a:rPr lang="cs-CZ" sz="2000" dirty="0" smtClean="0"/>
              <a:t>-</a:t>
            </a:r>
            <a:r>
              <a:rPr lang="cs-CZ" sz="2000" dirty="0" err="1" smtClean="0"/>
              <a:t>clipart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244587" y="4373488"/>
            <a:ext cx="184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48512" y="2028910"/>
            <a:ext cx="58787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http://www.</a:t>
            </a:r>
            <a:r>
              <a:rPr lang="cs-CZ" sz="2000" dirty="0" err="1" smtClean="0"/>
              <a:t>animateit.net</a:t>
            </a:r>
            <a:r>
              <a:rPr lang="cs-CZ" sz="2000" dirty="0" smtClean="0"/>
              <a:t>/</a:t>
            </a:r>
            <a:r>
              <a:rPr lang="cs-CZ" sz="2000" dirty="0" err="1" smtClean="0"/>
              <a:t>details.php</a:t>
            </a:r>
            <a:r>
              <a:rPr lang="cs-CZ" sz="2000" dirty="0" smtClean="0"/>
              <a:t>?image_id=5789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3356992"/>
            <a:ext cx="42423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Učebnice VOTOBIA Nebojme se češtiny</a:t>
            </a:r>
          </a:p>
        </p:txBody>
      </p:sp>
      <p:pic>
        <p:nvPicPr>
          <p:cNvPr id="13" name="Obrázek 1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3240360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00_Motiv_šablony_prezentace_BOXED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00_Motiv_šablony_prezentace_BOXED</Template>
  <TotalTime>7445</TotalTime>
  <Words>421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00_Motiv_šablony_prezentace_BOXED</vt:lpstr>
      <vt:lpstr>Koncovky podstatných jmen</vt:lpstr>
      <vt:lpstr>Snímek 2</vt:lpstr>
      <vt:lpstr>Snímek 3</vt:lpstr>
      <vt:lpstr>Snímek 4</vt:lpstr>
      <vt:lpstr>Snímek 5</vt:lpstr>
      <vt:lpstr>Snímek 6</vt:lpstr>
      <vt:lpstr>Snímek 7</vt:lpstr>
      <vt:lpstr>Nepravidelnosti u některých jmen vzoru píseň a kost 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Koncovky podstatných jmen</dc:title>
  <dc:creator>miro miro</dc:creator>
  <cp:lastModifiedBy>Dum</cp:lastModifiedBy>
  <cp:revision>62</cp:revision>
  <dcterms:created xsi:type="dcterms:W3CDTF">2015-05-09T14:45:20Z</dcterms:created>
  <dcterms:modified xsi:type="dcterms:W3CDTF">2015-05-26T16:27:26Z</dcterms:modified>
</cp:coreProperties>
</file>